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83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6DF92-F713-49D7-AE6E-E070748E5BE2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B9CB4-8608-4082-8245-7C362C0D8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178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B9CB4-8608-4082-8245-7C362C0D84F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425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B9CB4-8608-4082-8245-7C362C0D84F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976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ABB8-49F8-4DC3-BC83-1050AB653079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DD26-5760-463E-A073-B27DF6773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645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ABB8-49F8-4DC3-BC83-1050AB653079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DD26-5760-463E-A073-B27DF6773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35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ABB8-49F8-4DC3-BC83-1050AB653079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DD26-5760-463E-A073-B27DF6773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28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ABB8-49F8-4DC3-BC83-1050AB653079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DD26-5760-463E-A073-B27DF6773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60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ABB8-49F8-4DC3-BC83-1050AB653079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DD26-5760-463E-A073-B27DF6773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4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ABB8-49F8-4DC3-BC83-1050AB653079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DD26-5760-463E-A073-B27DF6773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24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ABB8-49F8-4DC3-BC83-1050AB653079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DD26-5760-463E-A073-B27DF6773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73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ABB8-49F8-4DC3-BC83-1050AB653079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DD26-5760-463E-A073-B27DF6773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43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ABB8-49F8-4DC3-BC83-1050AB653079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DD26-5760-463E-A073-B27DF6773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68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ABB8-49F8-4DC3-BC83-1050AB653079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DD26-5760-463E-A073-B27DF6773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5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ABB8-49F8-4DC3-BC83-1050AB653079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7DD26-5760-463E-A073-B27DF6773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76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4ABB8-49F8-4DC3-BC83-1050AB653079}" type="datetimeFigureOut">
              <a:rPr lang="cs-CZ" smtClean="0"/>
              <a:t>27.5.2014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7DD26-5760-463E-A073-B27DF6773A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28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mailto:info@komora-socialnich-podniku.cz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www.komora-socialnich-podniku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mailto:ppsd@atlas.cz" TargetMode="External"/><Relationship Id="rId4" Type="http://schemas.openxmlformats.org/officeDocument/2006/relationships/hyperlink" Target="http://www.ppsd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584176"/>
          </a:xfrm>
        </p:spPr>
        <p:txBody>
          <a:bodyPr/>
          <a:lstStyle/>
          <a:p>
            <a:r>
              <a:rPr lang="cs-CZ" b="1" dirty="0" smtClean="0"/>
              <a:t>Komora sociálních podniků</a:t>
            </a:r>
          </a:p>
          <a:p>
            <a:r>
              <a:rPr lang="cs-CZ" i="1" dirty="0" smtClean="0"/>
              <a:t>Ing. Vojtěch Miler </a:t>
            </a:r>
          </a:p>
          <a:p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7837" y="548680"/>
            <a:ext cx="7772400" cy="1470025"/>
          </a:xfrm>
        </p:spPr>
        <p:txBody>
          <a:bodyPr/>
          <a:lstStyle/>
          <a:p>
            <a:r>
              <a:rPr lang="pt-BR" b="1" dirty="0">
                <a:solidFill>
                  <a:srgbClr val="002060"/>
                </a:solidFill>
              </a:rPr>
              <a:t>Hlavní principy sociálního podnikání obcí a </a:t>
            </a:r>
            <a:r>
              <a:rPr lang="pt-BR" b="1" dirty="0" smtClean="0">
                <a:solidFill>
                  <a:srgbClr val="002060"/>
                </a:solidFill>
              </a:rPr>
              <a:t>MAS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Kamila\SharePoint\KSP - Dokumenty\KSP - Grafika\KSP 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212976"/>
            <a:ext cx="200313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 descr="C:\Users\Ing. Karel Rychtář\Desktop\4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67" y="5852742"/>
            <a:ext cx="902430" cy="650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89240"/>
            <a:ext cx="12573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361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1872208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> </a:t>
            </a:r>
            <a:r>
              <a:rPr lang="cs-CZ" b="1" dirty="0" smtClean="0">
                <a:solidFill>
                  <a:srgbClr val="002060"/>
                </a:solidFill>
              </a:rPr>
              <a:t>1. Základní </a:t>
            </a:r>
            <a:r>
              <a:rPr lang="cs-CZ" b="1" dirty="0">
                <a:solidFill>
                  <a:srgbClr val="002060"/>
                </a:solidFill>
              </a:rPr>
              <a:t>principy sociálního podnikání</a:t>
            </a:r>
            <a:r>
              <a:rPr lang="cs-CZ" dirty="0">
                <a:solidFill>
                  <a:srgbClr val="002060"/>
                </a:solidFill>
              </a:rPr>
              <a:t/>
            </a:r>
            <a:br>
              <a:rPr lang="cs-CZ" dirty="0">
                <a:solidFill>
                  <a:srgbClr val="002060"/>
                </a:solidFill>
              </a:rPr>
            </a:b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90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 anchor="t">
            <a:normAutofit fontScale="90000"/>
          </a:bodyPr>
          <a:lstStyle/>
          <a:p>
            <a:pPr lvl="0" algn="l"/>
            <a:r>
              <a:rPr lang="cs-CZ" sz="3100" b="1" dirty="0" smtClean="0">
                <a:solidFill>
                  <a:srgbClr val="002060"/>
                </a:solidFill>
                <a:latin typeface="+mn-lt"/>
              </a:rPr>
              <a:t>a)	Principy </a:t>
            </a:r>
            <a:r>
              <a:rPr lang="cs-CZ" sz="3100" b="1" dirty="0">
                <a:solidFill>
                  <a:srgbClr val="002060"/>
                </a:solidFill>
                <a:latin typeface="+mn-lt"/>
              </a:rPr>
              <a:t>SP: ekonomická a sociální </a:t>
            </a:r>
            <a:r>
              <a:rPr lang="cs-CZ" sz="3100" b="1" dirty="0" smtClean="0">
                <a:solidFill>
                  <a:srgbClr val="002060"/>
                </a:solidFill>
                <a:latin typeface="+mn-lt"/>
              </a:rPr>
              <a:t>(</a:t>
            </a:r>
            <a:r>
              <a:rPr lang="cs-CZ" sz="3100" b="1" dirty="0">
                <a:solidFill>
                  <a:srgbClr val="002060"/>
                </a:solidFill>
                <a:latin typeface="+mn-lt"/>
              </a:rPr>
              <a:t>společensky </a:t>
            </a:r>
            <a:r>
              <a:rPr lang="cs-CZ" sz="3100" b="1" dirty="0" smtClean="0">
                <a:solidFill>
                  <a:srgbClr val="002060"/>
                </a:solidFill>
                <a:latin typeface="+mn-lt"/>
              </a:rPr>
              <a:t>	prospěšná</a:t>
            </a:r>
            <a:r>
              <a:rPr lang="cs-CZ" sz="3100" b="1" dirty="0">
                <a:solidFill>
                  <a:srgbClr val="002060"/>
                </a:solidFill>
                <a:latin typeface="+mn-lt"/>
              </a:rPr>
              <a:t>) stránka sociálního podnikání</a:t>
            </a:r>
            <a:r>
              <a:rPr lang="cs-CZ" dirty="0">
                <a:solidFill>
                  <a:srgbClr val="002060"/>
                </a:solidFill>
              </a:rPr>
              <a:t/>
            </a:r>
            <a:br>
              <a:rPr lang="cs-CZ" dirty="0">
                <a:solidFill>
                  <a:srgbClr val="002060"/>
                </a:solidFill>
              </a:rPr>
            </a:b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Vyváženost</a:t>
            </a:r>
          </a:p>
          <a:p>
            <a:pPr lvl="0"/>
            <a:r>
              <a:rPr lang="cs-CZ" dirty="0"/>
              <a:t>Zaměstnávání a práce s cílovou skupinou</a:t>
            </a:r>
          </a:p>
          <a:p>
            <a:pPr lvl="0"/>
            <a:r>
              <a:rPr lang="cs-CZ" dirty="0"/>
              <a:t>Vliv na místo, kde působím (komunitu)</a:t>
            </a:r>
          </a:p>
          <a:p>
            <a:pPr lvl="0"/>
            <a:r>
              <a:rPr lang="cs-CZ" dirty="0"/>
              <a:t>Demokratické řízení</a:t>
            </a:r>
          </a:p>
          <a:p>
            <a:pPr lvl="0"/>
            <a:r>
              <a:rPr lang="cs-CZ" dirty="0"/>
              <a:t>Vícezdrojové financování</a:t>
            </a:r>
          </a:p>
          <a:p>
            <a:pPr lvl="0"/>
            <a:r>
              <a:rPr lang="cs-CZ" dirty="0"/>
              <a:t>Použití zisku</a:t>
            </a:r>
          </a:p>
          <a:p>
            <a:pPr lvl="0"/>
            <a:r>
              <a:rPr lang="cs-CZ" dirty="0"/>
              <a:t>Sociální inovace</a:t>
            </a:r>
          </a:p>
          <a:p>
            <a:pPr lvl="0"/>
            <a:r>
              <a:rPr lang="cs-CZ" dirty="0"/>
              <a:t>Zapojení </a:t>
            </a:r>
            <a:r>
              <a:rPr lang="cs-CZ" dirty="0" err="1"/>
              <a:t>stakeholderů</a:t>
            </a:r>
            <a:endParaRPr lang="cs-CZ" dirty="0"/>
          </a:p>
          <a:p>
            <a:pPr lvl="0"/>
            <a:r>
              <a:rPr lang="cs-CZ" dirty="0"/>
              <a:t>Síťování a spolupráce</a:t>
            </a:r>
          </a:p>
          <a:p>
            <a:pPr lvl="0"/>
            <a:r>
              <a:rPr lang="cs-CZ" dirty="0"/>
              <a:t>Udržitelný rozvoj</a:t>
            </a:r>
          </a:p>
          <a:p>
            <a:pPr lvl="0"/>
            <a:r>
              <a:rPr lang="cs-CZ" dirty="0"/>
              <a:t>Sociální </a:t>
            </a:r>
            <a:r>
              <a:rPr lang="cs-CZ" dirty="0" smtClean="0"/>
              <a:t>odpovědnost</a:t>
            </a:r>
          </a:p>
          <a:p>
            <a:pPr lvl="0"/>
            <a:r>
              <a:rPr lang="cs-CZ" dirty="0" smtClean="0"/>
              <a:t>Využití místních zdrojů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90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100" b="1" dirty="0">
                <a:solidFill>
                  <a:srgbClr val="002060"/>
                </a:solidFill>
                <a:latin typeface="+mn-lt"/>
              </a:rPr>
              <a:t>b</a:t>
            </a:r>
            <a:r>
              <a:rPr lang="cs-CZ" sz="3100" b="1" dirty="0" smtClean="0">
                <a:solidFill>
                  <a:srgbClr val="002060"/>
                </a:solidFill>
                <a:latin typeface="+mn-lt"/>
              </a:rPr>
              <a:t>)</a:t>
            </a:r>
            <a:r>
              <a:rPr lang="cs-CZ" sz="3100" b="1" dirty="0" smtClean="0">
                <a:latin typeface="+mn-lt"/>
              </a:rPr>
              <a:t>	</a:t>
            </a:r>
            <a:r>
              <a:rPr lang="cs-CZ" sz="3100" b="1" dirty="0" smtClean="0">
                <a:solidFill>
                  <a:srgbClr val="002060"/>
                </a:solidFill>
                <a:latin typeface="+mn-lt"/>
              </a:rPr>
              <a:t>Proč </a:t>
            </a:r>
            <a:r>
              <a:rPr lang="cs-CZ" sz="3100" b="1" dirty="0">
                <a:solidFill>
                  <a:srgbClr val="002060"/>
                </a:solidFill>
                <a:latin typeface="+mn-lt"/>
              </a:rPr>
              <a:t>se zakládají sociální podniky?</a:t>
            </a:r>
            <a:r>
              <a:rPr lang="cs-CZ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dirty="0" smtClean="0"/>
              <a:t>Jaká </a:t>
            </a:r>
            <a:r>
              <a:rPr lang="cs-CZ" sz="5400" dirty="0"/>
              <a:t>je Vaše motivace k </a:t>
            </a:r>
            <a:r>
              <a:rPr lang="cs-CZ" sz="5400" dirty="0" smtClean="0"/>
              <a:t>založení SP</a:t>
            </a:r>
          </a:p>
          <a:p>
            <a:pPr marL="0" indent="0" algn="ctr">
              <a:buNone/>
            </a:pPr>
            <a:r>
              <a:rPr lang="cs-CZ" sz="14000" dirty="0" smtClean="0">
                <a:solidFill>
                  <a:srgbClr val="002060"/>
                </a:solidFill>
                <a:latin typeface="Wide Latin" pitchFamily="18" charset="0"/>
              </a:rPr>
              <a:t>?</a:t>
            </a:r>
            <a:endParaRPr lang="cs-CZ" sz="14000" dirty="0">
              <a:solidFill>
                <a:srgbClr val="002060"/>
              </a:solidFill>
              <a:latin typeface="Wide Lati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30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</a:rPr>
              <a:t>2. Zakládání </a:t>
            </a:r>
            <a:r>
              <a:rPr lang="cs-CZ" sz="4000" b="1" dirty="0">
                <a:solidFill>
                  <a:srgbClr val="002060"/>
                </a:solidFill>
              </a:rPr>
              <a:t>sociálních podniků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4000" b="1" dirty="0" smtClean="0"/>
              <a:t>a) Právní </a:t>
            </a:r>
            <a:r>
              <a:rPr lang="cs-CZ" sz="4000" b="1" dirty="0"/>
              <a:t>formy sociálních podniků (nejsou zákonně vymezeny s výjimkou sociálních družstev od 1.1.2014)</a:t>
            </a:r>
          </a:p>
          <a:p>
            <a:pPr lvl="0"/>
            <a:r>
              <a:rPr lang="cs-CZ" sz="4000" dirty="0"/>
              <a:t>Akciová společnost</a:t>
            </a:r>
          </a:p>
          <a:p>
            <a:pPr lvl="0"/>
            <a:r>
              <a:rPr lang="cs-CZ" sz="4000" dirty="0"/>
              <a:t>Společnost s ručením </a:t>
            </a:r>
            <a:r>
              <a:rPr lang="cs-CZ" sz="4000" dirty="0" smtClean="0"/>
              <a:t>omezeným</a:t>
            </a:r>
          </a:p>
          <a:p>
            <a:pPr lvl="0"/>
            <a:r>
              <a:rPr lang="cs-CZ" sz="4000" dirty="0" smtClean="0"/>
              <a:t>Veřejná obchodní společnost a Komanditní společnost</a:t>
            </a:r>
          </a:p>
          <a:p>
            <a:pPr lvl="0"/>
            <a:r>
              <a:rPr lang="cs-CZ" sz="4000" dirty="0" smtClean="0"/>
              <a:t>Družstvo</a:t>
            </a:r>
          </a:p>
          <a:p>
            <a:pPr lvl="0"/>
            <a:r>
              <a:rPr lang="cs-CZ" sz="4000" dirty="0" smtClean="0"/>
              <a:t>Sociální družstvo</a:t>
            </a:r>
          </a:p>
          <a:p>
            <a:r>
              <a:rPr lang="cs-CZ" sz="4000" dirty="0" smtClean="0"/>
              <a:t>(Z minulosti ještě existují:  o.p.s. a neziskové organizace založené církvemi)</a:t>
            </a:r>
            <a:endParaRPr lang="cs-CZ" sz="40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4605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</a:rPr>
              <a:t>2. Zakládání sociálních podniků</a:t>
            </a:r>
            <a:endParaRPr lang="cs-CZ" sz="40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cs-CZ" b="1" dirty="0" smtClean="0"/>
              <a:t>b) Kritéria   </a:t>
            </a:r>
            <a:r>
              <a:rPr lang="cs-CZ" b="1" dirty="0"/>
              <a:t>pro výběr právní formy</a:t>
            </a:r>
            <a:endParaRPr lang="cs-CZ" dirty="0"/>
          </a:p>
          <a:p>
            <a:pPr lvl="0"/>
            <a:r>
              <a:rPr lang="cs-CZ" dirty="0"/>
              <a:t>Dlouhodobá ekonomická a sociální strategie firmy</a:t>
            </a:r>
          </a:p>
          <a:p>
            <a:pPr lvl="0"/>
            <a:r>
              <a:rPr lang="cs-CZ" dirty="0"/>
              <a:t>Způsob řízení firmy</a:t>
            </a:r>
          </a:p>
          <a:p>
            <a:pPr lvl="0"/>
            <a:r>
              <a:rPr lang="cs-CZ" dirty="0"/>
              <a:t>Obor podnikání</a:t>
            </a:r>
          </a:p>
          <a:p>
            <a:pPr lvl="0"/>
            <a:r>
              <a:rPr lang="cs-CZ" dirty="0"/>
              <a:t>Struktura vlastníků</a:t>
            </a:r>
          </a:p>
          <a:p>
            <a:pPr lvl="0"/>
            <a:r>
              <a:rPr lang="cs-CZ" dirty="0"/>
              <a:t>Zvyklosti a zkušenosti zakladatelů</a:t>
            </a:r>
          </a:p>
          <a:p>
            <a:pPr lvl="0"/>
            <a:r>
              <a:rPr lang="cs-CZ" dirty="0"/>
              <a:t>Možnosti získání podpory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96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2060"/>
                </a:solidFill>
              </a:rPr>
              <a:t>2. Zakládání sociálních podniků</a:t>
            </a:r>
            <a:endParaRPr lang="cs-CZ" sz="40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cs-CZ" b="1" dirty="0" smtClean="0"/>
              <a:t>c) Morfologie </a:t>
            </a:r>
            <a:r>
              <a:rPr lang="cs-CZ" b="1" dirty="0"/>
              <a:t>sociálních podniků</a:t>
            </a:r>
            <a:endParaRPr lang="cs-CZ" dirty="0"/>
          </a:p>
          <a:p>
            <a:pPr lvl="0"/>
            <a:r>
              <a:rPr lang="cs-CZ" dirty="0"/>
              <a:t>Nově založený sociální podnik</a:t>
            </a:r>
          </a:p>
          <a:p>
            <a:pPr lvl="0"/>
            <a:r>
              <a:rPr lang="cs-CZ" dirty="0"/>
              <a:t>Přeměna „běžného“ podniku na sociální</a:t>
            </a:r>
          </a:p>
          <a:p>
            <a:pPr lvl="0"/>
            <a:r>
              <a:rPr lang="cs-CZ" dirty="0"/>
              <a:t>Vyčlenění části podniku na část sociální</a:t>
            </a:r>
          </a:p>
          <a:p>
            <a:pPr lvl="0"/>
            <a:r>
              <a:rPr lang="cs-CZ" dirty="0"/>
              <a:t>Přeměna podniku nebo neziskové organizace</a:t>
            </a:r>
          </a:p>
          <a:p>
            <a:pPr lvl="0"/>
            <a:r>
              <a:rPr lang="cs-CZ" dirty="0"/>
              <a:t>Spojení s již existujícím sociálním podnikem</a:t>
            </a:r>
          </a:p>
          <a:p>
            <a:pPr lvl="0"/>
            <a:r>
              <a:rPr lang="cs-CZ" dirty="0"/>
              <a:t>Rozdělení stávající organizace </a:t>
            </a:r>
            <a:r>
              <a:rPr lang="cs-CZ" dirty="0" smtClean="0"/>
              <a:t>na </a:t>
            </a:r>
            <a:r>
              <a:rPr lang="cs-CZ" dirty="0"/>
              <a:t>více částí</a:t>
            </a:r>
          </a:p>
          <a:p>
            <a:pPr lvl="0"/>
            <a:r>
              <a:rPr lang="cs-CZ" dirty="0"/>
              <a:t>Zakládající subjekty: fyzické osoby, obce, neziskové organizace, </a:t>
            </a:r>
            <a:r>
              <a:rPr lang="cs-CZ" dirty="0" smtClean="0"/>
              <a:t>podnikatelé, </a:t>
            </a:r>
            <a:r>
              <a:rPr lang="cs-CZ" dirty="0"/>
              <a:t>právnické osoby.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96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 anchor="t">
            <a:normAutofit fontScale="90000"/>
          </a:bodyPr>
          <a:lstStyle/>
          <a:p>
            <a:pPr lvl="0"/>
            <a:r>
              <a:rPr lang="cs-CZ" b="1" dirty="0" smtClean="0">
                <a:solidFill>
                  <a:srgbClr val="002060"/>
                </a:solidFill>
              </a:rPr>
              <a:t>3. Praktické </a:t>
            </a:r>
            <a:r>
              <a:rPr lang="cs-CZ" b="1" dirty="0">
                <a:solidFill>
                  <a:srgbClr val="002060"/>
                </a:solidFill>
              </a:rPr>
              <a:t>problémy při zakládání sociálních podniků 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>(</a:t>
            </a:r>
            <a:r>
              <a:rPr lang="cs-CZ" b="1" dirty="0">
                <a:solidFill>
                  <a:srgbClr val="002060"/>
                </a:solidFill>
              </a:rPr>
              <a:t>a jak se jim vyhnout)</a:t>
            </a:r>
            <a:br>
              <a:rPr lang="cs-CZ" b="1" dirty="0">
                <a:solidFill>
                  <a:srgbClr val="002060"/>
                </a:solidFill>
              </a:rPr>
            </a:b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924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500" b="1" i="1" dirty="0">
                <a:solidFill>
                  <a:schemeClr val="accent6">
                    <a:lumMod val="75000"/>
                  </a:schemeClr>
                </a:solidFill>
              </a:rPr>
              <a:t>Projekt After Care v sociálním podnikání</a:t>
            </a:r>
            <a:r>
              <a:rPr lang="cs-CZ" sz="35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sz="2400" dirty="0"/>
              <a:t>Nejčastější chyby a problémy:</a:t>
            </a:r>
          </a:p>
          <a:p>
            <a:pPr lvl="0"/>
            <a:r>
              <a:rPr lang="cs-CZ" sz="2400" dirty="0"/>
              <a:t>Nedostatečný počáteční kapitál</a:t>
            </a:r>
          </a:p>
          <a:p>
            <a:pPr lvl="0"/>
            <a:r>
              <a:rPr lang="cs-CZ" sz="2400" dirty="0"/>
              <a:t>Přílišná závislost (spoléhání se) na cizích financích</a:t>
            </a:r>
          </a:p>
          <a:p>
            <a:pPr lvl="0"/>
            <a:r>
              <a:rPr lang="cs-CZ" sz="2400" dirty="0"/>
              <a:t>Nejasně stanovené kompetence a odpovědnosti</a:t>
            </a:r>
          </a:p>
          <a:p>
            <a:pPr lvl="0"/>
            <a:r>
              <a:rPr lang="cs-CZ" sz="2400" dirty="0"/>
              <a:t>Podcenění pesimistických </a:t>
            </a:r>
            <a:r>
              <a:rPr lang="cs-CZ" sz="2400" dirty="0" smtClean="0"/>
              <a:t>odhadů</a:t>
            </a:r>
          </a:p>
          <a:p>
            <a:pPr lvl="0"/>
            <a:r>
              <a:rPr lang="cs-CZ" sz="2400" dirty="0" smtClean="0"/>
              <a:t>Nesoustředěnost na hlavní aktivity (mnoho věcí naráz)</a:t>
            </a:r>
          </a:p>
          <a:p>
            <a:pPr lvl="0"/>
            <a:r>
              <a:rPr lang="cs-CZ" sz="2400" dirty="0" smtClean="0"/>
              <a:t>Nedostatečný marketingový průzkum</a:t>
            </a:r>
          </a:p>
          <a:p>
            <a:pPr lvl="0"/>
            <a:r>
              <a:rPr lang="cs-CZ" sz="2400" dirty="0" smtClean="0"/>
              <a:t>Neexistence výkonnostních parametrů</a:t>
            </a:r>
          </a:p>
          <a:p>
            <a:pPr lvl="0"/>
            <a:r>
              <a:rPr lang="cs-CZ" sz="2400" dirty="0" smtClean="0"/>
              <a:t>Neexistence strategického plánovaní</a:t>
            </a:r>
          </a:p>
          <a:p>
            <a:pPr lvl="0"/>
            <a:r>
              <a:rPr lang="cs-CZ" sz="2400" dirty="0" smtClean="0"/>
              <a:t>Špatný výběr partnerů</a:t>
            </a:r>
          </a:p>
          <a:p>
            <a:endParaRPr lang="cs-CZ" dirty="0"/>
          </a:p>
        </p:txBody>
      </p:sp>
      <p:pic>
        <p:nvPicPr>
          <p:cNvPr id="9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566670"/>
            <a:ext cx="1372235" cy="1724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19" y="4797152"/>
            <a:ext cx="1372235" cy="1705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330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 anchor="t">
            <a:noAutofit/>
          </a:bodyPr>
          <a:lstStyle/>
          <a:p>
            <a:r>
              <a:rPr lang="cs-CZ" sz="6000" b="1" i="1" dirty="0" smtClean="0">
                <a:solidFill>
                  <a:srgbClr val="002060"/>
                </a:solidFill>
              </a:rPr>
              <a:t>Děkujeme za pozornost</a:t>
            </a:r>
            <a:r>
              <a:rPr lang="cs-CZ" sz="6600" dirty="0" smtClean="0"/>
              <a:t/>
            </a:r>
            <a:br>
              <a:rPr lang="cs-CZ" sz="6600" dirty="0" smtClean="0"/>
            </a:b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dirty="0" smtClean="0"/>
              <a:t>Ing. Vojtěch Miler</a:t>
            </a:r>
          </a:p>
          <a:p>
            <a:pPr marL="0" indent="0" algn="ctr">
              <a:buNone/>
            </a:pPr>
            <a:r>
              <a:rPr lang="cs-CZ" dirty="0" smtClean="0"/>
              <a:t>Tel. 602 782 337</a:t>
            </a:r>
          </a:p>
          <a:p>
            <a:pPr marL="0" indent="0" algn="r">
              <a:buNone/>
            </a:pPr>
            <a:r>
              <a:rPr lang="cs-CZ" sz="4000" b="1" cap="small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4800" b="1" cap="small" dirty="0" smtClean="0">
                <a:solidFill>
                  <a:schemeClr val="accent1">
                    <a:lumMod val="75000"/>
                  </a:schemeClr>
                </a:solidFill>
              </a:rPr>
              <a:t>Komora</a:t>
            </a:r>
            <a:r>
              <a:rPr lang="cs-CZ" sz="4800" b="1" cap="small" dirty="0" smtClean="0">
                <a:solidFill>
                  <a:schemeClr val="accent1"/>
                </a:solidFill>
              </a:rPr>
              <a:t> </a:t>
            </a:r>
            <a:r>
              <a:rPr lang="cs-CZ" sz="4800" b="1" cap="small" dirty="0" smtClean="0">
                <a:solidFill>
                  <a:srgbClr val="FFC000"/>
                </a:solidFill>
              </a:rPr>
              <a:t>S</a:t>
            </a:r>
            <a:r>
              <a:rPr lang="cs-CZ" sz="4800" b="1" cap="small" dirty="0" smtClean="0">
                <a:solidFill>
                  <a:schemeClr val="accent1">
                    <a:lumMod val="75000"/>
                  </a:schemeClr>
                </a:solidFill>
              </a:rPr>
              <a:t>ociálních</a:t>
            </a:r>
            <a:r>
              <a:rPr lang="cs-CZ" sz="4800" b="1" cap="small" dirty="0" smtClean="0">
                <a:solidFill>
                  <a:schemeClr val="accent1"/>
                </a:solidFill>
              </a:rPr>
              <a:t> </a:t>
            </a:r>
            <a:r>
              <a:rPr lang="cs-CZ" sz="4800" b="1" cap="small" dirty="0" smtClean="0">
                <a:solidFill>
                  <a:srgbClr val="C00000"/>
                </a:solidFill>
              </a:rPr>
              <a:t>P</a:t>
            </a:r>
            <a:r>
              <a:rPr lang="cs-CZ" sz="4800" b="1" cap="small" dirty="0" smtClean="0">
                <a:solidFill>
                  <a:schemeClr val="accent1">
                    <a:lumMod val="75000"/>
                  </a:schemeClr>
                </a:solidFill>
              </a:rPr>
              <a:t>odniků</a:t>
            </a:r>
            <a:r>
              <a:rPr lang="cs-CZ" sz="4000" b="1" dirty="0" smtClean="0"/>
              <a:t>	</a:t>
            </a:r>
            <a:endParaRPr lang="cs-CZ" sz="2800" b="1" dirty="0" smtClean="0"/>
          </a:p>
          <a:p>
            <a:pPr marL="0" indent="0" algn="ctr">
              <a:buNone/>
            </a:pPr>
            <a:r>
              <a:rPr lang="cs-CZ" sz="2200" b="1" dirty="0" smtClean="0">
                <a:hlinkClick r:id="rId2"/>
              </a:rPr>
              <a:t>www.komora-socialnich-podniku.cz</a:t>
            </a:r>
            <a:endParaRPr lang="cs-CZ" sz="2200" b="1" dirty="0" smtClean="0"/>
          </a:p>
          <a:p>
            <a:pPr marL="0" indent="0" algn="ctr">
              <a:spcAft>
                <a:spcPts val="600"/>
              </a:spcAft>
              <a:buNone/>
            </a:pPr>
            <a:r>
              <a:rPr lang="cs-CZ" sz="2200" b="1" dirty="0" smtClean="0">
                <a:hlinkClick r:id="rId3"/>
              </a:rPr>
              <a:t>info@komora-socialnich-podniku.cz</a:t>
            </a:r>
            <a:endParaRPr lang="cs-CZ" sz="2200" b="1" dirty="0" smtClean="0"/>
          </a:p>
          <a:p>
            <a:pPr marL="0" indent="0" algn="ctr">
              <a:spcAft>
                <a:spcPts val="600"/>
              </a:spcAft>
              <a:buNone/>
            </a:pPr>
            <a:endParaRPr lang="cs-CZ" sz="2800" b="1" dirty="0" smtClean="0"/>
          </a:p>
          <a:p>
            <a:pPr marL="0" indent="0" algn="ctr">
              <a:buNone/>
            </a:pPr>
            <a:r>
              <a:rPr lang="cs-CZ" sz="2800" b="1" dirty="0" smtClean="0"/>
              <a:t>	</a:t>
            </a:r>
            <a:r>
              <a:rPr lang="cs-CZ" sz="1600" b="1" dirty="0" smtClean="0"/>
              <a:t>PPSD Personální a poradenské sociální družstvo</a:t>
            </a:r>
          </a:p>
          <a:p>
            <a:pPr marL="0" indent="0" algn="ctr">
              <a:buNone/>
            </a:pPr>
            <a:r>
              <a:rPr lang="cs-CZ" sz="1600" b="1" dirty="0" smtClean="0">
                <a:hlinkClick r:id="rId4"/>
              </a:rPr>
              <a:t>www.ppsd.eu</a:t>
            </a:r>
            <a:endParaRPr lang="cs-CZ" sz="1600" b="1" dirty="0" smtClean="0"/>
          </a:p>
          <a:p>
            <a:pPr marL="0" indent="0" algn="ctr">
              <a:buNone/>
            </a:pPr>
            <a:r>
              <a:rPr lang="cs-CZ" sz="1600" b="1" dirty="0" smtClean="0">
                <a:hlinkClick r:id="rId5"/>
              </a:rPr>
              <a:t>ppsd@atlas.cz</a:t>
            </a:r>
            <a:endParaRPr lang="cs-CZ" sz="1600" b="1" dirty="0" smtClean="0"/>
          </a:p>
          <a:p>
            <a:pPr marL="0" indent="0" algn="ctr">
              <a:buNone/>
            </a:pPr>
            <a:r>
              <a:rPr lang="cs-CZ" sz="2400" b="1" dirty="0" smtClean="0"/>
              <a:t>	</a:t>
            </a:r>
            <a:r>
              <a:rPr lang="cs-CZ" sz="1600" b="1" dirty="0" smtClean="0"/>
              <a:t>Regionální centrum podpory sociálního podnikání</a:t>
            </a:r>
          </a:p>
          <a:p>
            <a:pPr marL="0" indent="0" algn="ctr">
              <a:buNone/>
            </a:pPr>
            <a:endParaRPr lang="cs-CZ" sz="2800" b="1" dirty="0" smtClean="0"/>
          </a:p>
          <a:p>
            <a:pPr marL="0" indent="0" algn="ctr">
              <a:buNone/>
            </a:pPr>
            <a:endParaRPr lang="cs-CZ" sz="2800" dirty="0" smtClean="0"/>
          </a:p>
        </p:txBody>
      </p:sp>
      <p:pic>
        <p:nvPicPr>
          <p:cNvPr id="4" name="Obrázek 3" descr="C:\Users\Ing. Karel Rychtář\Desktop\4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547970"/>
            <a:ext cx="902430" cy="650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Kamila\SharePoint\KSP - Dokumenty\KSP - Grafika\KSP color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96" y="2420888"/>
            <a:ext cx="1453860" cy="73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961" y="5445224"/>
            <a:ext cx="972688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77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7AE1E23F8B5A245AC6E45F70F5382A9" ma:contentTypeVersion="0" ma:contentTypeDescription="Vytvoří nový dokument" ma:contentTypeScope="" ma:versionID="e6bdbbc6fb1436ce7846ce5073d39b2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16bad03fb18b8f04fdbd71bfdd0788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1E4E93-5B5D-4B4E-8603-7C9A3D9B98D5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D98EA7A-8EA0-4FB3-9707-8EFAAFEE10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B974B33-B065-456F-9195-CCB9C69551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3267</TotalTime>
  <Words>169</Words>
  <Application>Microsoft Office PowerPoint</Application>
  <PresentationFormat>Předvádění na obrazovce (4:3)</PresentationFormat>
  <Paragraphs>70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Hlavní principy sociálního podnikání obcí a MAS </vt:lpstr>
      <vt:lpstr> 1. Základní principy sociálního podnikání </vt:lpstr>
      <vt:lpstr>a) Principy SP: ekonomická a sociální (společensky  prospěšná) stránka sociálního podnikání </vt:lpstr>
      <vt:lpstr>b) Proč se zakládají sociální podniky? </vt:lpstr>
      <vt:lpstr>2. Zakládání sociálních podniků</vt:lpstr>
      <vt:lpstr>2. Zakládání sociálních podniků</vt:lpstr>
      <vt:lpstr>2. Zakládání sociálních podniků</vt:lpstr>
      <vt:lpstr>3. Praktické problémy při zakládání sociálních podniků  (a jak se jim vyhnout) </vt:lpstr>
      <vt:lpstr>Děkujeme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Zkušenosti se zakládáním sociálních družstev</dc:title>
  <dc:creator>ppsd</dc:creator>
  <cp:lastModifiedBy>Kamila</cp:lastModifiedBy>
  <cp:revision>29</cp:revision>
  <dcterms:created xsi:type="dcterms:W3CDTF">2014-02-15T13:06:24Z</dcterms:created>
  <dcterms:modified xsi:type="dcterms:W3CDTF">2014-05-27T21:39:06Z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0x01010017AE1E23F8B5A245AC6E45F70F5382A9</vt:lpwstr>
  </property>
</Properties>
</file>