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257" r:id="rId6"/>
    <p:sldId id="258" r:id="rId7"/>
    <p:sldId id="259" r:id="rId8"/>
    <p:sldId id="261" r:id="rId9"/>
    <p:sldId id="262" r:id="rId10"/>
    <p:sldId id="263" r:id="rId11"/>
    <p:sldId id="264" r:id="rId12"/>
    <p:sldId id="265" r:id="rId13"/>
    <p:sldId id="266" r:id="rId14"/>
    <p:sldId id="268" r:id="rId15"/>
    <p:sldId id="267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E00F71-5859-47CB-8A20-4627346D116E}" type="datetimeFigureOut">
              <a:rPr lang="cs-CZ" smtClean="0"/>
              <a:t>27.5.2014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0E5CCE-8655-4249-A600-967B40605C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1768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0E5CCE-8655-4249-A600-967B40605C1F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6996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0E5CCE-8655-4249-A600-967B40605C1F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841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A4CA-6C88-4ACD-B35A-C795E7746D78}" type="datetimeFigureOut">
              <a:rPr lang="cs-CZ" smtClean="0"/>
              <a:t>27.5.2014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E3102-F748-48BA-BD54-1098FA7414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79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A4CA-6C88-4ACD-B35A-C795E7746D78}" type="datetimeFigureOut">
              <a:rPr lang="cs-CZ" smtClean="0"/>
              <a:t>27.5.2014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E3102-F748-48BA-BD54-1098FA7414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1174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A4CA-6C88-4ACD-B35A-C795E7746D78}" type="datetimeFigureOut">
              <a:rPr lang="cs-CZ" smtClean="0"/>
              <a:t>27.5.2014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E3102-F748-48BA-BD54-1098FA7414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352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A4CA-6C88-4ACD-B35A-C795E7746D78}" type="datetimeFigureOut">
              <a:rPr lang="cs-CZ" smtClean="0"/>
              <a:t>27.5.2014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E3102-F748-48BA-BD54-1098FA7414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0387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A4CA-6C88-4ACD-B35A-C795E7746D78}" type="datetimeFigureOut">
              <a:rPr lang="cs-CZ" smtClean="0"/>
              <a:t>27.5.2014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E3102-F748-48BA-BD54-1098FA7414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6543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A4CA-6C88-4ACD-B35A-C795E7746D78}" type="datetimeFigureOut">
              <a:rPr lang="cs-CZ" smtClean="0"/>
              <a:t>27.5.2014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E3102-F748-48BA-BD54-1098FA7414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833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A4CA-6C88-4ACD-B35A-C795E7746D78}" type="datetimeFigureOut">
              <a:rPr lang="cs-CZ" smtClean="0"/>
              <a:t>27.5.2014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E3102-F748-48BA-BD54-1098FA7414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7651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A4CA-6C88-4ACD-B35A-C795E7746D78}" type="datetimeFigureOut">
              <a:rPr lang="cs-CZ" smtClean="0"/>
              <a:t>27.5.2014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E3102-F748-48BA-BD54-1098FA7414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3628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A4CA-6C88-4ACD-B35A-C795E7746D78}" type="datetimeFigureOut">
              <a:rPr lang="cs-CZ" smtClean="0"/>
              <a:t>27.5.2014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E3102-F748-48BA-BD54-1098FA7414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053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A4CA-6C88-4ACD-B35A-C795E7746D78}" type="datetimeFigureOut">
              <a:rPr lang="cs-CZ" smtClean="0"/>
              <a:t>27.5.2014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E3102-F748-48BA-BD54-1098FA7414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130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A4CA-6C88-4ACD-B35A-C795E7746D78}" type="datetimeFigureOut">
              <a:rPr lang="cs-CZ" smtClean="0"/>
              <a:t>27.5.2014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E3102-F748-48BA-BD54-1098FA7414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7924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EA4CA-6C88-4ACD-B35A-C795E7746D78}" type="datetimeFigureOut">
              <a:rPr lang="cs-CZ" smtClean="0"/>
              <a:t>27.5.2014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E3102-F748-48BA-BD54-1098FA7414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204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798" y="1354113"/>
            <a:ext cx="7772400" cy="1296143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3501008"/>
            <a:ext cx="8280920" cy="1656184"/>
          </a:xfrm>
        </p:spPr>
        <p:txBody>
          <a:bodyPr>
            <a:normAutofit lnSpcReduction="10000"/>
          </a:bodyPr>
          <a:lstStyle/>
          <a:p>
            <a:r>
              <a:rPr lang="cs-CZ" sz="4000" b="1" cap="small" dirty="0"/>
              <a:t>Provázání sociálního </a:t>
            </a:r>
            <a:r>
              <a:rPr lang="cs-CZ" sz="4000" b="1" cap="small" dirty="0" smtClean="0"/>
              <a:t>podnikání s</a:t>
            </a:r>
            <a:r>
              <a:rPr lang="cs-CZ" sz="4000" b="1" cap="small" dirty="0"/>
              <a:t> tvorbou </a:t>
            </a:r>
            <a:r>
              <a:rPr lang="cs-CZ" b="1" cap="all" dirty="0"/>
              <a:t>strategických a rozvojových plánů regionů</a:t>
            </a:r>
          </a:p>
          <a:p>
            <a:endParaRPr lang="cs-CZ" dirty="0"/>
          </a:p>
        </p:txBody>
      </p:sp>
      <p:pic>
        <p:nvPicPr>
          <p:cNvPr id="1026" name="Picture 2" descr="C:\Users\Kamila\SharePoint\KSP - Dokumenty\KSP - Grafika\KSP col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607279"/>
            <a:ext cx="2714996" cy="1366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 descr="C:\Users\Ing. Karel Rychtář\Desktop\4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485" y="858416"/>
            <a:ext cx="1308886" cy="864096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7631" y="808112"/>
            <a:ext cx="1262063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24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800200"/>
          </a:xfrm>
        </p:spPr>
        <p:txBody>
          <a:bodyPr>
            <a:noAutofit/>
          </a:bodyPr>
          <a:lstStyle/>
          <a:p>
            <a:pPr lvl="0"/>
            <a:r>
              <a:rPr lang="cs-CZ" sz="3600" b="1" u="dbl" cap="all" dirty="0" smtClean="0">
                <a:solidFill>
                  <a:schemeClr val="accent1">
                    <a:lumMod val="75000"/>
                  </a:schemeClr>
                </a:solidFill>
              </a:rPr>
              <a:t>6. Předpoklady </a:t>
            </a:r>
            <a:r>
              <a:rPr lang="cs-CZ" sz="3600" b="1" u="dbl" cap="all" dirty="0">
                <a:solidFill>
                  <a:schemeClr val="accent1">
                    <a:lumMod val="75000"/>
                  </a:schemeClr>
                </a:solidFill>
              </a:rPr>
              <a:t>úspěšné realizace strategie </a:t>
            </a:r>
            <a:r>
              <a:rPr lang="cs-CZ" sz="3600" b="1" u="dbl" cap="all" dirty="0"/>
              <a:t/>
            </a:r>
            <a:br>
              <a:rPr lang="cs-CZ" sz="3600" b="1" u="dbl" cap="all" dirty="0"/>
            </a:br>
            <a:endParaRPr lang="cs-CZ" sz="3600" b="1" u="dbl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Zvýšení informovanosti a povědomí o sociálním podnikání </a:t>
            </a:r>
          </a:p>
          <a:p>
            <a:pPr lvl="0"/>
            <a:r>
              <a:rPr lang="cs-CZ" dirty="0"/>
              <a:t>Identifikace a aktivní zapojení motivovaných nositelů podnikatelských záměrů</a:t>
            </a:r>
          </a:p>
          <a:p>
            <a:pPr lvl="0"/>
            <a:r>
              <a:rPr lang="cs-CZ" dirty="0"/>
              <a:t>Aktivní spolupráce obcí a regionů</a:t>
            </a:r>
          </a:p>
          <a:p>
            <a:pPr lvl="0"/>
            <a:r>
              <a:rPr lang="cs-CZ" dirty="0"/>
              <a:t>Zapojení zkušených podnikatelů nebo poradenské organizace</a:t>
            </a:r>
          </a:p>
          <a:p>
            <a:pPr lvl="0"/>
            <a:r>
              <a:rPr lang="cs-CZ" dirty="0"/>
              <a:t>Identifikace a aktivní účast podporovatelů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04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7200" b="1" dirty="0" smtClean="0"/>
              <a:t>Děkuji za pozornost</a:t>
            </a:r>
            <a:endParaRPr lang="cs-CZ" sz="7200" b="1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975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1556793"/>
            <a:ext cx="8712968" cy="1584176"/>
          </a:xfrm>
        </p:spPr>
        <p:txBody>
          <a:bodyPr>
            <a:normAutofit/>
          </a:bodyPr>
          <a:lstStyle/>
          <a:p>
            <a:r>
              <a:rPr lang="cs-CZ" sz="6000" b="1" cap="small" dirty="0">
                <a:solidFill>
                  <a:schemeClr val="accent1">
                    <a:lumMod val="75000"/>
                  </a:schemeClr>
                </a:solidFill>
              </a:rPr>
              <a:t>Komora</a:t>
            </a:r>
            <a:r>
              <a:rPr lang="cs-CZ" sz="6000" b="1" cap="small" dirty="0">
                <a:solidFill>
                  <a:schemeClr val="accent1"/>
                </a:solidFill>
              </a:rPr>
              <a:t> </a:t>
            </a:r>
            <a:r>
              <a:rPr lang="cs-CZ" sz="6000" b="1" cap="small" dirty="0">
                <a:solidFill>
                  <a:srgbClr val="FFC000"/>
                </a:solidFill>
              </a:rPr>
              <a:t>S</a:t>
            </a:r>
            <a:r>
              <a:rPr lang="cs-CZ" sz="6000" b="1" cap="small" dirty="0">
                <a:solidFill>
                  <a:schemeClr val="accent1">
                    <a:lumMod val="75000"/>
                  </a:schemeClr>
                </a:solidFill>
              </a:rPr>
              <a:t>ociálních</a:t>
            </a:r>
            <a:r>
              <a:rPr lang="cs-CZ" sz="6000" b="1" cap="small" dirty="0">
                <a:solidFill>
                  <a:schemeClr val="accent1"/>
                </a:solidFill>
              </a:rPr>
              <a:t> </a:t>
            </a:r>
            <a:r>
              <a:rPr lang="cs-CZ" sz="6000" b="1" cap="small" dirty="0">
                <a:solidFill>
                  <a:srgbClr val="C00000"/>
                </a:solidFill>
              </a:rPr>
              <a:t>P</a:t>
            </a:r>
            <a:r>
              <a:rPr lang="cs-CZ" sz="6000" b="1" cap="small" dirty="0">
                <a:solidFill>
                  <a:schemeClr val="accent1">
                    <a:lumMod val="75000"/>
                  </a:schemeClr>
                </a:solidFill>
              </a:rPr>
              <a:t>odniků</a:t>
            </a:r>
            <a:endParaRPr lang="cs-CZ" sz="6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>
          <a:xfrm>
            <a:off x="539552" y="4149080"/>
            <a:ext cx="8136904" cy="1489720"/>
          </a:xfrm>
        </p:spPr>
        <p:txBody>
          <a:bodyPr/>
          <a:lstStyle/>
          <a:p>
            <a:pPr marL="0" indent="0" algn="l">
              <a:buNone/>
            </a:pPr>
            <a:r>
              <a:rPr lang="cs-CZ" dirty="0" smtClean="0"/>
              <a:t>Ing. Vojtěch Miler, člen představenstva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cs-CZ" dirty="0" smtClean="0"/>
              <a:t>Brno 29.5.2014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710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u="dbl" cap="all" dirty="0" smtClean="0">
                <a:solidFill>
                  <a:schemeClr val="accent1">
                    <a:lumMod val="75000"/>
                  </a:schemeClr>
                </a:solidFill>
              </a:rPr>
              <a:t>1. Strategické</a:t>
            </a:r>
            <a:r>
              <a:rPr lang="cs-CZ" b="1" u="dbl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u="dbl" cap="all" dirty="0" smtClean="0">
                <a:solidFill>
                  <a:schemeClr val="accent1">
                    <a:lumMod val="75000"/>
                  </a:schemeClr>
                </a:solidFill>
              </a:rPr>
              <a:t>a rozvojové plány</a:t>
            </a:r>
            <a:endParaRPr lang="cs-CZ" b="1" u="dbl" cap="al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pPr lvl="0">
              <a:spcAft>
                <a:spcPts val="600"/>
              </a:spcAft>
            </a:pPr>
            <a:r>
              <a:rPr lang="cs-CZ" dirty="0"/>
              <a:t>Využití metodických postupů MMR doplněných o specifika sociálního podnikání</a:t>
            </a:r>
          </a:p>
          <a:p>
            <a:pPr lvl="0">
              <a:spcAft>
                <a:spcPts val="600"/>
              </a:spcAft>
            </a:pPr>
            <a:r>
              <a:rPr lang="cs-CZ" dirty="0"/>
              <a:t>Tvorba integrované strategie území MAS</a:t>
            </a:r>
          </a:p>
          <a:p>
            <a:pPr lvl="0"/>
            <a:r>
              <a:rPr lang="cs-CZ" dirty="0"/>
              <a:t>Proč zapracovat sociální podnikání do strategie (Irské zkušenosti, nové plánovací období 2014+)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055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pPr lvl="0"/>
            <a:r>
              <a:rPr lang="cs-CZ" sz="4000" b="1" u="dbl" cap="all" dirty="0" smtClean="0">
                <a:solidFill>
                  <a:schemeClr val="accent1">
                    <a:lumMod val="75000"/>
                  </a:schemeClr>
                </a:solidFill>
              </a:rPr>
              <a:t>2. </a:t>
            </a:r>
            <a:r>
              <a:rPr lang="cs-CZ" sz="4000" b="1" u="dbl" cap="all" dirty="0">
                <a:solidFill>
                  <a:schemeClr val="accent1">
                    <a:lumMod val="75000"/>
                  </a:schemeClr>
                </a:solidFill>
              </a:rPr>
              <a:t>Analytická</a:t>
            </a:r>
            <a:r>
              <a:rPr lang="cs-CZ" sz="4000" b="1" u="dbl" cap="all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4000" b="1" u="dbl" cap="all" dirty="0">
                <a:solidFill>
                  <a:schemeClr val="accent1">
                    <a:lumMod val="75000"/>
                  </a:schemeClr>
                </a:solidFill>
              </a:rPr>
              <a:t>část pro oblast sociálního podnikání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2048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Využití závazných dat pro vyhodnocení současného stavu (Hospodářská činnost, sociální oblast, zdravotnictví, stravování, ubytování, základní služby obyvatelům, cestovní ruch, závazná data v oblasti zaměstnanosti, závazná data z oblasti sociální)</a:t>
            </a:r>
          </a:p>
          <a:p>
            <a:pPr lvl="0"/>
            <a:r>
              <a:rPr lang="cs-CZ" dirty="0" smtClean="0"/>
              <a:t>Analýza potřeb regionu a nové podnikatelské příležitosti</a:t>
            </a:r>
          </a:p>
          <a:p>
            <a:pPr lvl="0"/>
            <a:r>
              <a:rPr lang="cs-CZ" dirty="0" smtClean="0"/>
              <a:t>Identifikace cílových skupin</a:t>
            </a:r>
          </a:p>
          <a:p>
            <a:pPr marL="3657600" lvl="8" indent="0">
              <a:buNone/>
            </a:pPr>
            <a:r>
              <a:rPr lang="cs-CZ" dirty="0" smtClean="0"/>
              <a:t>				</a:t>
            </a:r>
            <a:r>
              <a:rPr lang="cs-CZ" sz="1700" dirty="0" smtClean="0"/>
              <a:t>1/2</a:t>
            </a:r>
          </a:p>
          <a:p>
            <a:pPr lvl="0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6996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u="dbl" cap="all" dirty="0" smtClean="0">
                <a:solidFill>
                  <a:schemeClr val="accent1">
                    <a:lumMod val="75000"/>
                  </a:schemeClr>
                </a:solidFill>
              </a:rPr>
              <a:t>2. Analytická část pro oblast sociálního podnikání</a:t>
            </a:r>
            <a:endParaRPr lang="cs-CZ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cs-CZ" dirty="0"/>
              <a:t>Identifikace potenciálních sociálních podnikatelů</a:t>
            </a:r>
          </a:p>
          <a:p>
            <a:pPr lvl="1"/>
            <a:r>
              <a:rPr lang="cs-CZ" dirty="0"/>
              <a:t>Neziskové organizace v regionu</a:t>
            </a:r>
          </a:p>
          <a:p>
            <a:pPr lvl="1"/>
            <a:r>
              <a:rPr lang="cs-CZ" dirty="0"/>
              <a:t>Sociálně odpovědní podnikatelé a další zájemci o sociální podnikání</a:t>
            </a:r>
          </a:p>
          <a:p>
            <a:pPr lvl="1"/>
            <a:r>
              <a:rPr lang="cs-CZ" dirty="0"/>
              <a:t>Využitelné zdroje a možnosti podpory ze strany obce</a:t>
            </a:r>
          </a:p>
          <a:p>
            <a:pPr lvl="1"/>
            <a:r>
              <a:rPr lang="cs-CZ" dirty="0"/>
              <a:t>Identifikace klíčových </a:t>
            </a:r>
            <a:r>
              <a:rPr lang="cs-CZ" dirty="0" err="1"/>
              <a:t>stakeholderů</a:t>
            </a:r>
            <a:endParaRPr lang="cs-CZ" dirty="0"/>
          </a:p>
          <a:p>
            <a:pPr lvl="0"/>
            <a:r>
              <a:rPr lang="cs-CZ" dirty="0"/>
              <a:t>Metodika sběru dat:  dotazníky (NNO, starostové, podnikatelé), </a:t>
            </a:r>
            <a:r>
              <a:rPr lang="cs-CZ" dirty="0" smtClean="0"/>
              <a:t>kulatý </a:t>
            </a:r>
            <a:r>
              <a:rPr lang="cs-CZ" dirty="0"/>
              <a:t>stůl a řízené rozhovory</a:t>
            </a:r>
          </a:p>
          <a:p>
            <a:pPr marL="3657600" lvl="8" indent="0">
              <a:buNone/>
            </a:pPr>
            <a:r>
              <a:rPr lang="cs-CZ" dirty="0"/>
              <a:t>	</a:t>
            </a:r>
            <a:r>
              <a:rPr lang="cs-CZ" dirty="0" smtClean="0"/>
              <a:t>							</a:t>
            </a:r>
            <a:r>
              <a:rPr lang="cs-CZ" sz="1700" dirty="0" smtClean="0"/>
              <a:t>2/2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135642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Autofit/>
          </a:bodyPr>
          <a:lstStyle/>
          <a:p>
            <a:pPr lvl="0"/>
            <a:r>
              <a:rPr lang="cs-CZ" sz="3600" b="1" u="dbl" cap="all" dirty="0" smtClean="0">
                <a:solidFill>
                  <a:schemeClr val="accent1">
                    <a:lumMod val="75000"/>
                  </a:schemeClr>
                </a:solidFill>
              </a:rPr>
              <a:t>3. Návrhová </a:t>
            </a:r>
            <a:r>
              <a:rPr lang="cs-CZ" sz="3600" b="1" u="dbl" cap="all" dirty="0">
                <a:solidFill>
                  <a:schemeClr val="accent1">
                    <a:lumMod val="75000"/>
                  </a:schemeClr>
                </a:solidFill>
              </a:rPr>
              <a:t>část pro oblast sociálního podnikání</a:t>
            </a:r>
            <a:r>
              <a:rPr lang="cs-CZ" sz="4000" b="1" u="dbl" cap="all" dirty="0"/>
              <a:t/>
            </a:r>
            <a:br>
              <a:rPr lang="cs-CZ" sz="4000" b="1" u="dbl" cap="all" dirty="0"/>
            </a:br>
            <a:endParaRPr lang="cs-CZ" sz="4000" b="1" u="dbl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Metodika: </a:t>
            </a:r>
            <a:r>
              <a:rPr lang="cs-CZ" dirty="0" err="1"/>
              <a:t>fokusní</a:t>
            </a:r>
            <a:r>
              <a:rPr lang="cs-CZ" dirty="0"/>
              <a:t> skupiny, motivační semináře, tvorba SWOT analýzy</a:t>
            </a:r>
          </a:p>
          <a:p>
            <a:pPr lvl="0"/>
            <a:r>
              <a:rPr lang="cs-CZ" dirty="0"/>
              <a:t>Obsah strategické části:</a:t>
            </a:r>
          </a:p>
          <a:p>
            <a:pPr lvl="1"/>
            <a:r>
              <a:rPr lang="cs-CZ" dirty="0"/>
              <a:t>stanovení vize a rozvojových cílů sociálního podnikání v regionu</a:t>
            </a:r>
          </a:p>
          <a:p>
            <a:pPr lvl="1"/>
            <a:r>
              <a:rPr lang="cs-CZ" dirty="0"/>
              <a:t>návaznost na strategie ostatních podnikatelských subjektů</a:t>
            </a:r>
          </a:p>
          <a:p>
            <a:pPr lvl="1"/>
            <a:r>
              <a:rPr lang="cs-CZ" dirty="0"/>
              <a:t>popis prvků sociálních inovací</a:t>
            </a:r>
          </a:p>
          <a:p>
            <a:pPr lvl="1"/>
            <a:r>
              <a:rPr lang="cs-CZ" dirty="0"/>
              <a:t>způsob zapojení komunity a klíčových </a:t>
            </a:r>
            <a:r>
              <a:rPr lang="cs-CZ" dirty="0" err="1" smtClean="0"/>
              <a:t>stakeholderů</a:t>
            </a:r>
            <a:endParaRPr lang="cs-CZ" dirty="0" smtClean="0"/>
          </a:p>
          <a:p>
            <a:pPr marL="3657600" lvl="8" indent="0">
              <a:buNone/>
            </a:pPr>
            <a:r>
              <a:rPr lang="cs-CZ" dirty="0" smtClean="0"/>
              <a:t>								</a:t>
            </a:r>
            <a:r>
              <a:rPr lang="cs-CZ" sz="1700" dirty="0" smtClean="0"/>
              <a:t>1/2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403470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Autofit/>
          </a:bodyPr>
          <a:lstStyle/>
          <a:p>
            <a:pPr lvl="0"/>
            <a:r>
              <a:rPr lang="cs-CZ" sz="3600" b="1" u="dbl" cap="all" dirty="0" smtClean="0">
                <a:solidFill>
                  <a:schemeClr val="accent1">
                    <a:lumMod val="75000"/>
                  </a:schemeClr>
                </a:solidFill>
              </a:rPr>
              <a:t>3. Návrhová </a:t>
            </a:r>
            <a:r>
              <a:rPr lang="cs-CZ" sz="3600" b="1" u="dbl" cap="all" dirty="0">
                <a:solidFill>
                  <a:schemeClr val="accent1">
                    <a:lumMod val="75000"/>
                  </a:schemeClr>
                </a:solidFill>
              </a:rPr>
              <a:t>část pro oblast sociálního podnikání</a:t>
            </a:r>
            <a:r>
              <a:rPr lang="cs-CZ" sz="4000" b="1" u="dbl" cap="all" dirty="0"/>
              <a:t/>
            </a:r>
            <a:br>
              <a:rPr lang="cs-CZ" sz="4000" b="1" u="dbl" cap="all" dirty="0"/>
            </a:br>
            <a:endParaRPr lang="cs-CZ" sz="4000" b="1" u="dbl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 smtClean="0"/>
              <a:t>způsob </a:t>
            </a:r>
            <a:r>
              <a:rPr lang="cs-CZ" dirty="0"/>
              <a:t>podpory sociálního podnikání obcemi a jejich svazky</a:t>
            </a:r>
          </a:p>
          <a:p>
            <a:pPr lvl="1"/>
            <a:r>
              <a:rPr lang="cs-CZ" dirty="0"/>
              <a:t>popis integračních aktivit pro zapojení obtížně zaměstnavatelných cílových skupin</a:t>
            </a:r>
          </a:p>
          <a:p>
            <a:pPr lvl="1"/>
            <a:r>
              <a:rPr lang="cs-CZ" dirty="0"/>
              <a:t>popis měřitelných indikátorů: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cs-CZ" dirty="0"/>
              <a:t>počet nově vytvořených sociálních podniků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cs-CZ" dirty="0"/>
              <a:t>počet nově vytvořených pracovních míst pro cílové skupiny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cs-CZ" dirty="0"/>
              <a:t>výše podpory začínajícím sociálním podnikatelům.</a:t>
            </a:r>
          </a:p>
          <a:p>
            <a:pPr marL="3657600" lvl="8" indent="0">
              <a:buNone/>
            </a:pPr>
            <a:r>
              <a:rPr lang="cs-CZ" dirty="0" smtClean="0"/>
              <a:t>				</a:t>
            </a:r>
            <a:r>
              <a:rPr lang="cs-CZ" sz="1600" dirty="0" smtClean="0"/>
              <a:t>2/2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03470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440160"/>
          </a:xfrm>
        </p:spPr>
        <p:txBody>
          <a:bodyPr>
            <a:noAutofit/>
          </a:bodyPr>
          <a:lstStyle/>
          <a:p>
            <a:pPr lvl="0"/>
            <a:r>
              <a:rPr lang="cs-CZ" sz="3600" b="1" u="dbl" cap="all" dirty="0" smtClean="0">
                <a:solidFill>
                  <a:schemeClr val="accent1">
                    <a:lumMod val="75000"/>
                  </a:schemeClr>
                </a:solidFill>
              </a:rPr>
              <a:t>4. Metodická </a:t>
            </a:r>
            <a:r>
              <a:rPr lang="cs-CZ" sz="3600" b="1" u="dbl" cap="all" dirty="0">
                <a:solidFill>
                  <a:schemeClr val="accent1">
                    <a:lumMod val="75000"/>
                  </a:schemeClr>
                </a:solidFill>
              </a:rPr>
              <a:t>pomoc při tvorbě a realizaci strategických plánů (RCSP)</a:t>
            </a:r>
            <a:r>
              <a:rPr lang="cs-CZ" sz="36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cs-CZ" sz="3600" dirty="0">
                <a:solidFill>
                  <a:schemeClr val="accent1">
                    <a:lumMod val="75000"/>
                  </a:schemeClr>
                </a:solidFill>
              </a:rPr>
            </a:br>
            <a:endParaRPr lang="cs-CZ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80520"/>
          </a:xfrm>
        </p:spPr>
        <p:txBody>
          <a:bodyPr>
            <a:normAutofit fontScale="32500" lnSpcReduction="20000"/>
          </a:bodyPr>
          <a:lstStyle/>
          <a:p>
            <a:pPr marL="0" lvl="0" indent="0">
              <a:buNone/>
            </a:pPr>
            <a:r>
              <a:rPr lang="cs-CZ" sz="6000" dirty="0" smtClean="0"/>
              <a:t>a) Tvorba </a:t>
            </a:r>
            <a:r>
              <a:rPr lang="cs-CZ" sz="6000" dirty="0"/>
              <a:t>strategických plánů a politik podpory sociálního podnikání na regionální úrovni</a:t>
            </a:r>
          </a:p>
          <a:p>
            <a:pPr lvl="0"/>
            <a:r>
              <a:rPr lang="cs-CZ" sz="6000" dirty="0"/>
              <a:t>zpracování podkladů pro analytickou část</a:t>
            </a:r>
          </a:p>
          <a:p>
            <a:pPr lvl="0"/>
            <a:r>
              <a:rPr lang="cs-CZ" sz="6000" dirty="0"/>
              <a:t>účast ve </a:t>
            </a:r>
            <a:r>
              <a:rPr lang="cs-CZ" sz="6000" dirty="0" err="1"/>
              <a:t>fokusních</a:t>
            </a:r>
            <a:r>
              <a:rPr lang="cs-CZ" sz="6000" dirty="0"/>
              <a:t> skupinách</a:t>
            </a:r>
          </a:p>
          <a:p>
            <a:pPr lvl="0"/>
            <a:r>
              <a:rPr lang="cs-CZ" sz="6000" dirty="0"/>
              <a:t>přenos dobrých praxí, zprostředkování komunikace a síťování </a:t>
            </a:r>
          </a:p>
          <a:p>
            <a:pPr marL="0" indent="0">
              <a:buNone/>
            </a:pPr>
            <a:r>
              <a:rPr lang="cs-CZ" sz="6000" dirty="0"/>
              <a:t> </a:t>
            </a:r>
          </a:p>
          <a:p>
            <a:pPr marL="0" lvl="0" indent="0">
              <a:buNone/>
            </a:pPr>
            <a:r>
              <a:rPr lang="cs-CZ" sz="6000" dirty="0" smtClean="0"/>
              <a:t>b) Realizační </a:t>
            </a:r>
            <a:r>
              <a:rPr lang="cs-CZ" sz="6000" dirty="0"/>
              <a:t>fáze sociálního podnikání</a:t>
            </a:r>
          </a:p>
          <a:p>
            <a:pPr lvl="0"/>
            <a:r>
              <a:rPr lang="cs-CZ" sz="6000" dirty="0"/>
              <a:t>pomoc při založení nového sociálního podniku, která se skládá z pomoci pro rozhodnutí o vhodné právní formě, vytvoření základní vize o zaměření činnosti sociálního podniku a pomoci při vytvoření podnikatelského plánu</a:t>
            </a:r>
          </a:p>
          <a:p>
            <a:pPr lvl="0"/>
            <a:r>
              <a:rPr lang="cs-CZ" sz="6000" dirty="0"/>
              <a:t>pomoc při hledání vhodné formy financování startovního kapitálu</a:t>
            </a:r>
          </a:p>
          <a:p>
            <a:pPr lvl="0"/>
            <a:r>
              <a:rPr lang="cs-CZ" sz="6000" dirty="0" smtClean="0"/>
              <a:t>identifikace </a:t>
            </a:r>
            <a:r>
              <a:rPr lang="cs-CZ" sz="6000" dirty="0"/>
              <a:t>a zpracování žádostí o dotace a granty pro sociální podnikatele</a:t>
            </a:r>
          </a:p>
          <a:p>
            <a:pPr lvl="0"/>
            <a:r>
              <a:rPr lang="cs-CZ" sz="6000" dirty="0"/>
              <a:t>vypracování marketingové a obchodní strategie</a:t>
            </a:r>
          </a:p>
          <a:p>
            <a:r>
              <a:rPr lang="cs-CZ" sz="6000" dirty="0" smtClean="0"/>
              <a:t>navržení a zpracování metodik pro práci se zvolenými cílovými skupinami</a:t>
            </a:r>
          </a:p>
          <a:p>
            <a:pPr marL="0" lvl="0" indent="0">
              <a:buNone/>
            </a:pPr>
            <a:r>
              <a:rPr lang="cs-CZ" dirty="0" smtClean="0"/>
              <a:t>				</a:t>
            </a:r>
          </a:p>
          <a:p>
            <a:pPr marL="0" lvl="0" indent="0">
              <a:buNone/>
            </a:pPr>
            <a:r>
              <a:rPr lang="cs-CZ" dirty="0"/>
              <a:t>	</a:t>
            </a:r>
            <a:r>
              <a:rPr lang="cs-CZ" dirty="0" smtClean="0"/>
              <a:t>							</a:t>
            </a:r>
            <a:r>
              <a:rPr lang="cs-CZ" sz="4900" dirty="0" smtClean="0"/>
              <a:t>1/2</a:t>
            </a:r>
          </a:p>
        </p:txBody>
      </p:sp>
    </p:spTree>
    <p:extLst>
      <p:ext uri="{BB962C8B-B14F-4D97-AF65-F5344CB8AC3E}">
        <p14:creationId xmlns:p14="http://schemas.microsoft.com/office/powerpoint/2010/main" val="26444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2016224"/>
          </a:xfrm>
        </p:spPr>
        <p:txBody>
          <a:bodyPr>
            <a:normAutofit fontScale="90000"/>
          </a:bodyPr>
          <a:lstStyle/>
          <a:p>
            <a:pPr lvl="0"/>
            <a:r>
              <a:rPr lang="cs-CZ" sz="4000" b="1" u="dbl" cap="all" dirty="0" smtClean="0">
                <a:solidFill>
                  <a:schemeClr val="accent1">
                    <a:lumMod val="75000"/>
                  </a:schemeClr>
                </a:solidFill>
              </a:rPr>
              <a:t>4. Metodická </a:t>
            </a:r>
            <a:r>
              <a:rPr lang="cs-CZ" sz="4000" b="1" u="dbl" cap="all" dirty="0">
                <a:solidFill>
                  <a:schemeClr val="accent1">
                    <a:lumMod val="75000"/>
                  </a:schemeClr>
                </a:solidFill>
              </a:rPr>
              <a:t>pomoc při tvorbě a realizaci strategických plánů (RCSP)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896544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cs-CZ" sz="3600" dirty="0" smtClean="0"/>
              <a:t>vzdělávání a rekvalifikaci uchazečů o založení sociálního podniku nebo živnosti se sociálními principy</a:t>
            </a:r>
          </a:p>
          <a:p>
            <a:pPr lvl="0"/>
            <a:r>
              <a:rPr lang="cs-CZ" sz="3600" dirty="0" smtClean="0"/>
              <a:t>identifikace lídrů s podnikatelským potenciálem (</a:t>
            </a:r>
            <a:r>
              <a:rPr lang="cs-CZ" sz="3600" dirty="0" err="1" smtClean="0"/>
              <a:t>B.Quinn</a:t>
            </a:r>
            <a:r>
              <a:rPr lang="cs-CZ" sz="3600" dirty="0" smtClean="0"/>
              <a:t>), manažerské vzdělávání nových manažerů sociálních podniků</a:t>
            </a:r>
          </a:p>
          <a:p>
            <a:pPr lvl="0"/>
            <a:r>
              <a:rPr lang="cs-CZ" sz="3600" dirty="0" smtClean="0"/>
              <a:t>pomoc při zpracování rozvojových a strategických záměrů sociálního podniku</a:t>
            </a:r>
          </a:p>
          <a:p>
            <a:pPr lvl="0"/>
            <a:r>
              <a:rPr lang="cs-CZ" sz="3600" dirty="0" smtClean="0"/>
              <a:t>pomoc při hledání, výběru a zapojení </a:t>
            </a:r>
            <a:r>
              <a:rPr lang="cs-CZ" sz="3600" dirty="0" err="1" smtClean="0"/>
              <a:t>stakeholderů</a:t>
            </a:r>
            <a:r>
              <a:rPr lang="cs-CZ" sz="3600" dirty="0" smtClean="0"/>
              <a:t> (zainteresovaných partnerů)pro konkrétní typy a zaměření sociálního podniku</a:t>
            </a:r>
          </a:p>
          <a:p>
            <a:pPr lvl="0"/>
            <a:r>
              <a:rPr lang="cs-CZ" sz="3600" dirty="0" smtClean="0"/>
              <a:t>spojení s dalšími sociálními podnikateli a výměna zkušeností</a:t>
            </a:r>
          </a:p>
          <a:p>
            <a:pPr lvl="0"/>
            <a:r>
              <a:rPr lang="cs-CZ" sz="3600" dirty="0" smtClean="0"/>
              <a:t>pořádání motivačních kurzů pro zájemce o sociální podnikání</a:t>
            </a:r>
          </a:p>
          <a:p>
            <a:pPr lvl="0"/>
            <a:r>
              <a:rPr lang="cs-CZ" sz="3600" dirty="0" err="1" smtClean="0"/>
              <a:t>mentoring</a:t>
            </a:r>
            <a:r>
              <a:rPr lang="cs-CZ" sz="3600" dirty="0" smtClean="0"/>
              <a:t> a </a:t>
            </a:r>
            <a:r>
              <a:rPr lang="cs-CZ" sz="3600" dirty="0" err="1" smtClean="0"/>
              <a:t>koučing</a:t>
            </a:r>
            <a:r>
              <a:rPr lang="cs-CZ" sz="3600" dirty="0" smtClean="0"/>
              <a:t> sociálních podnikatelů a zájemců o sociální podnikání</a:t>
            </a:r>
          </a:p>
          <a:p>
            <a:pPr lvl="0"/>
            <a:r>
              <a:rPr lang="cs-CZ" sz="3600" dirty="0" smtClean="0"/>
              <a:t>spojení s podnikatelskou sférou za účelem navázání spolupráce a kooperace</a:t>
            </a:r>
          </a:p>
          <a:p>
            <a:pPr lvl="0"/>
            <a:r>
              <a:rPr lang="cs-CZ" sz="3600" dirty="0" smtClean="0"/>
              <a:t>komplexní pomoc při založení a provozu sociálního podniku formou „líhně“ sociálních podniků. Tato pomoc spočívá ve dvou základních formách:</a:t>
            </a:r>
          </a:p>
          <a:p>
            <a:pPr lvl="1"/>
            <a:r>
              <a:rPr lang="cs-CZ" dirty="0" smtClean="0"/>
              <a:t>zahájení sociálního podnikání ve spolupráci s ÚP</a:t>
            </a:r>
          </a:p>
          <a:p>
            <a:pPr lvl="1"/>
            <a:r>
              <a:rPr lang="cs-CZ" dirty="0" smtClean="0"/>
              <a:t>založením dceřiné společnosti					2/2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44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Autofit/>
          </a:bodyPr>
          <a:lstStyle/>
          <a:p>
            <a:pPr lvl="0"/>
            <a:r>
              <a:rPr lang="cs-CZ" sz="3600" b="1" u="dbl" cap="all" dirty="0" smtClean="0">
                <a:solidFill>
                  <a:schemeClr val="accent1">
                    <a:lumMod val="75000"/>
                  </a:schemeClr>
                </a:solidFill>
              </a:rPr>
              <a:t>5. Přínosy </a:t>
            </a:r>
            <a:r>
              <a:rPr lang="cs-CZ" sz="3600" b="1" u="dbl" cap="all" dirty="0">
                <a:solidFill>
                  <a:schemeClr val="accent1">
                    <a:lumMod val="75000"/>
                  </a:schemeClr>
                </a:solidFill>
              </a:rPr>
              <a:t>pro region</a:t>
            </a:r>
            <a:r>
              <a:rPr lang="cs-CZ" sz="3600" b="1" u="dbl" cap="all" dirty="0"/>
              <a:t/>
            </a:r>
            <a:br>
              <a:rPr lang="cs-CZ" sz="3600" b="1" u="dbl" cap="all" dirty="0"/>
            </a:br>
            <a:endParaRPr lang="cs-CZ" sz="3600" b="1" u="dbl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snížení nezaměstnanosti obtížněji zaměstnatelných osob</a:t>
            </a:r>
          </a:p>
          <a:p>
            <a:pPr lvl="0"/>
            <a:r>
              <a:rPr lang="cs-CZ" dirty="0"/>
              <a:t>zvýšení počtu začínajících a aktivních podnikatelů</a:t>
            </a:r>
          </a:p>
          <a:p>
            <a:pPr lvl="0"/>
            <a:r>
              <a:rPr lang="cs-CZ" dirty="0"/>
              <a:t>zvýšení konkurenceschopnosti regionu</a:t>
            </a:r>
          </a:p>
          <a:p>
            <a:pPr lvl="0"/>
            <a:r>
              <a:rPr lang="cs-CZ" dirty="0"/>
              <a:t>zvýšení kvality služeb a sociálních služeb</a:t>
            </a:r>
          </a:p>
          <a:p>
            <a:pPr lvl="0"/>
            <a:r>
              <a:rPr lang="cs-CZ" dirty="0"/>
              <a:t>snížení problémů vyloučených </a:t>
            </a:r>
            <a:r>
              <a:rPr lang="cs-CZ" dirty="0" smtClean="0"/>
              <a:t>lokalit</a:t>
            </a:r>
          </a:p>
          <a:p>
            <a:pPr lvl="0"/>
            <a:r>
              <a:rPr lang="cs-CZ" dirty="0" smtClean="0"/>
              <a:t>snížení sociálně patologických jevů</a:t>
            </a:r>
          </a:p>
          <a:p>
            <a:pPr lvl="0"/>
            <a:r>
              <a:rPr lang="cs-CZ" dirty="0" smtClean="0"/>
              <a:t>snížení počtu sociálně vyloučených osob nebo osob tímto vyloučením ohrožených</a:t>
            </a:r>
          </a:p>
          <a:p>
            <a:pPr lvl="0"/>
            <a:r>
              <a:rPr lang="cs-CZ" dirty="0" smtClean="0"/>
              <a:t>zvýšení využití místních zdrojů</a:t>
            </a:r>
          </a:p>
          <a:p>
            <a:pPr lvl="0"/>
            <a:r>
              <a:rPr lang="cs-CZ" dirty="0" smtClean="0"/>
              <a:t>zvýšení kvality životního prostředí v regionu</a:t>
            </a:r>
          </a:p>
          <a:p>
            <a:pPr lvl="0"/>
            <a:r>
              <a:rPr lang="cs-CZ" dirty="0" smtClean="0"/>
              <a:t>zvýšení turistické atraktivnosti a celkové kredibility regionu.</a:t>
            </a:r>
          </a:p>
          <a:p>
            <a:r>
              <a:rPr lang="cs-CZ" dirty="0" smtClean="0"/>
              <a:t>Zvýšení toku dotací do regionu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142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7AE1E23F8B5A245AC6E45F70F5382A9" ma:contentTypeVersion="0" ma:contentTypeDescription="Vytvoří nový dokument" ma:contentTypeScope="" ma:versionID="e6bdbbc6fb1436ce7846ce5073d39b2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16bad03fb18b8f04fdbd71bfdd0788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32DBE1-E334-4FDF-B91B-DA9D9B1CDBE1}">
  <ds:schemaRefs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E670CA1-8222-4F07-9586-E0C44A899E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14397C3-EFB5-4BED-8A39-54176CC5B0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728</TotalTime>
  <Words>349</Words>
  <Application>Microsoft Office PowerPoint</Application>
  <PresentationFormat>Předvádění na obrazovce (4:3)</PresentationFormat>
  <Paragraphs>85</Paragraphs>
  <Slides>12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 </vt:lpstr>
      <vt:lpstr>1. Strategické a rozvojové plány</vt:lpstr>
      <vt:lpstr>2. Analytická část pro oblast sociálního podnikání </vt:lpstr>
      <vt:lpstr>2. Analytická část pro oblast sociálního podnikání</vt:lpstr>
      <vt:lpstr>3. Návrhová část pro oblast sociálního podnikání </vt:lpstr>
      <vt:lpstr>3. Návrhová část pro oblast sociálního podnikání </vt:lpstr>
      <vt:lpstr>4. Metodická pomoc při tvorbě a realizaci strategických plánů (RCSP) </vt:lpstr>
      <vt:lpstr>4. Metodická pomoc při tvorbě a realizaci strategických plánů (RCSP) </vt:lpstr>
      <vt:lpstr>5. Přínosy pro region </vt:lpstr>
      <vt:lpstr>6. Předpoklady úspěšné realizace strategie  </vt:lpstr>
      <vt:lpstr>Děkuji za pozornost</vt:lpstr>
      <vt:lpstr>Komora Sociálních Podniků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Kamila</dc:creator>
  <cp:lastModifiedBy>Kamila</cp:lastModifiedBy>
  <cp:revision>14</cp:revision>
  <dcterms:created xsi:type="dcterms:W3CDTF">2014-05-24T20:21:26Z</dcterms:created>
  <dcterms:modified xsi:type="dcterms:W3CDTF">2014-05-27T21:23:49Z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0x01010017AE1E23F8B5A245AC6E45F70F5382A9</vt:lpwstr>
  </property>
</Properties>
</file>