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9" r:id="rId3"/>
    <p:sldId id="262" r:id="rId4"/>
    <p:sldId id="263" r:id="rId5"/>
    <p:sldId id="264" r:id="rId6"/>
    <p:sldId id="265" r:id="rId7"/>
    <p:sldId id="324" r:id="rId8"/>
    <p:sldId id="325" r:id="rId9"/>
    <p:sldId id="326" r:id="rId10"/>
    <p:sldId id="309" r:id="rId11"/>
    <p:sldId id="315" r:id="rId12"/>
    <p:sldId id="321" r:id="rId13"/>
    <p:sldId id="298" r:id="rId14"/>
    <p:sldId id="299" r:id="rId15"/>
    <p:sldId id="322" r:id="rId16"/>
    <p:sldId id="323" r:id="rId17"/>
    <p:sldId id="327" r:id="rId18"/>
    <p:sldId id="301" r:id="rId19"/>
    <p:sldId id="28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03E1"/>
    <a:srgbClr val="FFFFCC"/>
    <a:srgbClr val="1303E1"/>
    <a:srgbClr val="0D12D7"/>
    <a:srgbClr val="764C98"/>
    <a:srgbClr val="565193"/>
    <a:srgbClr val="B0348D"/>
    <a:srgbClr val="4343A1"/>
    <a:srgbClr val="3F37AD"/>
    <a:srgbClr val="6F6E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9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lona\Desktop\Svaz%20zam&#283;stnavatel&#367;\Graf%20pro%20Ilonku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List3!$A$2</c:f>
              <c:strCache>
                <c:ptCount val="1"/>
                <c:pt idx="0">
                  <c:v>0-19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List3!$B$1:$H$1</c:f>
              <c:numCache>
                <c:formatCode>General</c:formatCode>
                <c:ptCount val="7"/>
                <c:pt idx="0">
                  <c:v>2013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2070</c:v>
                </c:pt>
                <c:pt idx="6">
                  <c:v>2100</c:v>
                </c:pt>
              </c:numCache>
            </c:numRef>
          </c:cat>
          <c:val>
            <c:numRef>
              <c:f>List3!$B$2:$H$2</c:f>
              <c:numCache>
                <c:formatCode>General</c:formatCode>
                <c:ptCount val="7"/>
                <c:pt idx="0">
                  <c:v>20</c:v>
                </c:pt>
                <c:pt idx="1">
                  <c:v>20</c:v>
                </c:pt>
                <c:pt idx="2">
                  <c:v>18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  <c:pt idx="6">
                  <c:v>17</c:v>
                </c:pt>
              </c:numCache>
            </c:numRef>
          </c:val>
        </c:ser>
        <c:ser>
          <c:idx val="1"/>
          <c:order val="1"/>
          <c:tx>
            <c:strRef>
              <c:f>List3!$A$3</c:f>
              <c:strCache>
                <c:ptCount val="1"/>
                <c:pt idx="0">
                  <c:v>20-54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List3!$B$1:$H$1</c:f>
              <c:numCache>
                <c:formatCode>General</c:formatCode>
                <c:ptCount val="7"/>
                <c:pt idx="0">
                  <c:v>2013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2070</c:v>
                </c:pt>
                <c:pt idx="6">
                  <c:v>2100</c:v>
                </c:pt>
              </c:numCache>
            </c:numRef>
          </c:cat>
          <c:val>
            <c:numRef>
              <c:f>List3!$B$3:$H$3</c:f>
              <c:numCache>
                <c:formatCode>General</c:formatCode>
                <c:ptCount val="7"/>
                <c:pt idx="0">
                  <c:v>49</c:v>
                </c:pt>
                <c:pt idx="1">
                  <c:v>47</c:v>
                </c:pt>
                <c:pt idx="2">
                  <c:v>44</c:v>
                </c:pt>
                <c:pt idx="3">
                  <c:v>40</c:v>
                </c:pt>
                <c:pt idx="4">
                  <c:v>38</c:v>
                </c:pt>
                <c:pt idx="5">
                  <c:v>38</c:v>
                </c:pt>
                <c:pt idx="6">
                  <c:v>38</c:v>
                </c:pt>
              </c:numCache>
            </c:numRef>
          </c:val>
        </c:ser>
        <c:ser>
          <c:idx val="2"/>
          <c:order val="2"/>
          <c:tx>
            <c:strRef>
              <c:f>List3!$A$4</c:f>
              <c:strCache>
                <c:ptCount val="1"/>
                <c:pt idx="0">
                  <c:v>55-64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List3!$B$1:$H$1</c:f>
              <c:numCache>
                <c:formatCode>General</c:formatCode>
                <c:ptCount val="7"/>
                <c:pt idx="0">
                  <c:v>2013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2070</c:v>
                </c:pt>
                <c:pt idx="6">
                  <c:v>2100</c:v>
                </c:pt>
              </c:numCache>
            </c:numRef>
          </c:cat>
          <c:val>
            <c:numRef>
              <c:f>List3!$B$4:$H$4</c:f>
              <c:numCache>
                <c:formatCode>General</c:formatCode>
                <c:ptCount val="7"/>
                <c:pt idx="0">
                  <c:v>14</c:v>
                </c:pt>
                <c:pt idx="1">
                  <c:v>12</c:v>
                </c:pt>
                <c:pt idx="2">
                  <c:v>14</c:v>
                </c:pt>
                <c:pt idx="3">
                  <c:v>15</c:v>
                </c:pt>
                <c:pt idx="4">
                  <c:v>13</c:v>
                </c:pt>
                <c:pt idx="5">
                  <c:v>13</c:v>
                </c:pt>
                <c:pt idx="6">
                  <c:v>12</c:v>
                </c:pt>
              </c:numCache>
            </c:numRef>
          </c:val>
        </c:ser>
        <c:ser>
          <c:idx val="3"/>
          <c:order val="3"/>
          <c:tx>
            <c:strRef>
              <c:f>List3!$A$5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List3!$B$1:$H$1</c:f>
              <c:numCache>
                <c:formatCode>General</c:formatCode>
                <c:ptCount val="7"/>
                <c:pt idx="0">
                  <c:v>2013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2070</c:v>
                </c:pt>
                <c:pt idx="6">
                  <c:v>2100</c:v>
                </c:pt>
              </c:numCache>
            </c:numRef>
          </c:cat>
          <c:val>
            <c:numRef>
              <c:f>List3!$B$5:$H$5</c:f>
              <c:numCache>
                <c:formatCode>General</c:formatCode>
                <c:ptCount val="7"/>
                <c:pt idx="0">
                  <c:v>17</c:v>
                </c:pt>
                <c:pt idx="1">
                  <c:v>21</c:v>
                </c:pt>
                <c:pt idx="2">
                  <c:v>24</c:v>
                </c:pt>
                <c:pt idx="3">
                  <c:v>28</c:v>
                </c:pt>
                <c:pt idx="4">
                  <c:v>32</c:v>
                </c:pt>
                <c:pt idx="5">
                  <c:v>32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780224848"/>
        <c:axId val="-780216144"/>
      </c:barChart>
      <c:catAx>
        <c:axId val="-780224848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780216144"/>
        <c:crosses val="max"/>
        <c:auto val="1"/>
        <c:lblAlgn val="ctr"/>
        <c:lblOffset val="100"/>
        <c:noMultiLvlLbl val="0"/>
      </c:catAx>
      <c:valAx>
        <c:axId val="-780216144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-780224848"/>
        <c:crosses val="autoZero"/>
        <c:crossBetween val="between"/>
        <c:dispUnits>
          <c:builtInUnit val="hundreds"/>
        </c:dispUnits>
      </c:valAx>
    </c:plotArea>
    <c:legend>
      <c:legendPos val="b"/>
      <c:layout>
        <c:manualLayout>
          <c:xMode val="edge"/>
          <c:yMode val="edge"/>
          <c:x val="0.30343541813760755"/>
          <c:y val="0.91883214647532441"/>
          <c:w val="0.39485376827896512"/>
          <c:h val="7.7163086095719535E-2"/>
        </c:manualLayout>
      </c:layout>
      <c:overlay val="0"/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623482024034561E-2"/>
          <c:y val="0"/>
          <c:w val="0.95846109619480702"/>
          <c:h val="0.99291807913567509"/>
        </c:manualLayout>
      </c:layout>
      <c:pie3DChart>
        <c:varyColors val="1"/>
        <c:ser>
          <c:idx val="0"/>
          <c:order val="0"/>
          <c:explosion val="1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List1!$G$3:$G$5</c:f>
              <c:numCache>
                <c:formatCode>0%</c:formatCode>
                <c:ptCount val="3"/>
                <c:pt idx="0">
                  <c:v>0.6</c:v>
                </c:pt>
                <c:pt idx="1">
                  <c:v>0.3</c:v>
                </c:pt>
                <c:pt idx="2">
                  <c:v>0.1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8C112-E362-4074-9AED-1BD097FFF1EE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CD44D-84C7-4E8A-B8C6-7DE1DBCBC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94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4340" name="Zástupný symbol pro číslo snímku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80" tIns="47840" rIns="95680" bIns="47840" anchor="b"/>
          <a:lstStyle/>
          <a:p>
            <a:pPr algn="r" defTabSz="957263"/>
            <a:fld id="{47F0B93A-FF0C-4AE5-9D99-26972B81EDBA}" type="slidenum">
              <a:rPr lang="cs-CZ" sz="1300"/>
              <a:pPr algn="r" defTabSz="957263"/>
              <a:t>18</a:t>
            </a:fld>
            <a:endParaRPr lang="cs-CZ" sz="1300"/>
          </a:p>
        </p:txBody>
      </p:sp>
    </p:spTree>
    <p:extLst>
      <p:ext uri="{BB962C8B-B14F-4D97-AF65-F5344CB8AC3E}">
        <p14:creationId xmlns:p14="http://schemas.microsoft.com/office/powerpoint/2010/main" val="4053123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cs-CZ" sz="6000" b="1" kern="1200" cap="all" baseline="0" dirty="0">
                <a:solidFill>
                  <a:srgbClr val="56519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5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84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863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578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177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0" y="6165851"/>
            <a:ext cx="1102784" cy="142875"/>
          </a:xfrm>
          <a:solidFill>
            <a:srgbClr val="003480"/>
          </a:solidFill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416791"/>
      </p:ext>
    </p:extLst>
  </p:cSld>
  <p:clrMapOvr>
    <a:masterClrMapping/>
  </p:clrMapOvr>
  <p:transition spd="slow" advTm="10000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65193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88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lang="cs-CZ" sz="6000" b="1" kern="1200" cap="all" baseline="0" dirty="0" smtClean="0">
                <a:solidFill>
                  <a:srgbClr val="56519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98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cs-CZ" sz="6000" b="1" kern="1200" cap="all" baseline="0" dirty="0">
                <a:solidFill>
                  <a:srgbClr val="56519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95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cs-CZ" sz="6000" b="1" kern="1200" cap="all" baseline="0" dirty="0">
                <a:solidFill>
                  <a:srgbClr val="56519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33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57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92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cs-CZ" sz="6000" b="1" kern="1200" cap="all" baseline="0" dirty="0">
                <a:solidFill>
                  <a:srgbClr val="56519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30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0372-924D-4572-8EB5-B2B75F6CDB72}" type="datetimeFigureOut">
              <a:rPr lang="cs-CZ" smtClean="0"/>
              <a:t>7. 6. 2017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75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35640" y="365125"/>
            <a:ext cx="100181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E0372-924D-4572-8EB5-B2B75F6CDB72}" type="datetimeFigureOut">
              <a:rPr lang="cs-CZ" smtClean="0"/>
              <a:t>7. 6. 2017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4A11E-DBFC-46F1-99D5-DA3C56B24696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16" y="0"/>
            <a:ext cx="1222624" cy="122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07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61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cs-CZ" sz="6000" b="1" kern="1200" cap="all" baseline="0" dirty="0" smtClean="0">
          <a:solidFill>
            <a:srgbClr val="56519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emanagement.cz/" TargetMode="External"/><Relationship Id="rId2" Type="http://schemas.openxmlformats.org/officeDocument/2006/relationships/hyperlink" Target="mailto:storova@agemanagement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94264" y="2238375"/>
            <a:ext cx="9144000" cy="2387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4800" dirty="0" smtClean="0">
                <a:solidFill>
                  <a:srgbClr val="3F37AD"/>
                </a:solidFill>
                <a:latin typeface="+mn-lt"/>
              </a:rPr>
              <a:t/>
            </a:r>
            <a:br>
              <a:rPr lang="cs-CZ" sz="4800" dirty="0" smtClean="0">
                <a:solidFill>
                  <a:srgbClr val="3F37AD"/>
                </a:solidFill>
                <a:latin typeface="+mn-lt"/>
              </a:rPr>
            </a:br>
            <a:r>
              <a:rPr lang="cs-CZ" dirty="0" smtClean="0">
                <a:solidFill>
                  <a:srgbClr val="3F37AD"/>
                </a:solidFill>
                <a:latin typeface="+mn-lt"/>
              </a:rPr>
              <a:t>Age </a:t>
            </a:r>
            <a:r>
              <a:rPr lang="cs-CZ" dirty="0">
                <a:solidFill>
                  <a:srgbClr val="3F37AD"/>
                </a:solidFill>
                <a:latin typeface="+mn-lt"/>
              </a:rPr>
              <a:t>management </a:t>
            </a:r>
            <a:r>
              <a:rPr lang="cs-CZ" dirty="0" smtClean="0">
                <a:solidFill>
                  <a:srgbClr val="3F37AD"/>
                </a:solidFill>
                <a:latin typeface="+mn-lt"/>
              </a:rPr>
              <a:t/>
            </a:r>
            <a:br>
              <a:rPr lang="cs-CZ" dirty="0" smtClean="0">
                <a:solidFill>
                  <a:srgbClr val="3F37AD"/>
                </a:solidFill>
                <a:latin typeface="+mn-lt"/>
              </a:rPr>
            </a:br>
            <a:r>
              <a:rPr lang="cs-CZ" dirty="0" smtClean="0">
                <a:solidFill>
                  <a:srgbClr val="3F37AD"/>
                </a:solidFill>
                <a:latin typeface="+mn-lt"/>
              </a:rPr>
              <a:t>jako součást aktivit </a:t>
            </a:r>
            <a:r>
              <a:rPr lang="cs-CZ" dirty="0" err="1" smtClean="0">
                <a:solidFill>
                  <a:srgbClr val="3F37AD"/>
                </a:solidFill>
                <a:latin typeface="+mn-lt"/>
              </a:rPr>
              <a:t>csr</a:t>
            </a:r>
            <a:endParaRPr lang="cs-CZ" dirty="0">
              <a:solidFill>
                <a:srgbClr val="3F37AD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18783" y="5325906"/>
            <a:ext cx="3919481" cy="1035138"/>
          </a:xfrm>
        </p:spPr>
        <p:txBody>
          <a:bodyPr/>
          <a:lstStyle/>
          <a:p>
            <a:pPr algn="r"/>
            <a:r>
              <a:rPr lang="cs-CZ" b="1" dirty="0" smtClean="0"/>
              <a:t>Ilona Štorová</a:t>
            </a:r>
          </a:p>
          <a:p>
            <a:pPr algn="r"/>
            <a:r>
              <a:rPr lang="cs-CZ" b="1" dirty="0" smtClean="0"/>
              <a:t>Age Management </a:t>
            </a:r>
            <a:r>
              <a:rPr lang="cs-CZ" b="1" dirty="0" err="1" smtClean="0"/>
              <a:t>z.s</a:t>
            </a:r>
            <a:r>
              <a:rPr lang="cs-CZ" b="1" dirty="0" smtClean="0"/>
              <a:t>.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530"/>
            <a:ext cx="476250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53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2"/>
          <p:cNvSpPr>
            <a:spLocks noGrp="1"/>
          </p:cNvSpPr>
          <p:nvPr>
            <p:ph idx="1"/>
          </p:nvPr>
        </p:nvSpPr>
        <p:spPr>
          <a:xfrm>
            <a:off x="681038" y="1525588"/>
            <a:ext cx="10950575" cy="34131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Dotazník hodnotící pracovní schopnost daného pracovníka, který vede k </a:t>
            </a:r>
            <a:r>
              <a:rPr lang="cs-CZ" altLang="cs-CZ" sz="2400" b="1" dirty="0" smtClean="0"/>
              <a:t>číselnému skóre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Byl přeložen do 29 jazyků, implementován v řadě zemí po celém světě, stal se  metodologickým základem </a:t>
            </a:r>
            <a:r>
              <a:rPr lang="cs-CZ" altLang="cs-CZ" sz="2400" b="1" dirty="0" smtClean="0"/>
              <a:t>komplexního posuzování pracovní schopnosti</a:t>
            </a:r>
          </a:p>
          <a:p>
            <a:pPr eaLnBrk="1" hangingPunct="1"/>
            <a:r>
              <a:rPr lang="cs-CZ" altLang="cs-CZ" sz="2400" dirty="0" smtClean="0"/>
              <a:t>Je používán k </a:t>
            </a:r>
            <a:r>
              <a:rPr lang="cs-CZ" altLang="cs-CZ" sz="2400" b="1" dirty="0" smtClean="0"/>
              <a:t>prevenci a zachování </a:t>
            </a:r>
            <a:r>
              <a:rPr lang="cs-CZ" altLang="cs-CZ" sz="2400" dirty="0" smtClean="0"/>
              <a:t>pracovního zdraví zaměstnanců, k re-integraci a ve výzkumu</a:t>
            </a:r>
          </a:p>
          <a:p>
            <a:pPr eaLnBrk="1" hangingPunct="1"/>
            <a:r>
              <a:rPr lang="cs-CZ" altLang="cs-CZ" sz="2400" dirty="0" smtClean="0"/>
              <a:t>Může být použit pro </a:t>
            </a:r>
            <a:r>
              <a:rPr lang="cs-CZ" altLang="cs-CZ" sz="2400" b="1" dirty="0" smtClean="0"/>
              <a:t>skupinová</a:t>
            </a:r>
            <a:r>
              <a:rPr lang="cs-CZ" altLang="cs-CZ" sz="2400" dirty="0" smtClean="0"/>
              <a:t> i </a:t>
            </a:r>
            <a:r>
              <a:rPr lang="cs-CZ" altLang="cs-CZ" sz="2400" b="1" dirty="0" smtClean="0"/>
              <a:t>individuální</a:t>
            </a:r>
            <a:r>
              <a:rPr lang="cs-CZ" altLang="cs-CZ" sz="2400" dirty="0" smtClean="0"/>
              <a:t> hodnocení</a:t>
            </a:r>
          </a:p>
          <a:p>
            <a:pPr eaLnBrk="1" hangingPunct="1"/>
            <a:r>
              <a:rPr lang="cs-CZ" altLang="cs-CZ" sz="2400" dirty="0" smtClean="0"/>
              <a:t>Je </a:t>
            </a:r>
            <a:r>
              <a:rPr lang="cs-CZ" altLang="cs-CZ" sz="2400" b="1" dirty="0" smtClean="0"/>
              <a:t>indikátorem produktivity </a:t>
            </a:r>
            <a:r>
              <a:rPr lang="cs-CZ" altLang="cs-CZ" sz="2400" dirty="0" smtClean="0"/>
              <a:t>současných a budoucích lidských zdrojů</a:t>
            </a:r>
          </a:p>
        </p:txBody>
      </p:sp>
      <p:pic>
        <p:nvPicPr>
          <p:cNvPr id="26626" name="Obrázek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665663"/>
            <a:ext cx="4322762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681038" y="5154613"/>
            <a:ext cx="4641850" cy="1323975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rgbClr val="C00000"/>
                </a:solidFill>
                <a:latin typeface="+mn-lt"/>
                <a:cs typeface="+mn-cs"/>
              </a:rPr>
              <a:t>Sebehodnocení zaměstnance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C00000"/>
                </a:solidFill>
                <a:latin typeface="+mn-lt"/>
                <a:cs typeface="+mn-cs"/>
              </a:rPr>
              <a:t>impuls k osobní angažovanosti a zodpovědnosti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C00000"/>
                </a:solidFill>
                <a:latin typeface="+mn-lt"/>
                <a:cs typeface="+mn-cs"/>
              </a:rPr>
              <a:t>„vtažení“ do péče o vlastní zdraví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5924550" y="5527675"/>
            <a:ext cx="1430338" cy="577850"/>
          </a:xfrm>
          <a:prstGeom prst="rightArrow">
            <a:avLst/>
          </a:prstGeom>
          <a:solidFill>
            <a:srgbClr val="434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1381919" y="244475"/>
            <a:ext cx="10515600" cy="106521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cs-CZ" sz="6000" b="1" kern="1200" cap="all" baseline="0">
                <a:solidFill>
                  <a:srgbClr val="56519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9138" indent="-719138" fontAlgn="auto">
              <a:spcAft>
                <a:spcPts val="0"/>
              </a:spcAft>
              <a:defRPr/>
            </a:pPr>
            <a:r>
              <a:rPr lang="en-US" sz="5400" dirty="0">
                <a:solidFill>
                  <a:srgbClr val="3F37AD"/>
                </a:solidFill>
                <a:latin typeface="+mn-lt"/>
              </a:rPr>
              <a:t>Work Ability </a:t>
            </a:r>
            <a:r>
              <a:rPr lang="en-US" sz="5400" dirty="0" err="1" smtClean="0">
                <a:solidFill>
                  <a:srgbClr val="3F37AD"/>
                </a:solidFill>
                <a:latin typeface="+mn-lt"/>
              </a:rPr>
              <a:t>Index</a:t>
            </a:r>
            <a:r>
              <a:rPr lang="en-US" sz="5400" baseline="30000" dirty="0" err="1" smtClean="0">
                <a:solidFill>
                  <a:srgbClr val="3F37AD"/>
                </a:solidFill>
                <a:latin typeface="+mn-lt"/>
              </a:rPr>
              <a:t>TM</a:t>
            </a:r>
            <a:endParaRPr lang="en-US" sz="5400" baseline="30000" dirty="0">
              <a:solidFill>
                <a:srgbClr val="3F37A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742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1149350" y="260350"/>
            <a:ext cx="10858874" cy="842309"/>
          </a:xfrm>
        </p:spPr>
        <p:txBody>
          <a:bodyPr wrap="square" numCol="1" anchor="b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5400" dirty="0">
                <a:solidFill>
                  <a:srgbClr val="3F37AD"/>
                </a:solidFill>
                <a:latin typeface="+mn-lt"/>
              </a:rPr>
              <a:t>Závislost </a:t>
            </a:r>
            <a:r>
              <a:rPr lang="cs-CZ" sz="5400" dirty="0" smtClean="0">
                <a:solidFill>
                  <a:srgbClr val="3F37AD"/>
                </a:solidFill>
                <a:latin typeface="+mn-lt"/>
              </a:rPr>
              <a:t>hodnot WAI</a:t>
            </a:r>
            <a:r>
              <a:rPr lang="cs-CZ" sz="5400" baseline="30000" dirty="0" smtClean="0">
                <a:solidFill>
                  <a:srgbClr val="3F37AD"/>
                </a:solidFill>
                <a:latin typeface="+mn-lt"/>
              </a:rPr>
              <a:t>TM</a:t>
            </a:r>
            <a:r>
              <a:rPr lang="cs-CZ" sz="5400" dirty="0" smtClean="0">
                <a:solidFill>
                  <a:srgbClr val="3F37AD"/>
                </a:solidFill>
                <a:latin typeface="+mn-lt"/>
              </a:rPr>
              <a:t> </a:t>
            </a:r>
            <a:r>
              <a:rPr lang="cs-CZ" sz="5400" dirty="0">
                <a:solidFill>
                  <a:srgbClr val="3F37AD"/>
                </a:solidFill>
                <a:latin typeface="+mn-lt"/>
              </a:rPr>
              <a:t>na </a:t>
            </a:r>
            <a:r>
              <a:rPr lang="cs-CZ" sz="5400" dirty="0" smtClean="0">
                <a:solidFill>
                  <a:srgbClr val="3F37AD"/>
                </a:solidFill>
                <a:latin typeface="+mn-lt"/>
              </a:rPr>
              <a:t>věku</a:t>
            </a:r>
            <a:endParaRPr lang="cs-CZ" sz="5400" dirty="0">
              <a:solidFill>
                <a:srgbClr val="3F37AD"/>
              </a:solidFill>
              <a:latin typeface="+mn-lt"/>
            </a:endParaRPr>
          </a:p>
        </p:txBody>
      </p:sp>
      <p:pic>
        <p:nvPicPr>
          <p:cNvPr id="3891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813" y="1489075"/>
            <a:ext cx="11512550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6"/>
          <p:cNvSpPr>
            <a:spLocks noChangeArrowheads="1"/>
          </p:cNvSpPr>
          <p:nvPr/>
        </p:nvSpPr>
        <p:spPr bwMode="auto">
          <a:xfrm>
            <a:off x="636588" y="6249988"/>
            <a:ext cx="5076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b="1">
                <a:solidFill>
                  <a:srgbClr val="4343A1"/>
                </a:solidFill>
              </a:rPr>
              <a:t>NL 2013 – 34 500 odpovědí</a:t>
            </a:r>
            <a:r>
              <a:rPr lang="cs-CZ">
                <a:solidFill>
                  <a:srgbClr val="4343A1"/>
                </a:solidFill>
              </a:rPr>
              <a:t> </a:t>
            </a:r>
          </a:p>
        </p:txBody>
      </p:sp>
      <p:sp>
        <p:nvSpPr>
          <p:cNvPr id="38917" name="AutoShape 6"/>
          <p:cNvSpPr>
            <a:spLocks noChangeArrowheads="1"/>
          </p:cNvSpPr>
          <p:nvPr/>
        </p:nvSpPr>
        <p:spPr bwMode="auto">
          <a:xfrm>
            <a:off x="8120063" y="3068638"/>
            <a:ext cx="74612" cy="2265362"/>
          </a:xfrm>
          <a:prstGeom prst="upArrow">
            <a:avLst>
              <a:gd name="adj1" fmla="val 50000"/>
              <a:gd name="adj2" fmla="val 7590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3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19288" y="271463"/>
            <a:ext cx="8324850" cy="12128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5400" dirty="0">
                <a:solidFill>
                  <a:srgbClr val="3F37AD"/>
                </a:solidFill>
                <a:latin typeface="+mn-lt"/>
              </a:rPr>
              <a:t>Rozdíly ve vývoji </a:t>
            </a:r>
            <a:r>
              <a:rPr lang="cs-CZ" sz="5400" dirty="0" smtClean="0">
                <a:solidFill>
                  <a:srgbClr val="3F37AD"/>
                </a:solidFill>
                <a:latin typeface="+mn-lt"/>
              </a:rPr>
              <a:t>WAI</a:t>
            </a:r>
            <a:r>
              <a:rPr lang="cs-CZ" sz="5400" baseline="30000" dirty="0" smtClean="0">
                <a:solidFill>
                  <a:srgbClr val="3F37AD"/>
                </a:solidFill>
                <a:latin typeface="+mn-lt"/>
              </a:rPr>
              <a:t>TM</a:t>
            </a:r>
            <a:r>
              <a:rPr lang="cs-CZ" sz="5400" dirty="0">
                <a:solidFill>
                  <a:srgbClr val="3F37AD"/>
                </a:solidFill>
                <a:latin typeface="+mn-lt"/>
              </a:rPr>
              <a:t/>
            </a:r>
            <a:br>
              <a:rPr lang="cs-CZ" sz="5400" dirty="0">
                <a:solidFill>
                  <a:srgbClr val="3F37AD"/>
                </a:solidFill>
                <a:latin typeface="+mn-lt"/>
              </a:rPr>
            </a:br>
            <a:r>
              <a:rPr lang="cs-CZ" sz="5400" dirty="0">
                <a:solidFill>
                  <a:srgbClr val="3F37AD"/>
                </a:solidFill>
                <a:latin typeface="+mn-lt"/>
              </a:rPr>
              <a:t>dle odvětví (NL)</a:t>
            </a:r>
          </a:p>
        </p:txBody>
      </p:sp>
      <p:pic>
        <p:nvPicPr>
          <p:cNvPr id="24579" name="Picture 2" descr="Logo: Blik op We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893" y="271463"/>
            <a:ext cx="1039813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6" y="1484313"/>
            <a:ext cx="8520113" cy="500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ovéPole 12"/>
          <p:cNvSpPr txBox="1">
            <a:spLocks noChangeArrowheads="1"/>
          </p:cNvSpPr>
          <p:nvPr/>
        </p:nvSpPr>
        <p:spPr bwMode="auto">
          <a:xfrm>
            <a:off x="1727201" y="6486525"/>
            <a:ext cx="664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6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 i="1">
                <a:latin typeface="Arial" panose="020B0604020202020204" pitchFamily="34" charset="0"/>
              </a:rPr>
              <a:t>Based on 83 762 respondents, August, 2011, Blik op Werk</a:t>
            </a:r>
          </a:p>
        </p:txBody>
      </p:sp>
    </p:spTree>
    <p:extLst>
      <p:ext uri="{BB962C8B-B14F-4D97-AF65-F5344CB8AC3E}">
        <p14:creationId xmlns:p14="http://schemas.microsoft.com/office/powerpoint/2010/main" val="18894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9275" y="115889"/>
            <a:ext cx="9236652" cy="1785937"/>
          </a:xfrm>
          <a:ex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5400" dirty="0">
                <a:solidFill>
                  <a:srgbClr val="3F37AD"/>
                </a:solidFill>
                <a:latin typeface="+mn-lt"/>
              </a:rPr>
              <a:t>Pilotní ověření měření </a:t>
            </a:r>
            <a:br>
              <a:rPr lang="cs-CZ" sz="5400" dirty="0">
                <a:solidFill>
                  <a:srgbClr val="3F37AD"/>
                </a:solidFill>
                <a:latin typeface="+mn-lt"/>
              </a:rPr>
            </a:br>
            <a:r>
              <a:rPr lang="cs-CZ" sz="5400" dirty="0">
                <a:solidFill>
                  <a:srgbClr val="3F37AD"/>
                </a:solidFill>
                <a:latin typeface="+mn-lt"/>
              </a:rPr>
              <a:t>pracovní schopnosti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901531" y="2398713"/>
            <a:ext cx="8728075" cy="400843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cs-CZ" altLang="cs-CZ" sz="3600" b="1" dirty="0" smtClean="0"/>
              <a:t>Praktické měření WAI u 360 osob:</a:t>
            </a:r>
          </a:p>
          <a:p>
            <a:pPr lvl="1">
              <a:buFont typeface="Arial" charset="0"/>
              <a:buChar char="•"/>
              <a:defRPr/>
            </a:pPr>
            <a:r>
              <a:rPr lang="cs-CZ" altLang="cs-CZ" sz="3200" b="1" dirty="0" smtClean="0"/>
              <a:t>Komerční banka a.s.</a:t>
            </a:r>
          </a:p>
          <a:p>
            <a:pPr lvl="1">
              <a:buFont typeface="Arial" charset="0"/>
              <a:buChar char="•"/>
              <a:defRPr/>
            </a:pPr>
            <a:r>
              <a:rPr lang="cs-CZ" altLang="cs-CZ" sz="3200" b="1" dirty="0" smtClean="0"/>
              <a:t>Skupina ČEZ a.s.</a:t>
            </a:r>
          </a:p>
          <a:p>
            <a:pPr lvl="1">
              <a:buFont typeface="Arial" charset="0"/>
              <a:buChar char="•"/>
              <a:defRPr/>
            </a:pPr>
            <a:r>
              <a:rPr lang="cs-CZ" altLang="cs-CZ" sz="3200" b="1" dirty="0" smtClean="0"/>
              <a:t>Policejní prezidium ČR</a:t>
            </a:r>
          </a:p>
          <a:p>
            <a:pPr lvl="1">
              <a:buFont typeface="Arial" charset="0"/>
              <a:buChar char="•"/>
              <a:defRPr/>
            </a:pPr>
            <a:r>
              <a:rPr lang="cs-CZ" altLang="cs-CZ" sz="3200" b="1" dirty="0" err="1" smtClean="0"/>
              <a:t>Witte</a:t>
            </a:r>
            <a:r>
              <a:rPr lang="cs-CZ" altLang="cs-CZ" sz="3200" b="1" dirty="0" smtClean="0"/>
              <a:t> Nejdek s.r.o.</a:t>
            </a:r>
          </a:p>
          <a:p>
            <a:pPr lvl="1">
              <a:buFont typeface="Arial" charset="0"/>
              <a:buChar char="•"/>
              <a:defRPr/>
            </a:pPr>
            <a:r>
              <a:rPr lang="cs-CZ" altLang="cs-CZ" sz="3200" b="1" dirty="0" smtClean="0"/>
              <a:t>Klienti ÚP ČR, Krajské pobočky v Brně</a:t>
            </a:r>
          </a:p>
          <a:p>
            <a:pPr lvl="1">
              <a:buFont typeface="Arial" charset="0"/>
              <a:buChar char="•"/>
              <a:defRPr/>
            </a:pPr>
            <a:r>
              <a:rPr lang="cs-CZ" altLang="cs-CZ" sz="3200" b="1" dirty="0" smtClean="0"/>
              <a:t>Nemocnice Boskovice a Letovice</a:t>
            </a:r>
          </a:p>
          <a:p>
            <a:pPr marL="457200" indent="-457200">
              <a:buNone/>
              <a:defRPr/>
            </a:pPr>
            <a:r>
              <a:rPr lang="cs-CZ" altLang="cs-CZ" sz="3200" b="1" dirty="0">
                <a:solidFill>
                  <a:schemeClr val="accent2"/>
                </a:solidFill>
              </a:rPr>
              <a:t>  </a:t>
            </a:r>
            <a:endParaRPr lang="cs-CZ" altLang="cs-CZ" b="1" dirty="0"/>
          </a:p>
        </p:txBody>
      </p:sp>
      <p:pic>
        <p:nvPicPr>
          <p:cNvPr id="32772" name="Picture 2" descr="C:\Users\Ilona\Disk Google\Projekty\AGE II\Pilotní ověření_FOTO+ pozvánka\WITTE\2015-01-14 15.36.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802" y="2668022"/>
            <a:ext cx="3257550" cy="243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37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84326" y="120650"/>
            <a:ext cx="10319499" cy="1242637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>
              <a:defRPr/>
            </a:pPr>
            <a:r>
              <a:rPr lang="cs-CZ" altLang="cs-CZ" sz="4800" dirty="0">
                <a:solidFill>
                  <a:srgbClr val="3F37AD"/>
                </a:solidFill>
                <a:latin typeface="+mn-lt"/>
              </a:rPr>
              <a:t>Pracovní schopnost </a:t>
            </a:r>
            <a:br>
              <a:rPr lang="cs-CZ" altLang="cs-CZ" sz="4800" dirty="0">
                <a:solidFill>
                  <a:srgbClr val="3F37AD"/>
                </a:solidFill>
                <a:latin typeface="+mn-lt"/>
              </a:rPr>
            </a:br>
            <a:r>
              <a:rPr lang="cs-CZ" altLang="cs-CZ" sz="4800" dirty="0">
                <a:solidFill>
                  <a:srgbClr val="3F37AD"/>
                </a:solidFill>
                <a:latin typeface="+mn-lt"/>
              </a:rPr>
              <a:t>dle </a:t>
            </a:r>
            <a:r>
              <a:rPr lang="cs-CZ" altLang="cs-CZ" sz="4800" dirty="0" smtClean="0">
                <a:solidFill>
                  <a:srgbClr val="3F37AD"/>
                </a:solidFill>
                <a:latin typeface="+mn-lt"/>
              </a:rPr>
              <a:t>věku, měření </a:t>
            </a:r>
            <a:r>
              <a:rPr lang="cs-CZ" altLang="cs-CZ" sz="4800" dirty="0">
                <a:solidFill>
                  <a:srgbClr val="3F37AD"/>
                </a:solidFill>
                <a:latin typeface="+mn-lt"/>
              </a:rPr>
              <a:t>v </a:t>
            </a:r>
            <a:r>
              <a:rPr lang="cs-CZ" altLang="cs-CZ" sz="4800" dirty="0" smtClean="0">
                <a:solidFill>
                  <a:srgbClr val="3F37AD"/>
                </a:solidFill>
                <a:latin typeface="+mn-lt"/>
              </a:rPr>
              <a:t>ČR </a:t>
            </a:r>
            <a:r>
              <a:rPr lang="cs-CZ" altLang="cs-CZ" sz="3200" dirty="0" smtClean="0">
                <a:solidFill>
                  <a:srgbClr val="3F37AD"/>
                </a:solidFill>
                <a:latin typeface="+mn-lt"/>
              </a:rPr>
              <a:t>(361 osob)</a:t>
            </a:r>
            <a:endParaRPr lang="cs-CZ" altLang="cs-CZ" sz="3200" dirty="0">
              <a:solidFill>
                <a:srgbClr val="3F37AD"/>
              </a:solidFill>
              <a:latin typeface="+mn-lt"/>
            </a:endParaRPr>
          </a:p>
        </p:txBody>
      </p:sp>
      <p:pic>
        <p:nvPicPr>
          <p:cNvPr id="33795" name="Obrázek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413" y="2401889"/>
            <a:ext cx="7607300" cy="417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Line 5"/>
          <p:cNvSpPr>
            <a:spLocks noChangeShapeType="1"/>
          </p:cNvSpPr>
          <p:nvPr/>
        </p:nvSpPr>
        <p:spPr bwMode="auto">
          <a:xfrm>
            <a:off x="3279776" y="4603750"/>
            <a:ext cx="5616575" cy="0"/>
          </a:xfrm>
          <a:prstGeom prst="line">
            <a:avLst/>
          </a:prstGeom>
          <a:noFill/>
          <a:ln w="25400">
            <a:solidFill>
              <a:srgbClr val="00487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>
            <a:off x="3279776" y="3721100"/>
            <a:ext cx="5616575" cy="0"/>
          </a:xfrm>
          <a:prstGeom prst="line">
            <a:avLst/>
          </a:prstGeom>
          <a:noFill/>
          <a:ln w="25400">
            <a:solidFill>
              <a:srgbClr val="00487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1614261" y="1049339"/>
            <a:ext cx="8433254" cy="23923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dirty="0" smtClean="0"/>
              <a:t>Koncept </a:t>
            </a:r>
            <a:r>
              <a:rPr lang="cs-CZ" altLang="cs-CZ" sz="3200" b="1" dirty="0" err="1" smtClean="0"/>
              <a:t>age</a:t>
            </a:r>
            <a:r>
              <a:rPr lang="cs-CZ" altLang="cs-CZ" sz="3200" b="1" dirty="0" smtClean="0"/>
              <a:t> managementu </a:t>
            </a:r>
            <a:r>
              <a:rPr lang="cs-CZ" altLang="cs-CZ" b="1" dirty="0"/>
              <a:t>jako součást personálního řízení a společenské odpovědnosti firem a prevence věkové diskriminace</a:t>
            </a:r>
          </a:p>
          <a:p>
            <a:pPr eaLnBrk="1" hangingPunct="1">
              <a:defRPr/>
            </a:pPr>
            <a:r>
              <a:rPr lang="cs-CZ" altLang="cs-CZ" sz="2000" b="1" i="1" dirty="0"/>
              <a:t>PS na podporu zaměstnávání starších osob a </a:t>
            </a:r>
            <a:r>
              <a:rPr lang="cs-CZ" altLang="cs-CZ" sz="2000" b="1" i="1" dirty="0" smtClean="0"/>
              <a:t>Rady </a:t>
            </a:r>
            <a:r>
              <a:rPr lang="cs-CZ" altLang="cs-CZ" sz="2000" b="1" i="1" dirty="0"/>
              <a:t>vlády pro seniory a otázky stárnutí, </a:t>
            </a:r>
            <a:r>
              <a:rPr lang="cs-CZ" altLang="cs-CZ" sz="2000" b="1" i="1" dirty="0" smtClean="0"/>
              <a:t>MPSV</a:t>
            </a:r>
          </a:p>
          <a:p>
            <a:pPr eaLnBrk="1" hangingPunct="1">
              <a:defRPr/>
            </a:pPr>
            <a:r>
              <a:rPr lang="cs-CZ" altLang="cs-CZ" sz="2000" b="1" i="1" dirty="0" smtClean="0"/>
              <a:t>Expertní pracovní skupina Poslanecké sněmovny ČR</a:t>
            </a:r>
            <a:endParaRPr lang="cs-CZ" altLang="cs-CZ" sz="3200" b="1" dirty="0"/>
          </a:p>
          <a:p>
            <a:pPr marL="0" indent="0">
              <a:buNone/>
              <a:defRPr/>
            </a:pPr>
            <a:endParaRPr lang="cs-CZ" altLang="cs-CZ" sz="3200" dirty="0"/>
          </a:p>
          <a:p>
            <a:pPr eaLnBrk="1" hangingPunct="1">
              <a:defRPr/>
            </a:pPr>
            <a:endParaRPr lang="cs-CZ" alt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3551" y="193675"/>
            <a:ext cx="8570912" cy="7778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5400" dirty="0">
                <a:solidFill>
                  <a:srgbClr val="3F37AD"/>
                </a:solidFill>
                <a:latin typeface="+mn-lt"/>
              </a:rPr>
              <a:t>Strategie AM v ČR</a:t>
            </a:r>
          </a:p>
        </p:txBody>
      </p:sp>
      <p:sp>
        <p:nvSpPr>
          <p:cNvPr id="34820" name="TextovéPole 4"/>
          <p:cNvSpPr txBox="1">
            <a:spLocks noChangeArrowheads="1"/>
          </p:cNvSpPr>
          <p:nvPr/>
        </p:nvSpPr>
        <p:spPr bwMode="auto">
          <a:xfrm>
            <a:off x="6272213" y="4924425"/>
            <a:ext cx="4032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6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>
                <a:latin typeface="Arial" panose="020B0604020202020204" pitchFamily="34" charset="0"/>
                <a:cs typeface="Arial" panose="020B0604020202020204" pitchFamily="34" charset="0"/>
              </a:rPr>
              <a:t>Zdroj: http://www.mpsv.cz/cs/14540</a:t>
            </a:r>
          </a:p>
        </p:txBody>
      </p:sp>
      <p:sp>
        <p:nvSpPr>
          <p:cNvPr id="34821" name="TextovéPole 5"/>
          <p:cNvSpPr txBox="1">
            <a:spLocks noChangeArrowheads="1"/>
          </p:cNvSpPr>
          <p:nvPr/>
        </p:nvSpPr>
        <p:spPr bwMode="auto">
          <a:xfrm>
            <a:off x="1719263" y="3711576"/>
            <a:ext cx="8623300" cy="10779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542925" indent="-542925">
              <a:spcBef>
                <a:spcPct val="20000"/>
              </a:spcBef>
              <a:buFont typeface="Arial" panose="020B0604020202020204" pitchFamily="34" charset="0"/>
              <a:buChar char="•"/>
              <a:defRPr sz="36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à"/>
            </a:pPr>
            <a:r>
              <a:rPr lang="cs-CZ" altLang="cs-CZ" sz="3200">
                <a:solidFill>
                  <a:srgbClr val="2D03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akční plán podporující pozitivní stárnutí pro období let 2013 až 2017</a:t>
            </a:r>
          </a:p>
        </p:txBody>
      </p:sp>
      <p:sp>
        <p:nvSpPr>
          <p:cNvPr id="34822" name="TextovéPole 5"/>
          <p:cNvSpPr txBox="1">
            <a:spLocks noChangeArrowheads="1"/>
          </p:cNvSpPr>
          <p:nvPr/>
        </p:nvSpPr>
        <p:spPr bwMode="auto">
          <a:xfrm>
            <a:off x="1733551" y="5362576"/>
            <a:ext cx="8664575" cy="10779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cs-CZ"/>
            </a:defPPr>
            <a:lvl1pPr marL="542925" indent="-542925">
              <a:spcBef>
                <a:spcPct val="0"/>
              </a:spcBef>
              <a:buFont typeface="Wingdings" panose="05000000000000000000" pitchFamily="2" charset="2"/>
              <a:buChar char="à"/>
              <a:defRPr sz="3200" b="1">
                <a:solidFill>
                  <a:srgbClr val="2D03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latin typeface="Trebuchet MS" panose="020B0603020202020204" pitchFamily="34" charset="0"/>
              </a:defRPr>
            </a:lvl9pPr>
          </a:lstStyle>
          <a:p>
            <a:r>
              <a:rPr lang="cs-CZ" altLang="cs-CZ" dirty="0"/>
              <a:t>Národní akční plán společenské odpovědnosti organizací v CR</a:t>
            </a:r>
          </a:p>
        </p:txBody>
      </p:sp>
      <p:sp>
        <p:nvSpPr>
          <p:cNvPr id="34823" name="TextovéPole 2"/>
          <p:cNvSpPr txBox="1">
            <a:spLocks noChangeArrowheads="1"/>
          </p:cNvSpPr>
          <p:nvPr/>
        </p:nvSpPr>
        <p:spPr bwMode="auto">
          <a:xfrm>
            <a:off x="5033964" y="6505575"/>
            <a:ext cx="5311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6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 dirty="0">
                <a:latin typeface="Arial" panose="020B0604020202020204" pitchFamily="34" charset="0"/>
              </a:rPr>
              <a:t>Zdroj: http://www.mpo.cz/dokument148721.html</a:t>
            </a:r>
          </a:p>
        </p:txBody>
      </p:sp>
    </p:spTree>
    <p:extLst>
      <p:ext uri="{BB962C8B-B14F-4D97-AF65-F5344CB8AC3E}">
        <p14:creationId xmlns:p14="http://schemas.microsoft.com/office/powerpoint/2010/main" val="69777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9553" y="-17508"/>
            <a:ext cx="9233647" cy="134461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cs-CZ" sz="5400" dirty="0">
                <a:solidFill>
                  <a:srgbClr val="3F37AD"/>
                </a:solidFill>
                <a:latin typeface="+mn-lt"/>
              </a:rPr>
              <a:t>Age management v </a:t>
            </a:r>
            <a:r>
              <a:rPr lang="cs-CZ" sz="5400" dirty="0" err="1">
                <a:solidFill>
                  <a:srgbClr val="3F37AD"/>
                </a:solidFill>
                <a:latin typeface="+mn-lt"/>
              </a:rPr>
              <a:t>JmK</a:t>
            </a:r>
            <a:endParaRPr lang="cs-CZ" sz="5400" dirty="0">
              <a:solidFill>
                <a:srgbClr val="3F37AD"/>
              </a:solidFill>
              <a:latin typeface="+mn-lt"/>
            </a:endParaRP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578225" y="1116761"/>
            <a:ext cx="10972146" cy="4791075"/>
          </a:xfrm>
        </p:spPr>
        <p:txBody>
          <a:bodyPr>
            <a:normAutofit fontScale="77500" lnSpcReduction="20000"/>
          </a:bodyPr>
          <a:lstStyle/>
          <a:p>
            <a:r>
              <a:rPr lang="cs-CZ" altLang="cs-CZ" sz="4000" b="1" dirty="0" smtClean="0"/>
              <a:t>Rada  pro rozvoj lidských zdrojů</a:t>
            </a:r>
          </a:p>
          <a:p>
            <a:r>
              <a:rPr lang="cs-CZ" altLang="cs-CZ" sz="4000" b="1" dirty="0" smtClean="0"/>
              <a:t>Zpracování konceptu pro rozvoj celoživotního vzdělávání v </a:t>
            </a:r>
            <a:r>
              <a:rPr lang="cs-CZ" altLang="cs-CZ" sz="4000" b="1" dirty="0" err="1" smtClean="0"/>
              <a:t>JmK</a:t>
            </a:r>
            <a:endParaRPr lang="cs-CZ" altLang="cs-CZ" sz="4000" b="1" dirty="0" smtClean="0"/>
          </a:p>
          <a:p>
            <a:pPr marL="0" indent="0">
              <a:buNone/>
            </a:pPr>
            <a:endParaRPr lang="cs-CZ" altLang="cs-CZ" sz="4400" b="1" dirty="0">
              <a:solidFill>
                <a:srgbClr val="0D12D7"/>
              </a:solidFill>
            </a:endParaRPr>
          </a:p>
          <a:p>
            <a:r>
              <a:rPr lang="cs-CZ" altLang="cs-CZ" sz="4400" b="1" dirty="0" smtClean="0">
                <a:solidFill>
                  <a:srgbClr val="0D12D7"/>
                </a:solidFill>
              </a:rPr>
              <a:t>Krátkodobý realizační plán SRLZ </a:t>
            </a:r>
            <a:r>
              <a:rPr lang="cs-CZ" altLang="cs-CZ" sz="4400" b="1" dirty="0" err="1" smtClean="0">
                <a:solidFill>
                  <a:srgbClr val="0D12D7"/>
                </a:solidFill>
              </a:rPr>
              <a:t>JmK</a:t>
            </a:r>
            <a:endParaRPr lang="cs-CZ" altLang="cs-CZ" sz="4400" b="1" dirty="0" smtClean="0">
              <a:solidFill>
                <a:srgbClr val="0D12D7"/>
              </a:solidFill>
            </a:endParaRPr>
          </a:p>
          <a:p>
            <a:pPr marL="806450" lvl="1" indent="-538163">
              <a:buFont typeface="Wingdings" panose="05000000000000000000" pitchFamily="2" charset="2"/>
              <a:buChar char="ü"/>
            </a:pPr>
            <a:r>
              <a:rPr lang="cs-CZ" sz="4000" b="1" dirty="0"/>
              <a:t>Zavádění komplexního přístupu k </a:t>
            </a:r>
            <a:r>
              <a:rPr lang="cs-CZ" sz="4000" b="1" dirty="0" err="1"/>
              <a:t>age</a:t>
            </a:r>
            <a:r>
              <a:rPr lang="cs-CZ" sz="4000" b="1" dirty="0"/>
              <a:t> </a:t>
            </a:r>
            <a:r>
              <a:rPr lang="cs-CZ" sz="4000" b="1" dirty="0" smtClean="0"/>
              <a:t>managementu</a:t>
            </a:r>
          </a:p>
          <a:p>
            <a:pPr marL="806450" lvl="1" indent="-538163">
              <a:buFont typeface="Wingdings" panose="05000000000000000000" pitchFamily="2" charset="2"/>
              <a:buChar char="ü"/>
            </a:pPr>
            <a:r>
              <a:rPr lang="cs-CZ" sz="4000" b="1" dirty="0"/>
              <a:t>Poradenství a vzdělávání v oblasti </a:t>
            </a:r>
            <a:r>
              <a:rPr lang="cs-CZ" sz="4000" b="1" dirty="0" err="1"/>
              <a:t>age</a:t>
            </a:r>
            <a:r>
              <a:rPr lang="cs-CZ" sz="4000" b="1" dirty="0"/>
              <a:t> </a:t>
            </a:r>
            <a:r>
              <a:rPr lang="cs-CZ" sz="4000" b="1" dirty="0" smtClean="0"/>
              <a:t>managementu</a:t>
            </a:r>
          </a:p>
          <a:p>
            <a:pPr marL="806450" lvl="1" indent="-538163">
              <a:buFont typeface="Wingdings" panose="05000000000000000000" pitchFamily="2" charset="2"/>
              <a:buChar char="ü"/>
            </a:pPr>
            <a:r>
              <a:rPr lang="cs-CZ" sz="4000" b="1" dirty="0"/>
              <a:t>Zavedení opatření  </a:t>
            </a:r>
            <a:r>
              <a:rPr lang="cs-CZ" sz="4000" b="1" dirty="0" err="1"/>
              <a:t>age</a:t>
            </a:r>
            <a:r>
              <a:rPr lang="cs-CZ" sz="4000" b="1" dirty="0"/>
              <a:t> managementu v organizacích kraje</a:t>
            </a:r>
            <a:endParaRPr lang="cs-CZ" altLang="cs-CZ" sz="4000" b="1" dirty="0"/>
          </a:p>
          <a:p>
            <a:pPr marL="806450" lvl="1" indent="-538163">
              <a:buNone/>
            </a:pPr>
            <a:r>
              <a:rPr lang="cs-CZ" altLang="cs-CZ" sz="4000" b="1" dirty="0"/>
              <a:t> </a:t>
            </a:r>
          </a:p>
          <a:p>
            <a:r>
              <a:rPr lang="cs-CZ" altLang="cs-CZ" sz="4000" b="1" dirty="0" smtClean="0"/>
              <a:t>Realizace odborných seminářů pro různé cílové skupiny zaměstnavatelů</a:t>
            </a:r>
          </a:p>
          <a:p>
            <a:pPr marL="0" indent="0">
              <a:buNone/>
            </a:pPr>
            <a:endParaRPr lang="cs-CZ" altLang="cs-CZ" sz="4000" b="1" dirty="0" smtClean="0"/>
          </a:p>
          <a:p>
            <a:pPr marL="0" indent="0">
              <a:buNone/>
            </a:pPr>
            <a:endParaRPr lang="cs-CZ" altLang="cs-CZ" sz="4000" b="1" dirty="0" smtClean="0"/>
          </a:p>
        </p:txBody>
      </p:sp>
      <p:pic>
        <p:nvPicPr>
          <p:cNvPr id="35844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870" y="5697492"/>
            <a:ext cx="2857500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7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295" y="25431"/>
            <a:ext cx="1708150" cy="135089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79443" y="25431"/>
            <a:ext cx="10535479" cy="1512888"/>
          </a:xfrm>
          <a:ex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altLang="cs-CZ" sz="4000" dirty="0">
                <a:solidFill>
                  <a:srgbClr val="3F37AD"/>
                </a:solidFill>
                <a:latin typeface="+mn-lt"/>
              </a:rPr>
              <a:t>Vzdělávání lektorů pro </a:t>
            </a:r>
            <a:r>
              <a:rPr lang="cs-CZ" altLang="cs-CZ" sz="4000" dirty="0" smtClean="0">
                <a:solidFill>
                  <a:srgbClr val="3F37AD"/>
                </a:solidFill>
                <a:latin typeface="+mn-lt"/>
              </a:rPr>
              <a:t/>
            </a:r>
            <a:br>
              <a:rPr lang="cs-CZ" altLang="cs-CZ" sz="4000" dirty="0" smtClean="0">
                <a:solidFill>
                  <a:srgbClr val="3F37AD"/>
                </a:solidFill>
                <a:latin typeface="+mn-lt"/>
              </a:rPr>
            </a:br>
            <a:r>
              <a:rPr lang="cs-CZ" altLang="cs-CZ" sz="4000" dirty="0" smtClean="0">
                <a:solidFill>
                  <a:srgbClr val="3F37AD"/>
                </a:solidFill>
                <a:latin typeface="+mn-lt"/>
              </a:rPr>
              <a:t>udržitelný </a:t>
            </a:r>
            <a:r>
              <a:rPr lang="cs-CZ" altLang="cs-CZ" sz="4000" dirty="0">
                <a:solidFill>
                  <a:srgbClr val="3F37AD"/>
                </a:solidFill>
                <a:latin typeface="+mn-lt"/>
              </a:rPr>
              <a:t>rozvoj se zaměřením na AM</a:t>
            </a:r>
            <a:endParaRPr lang="cs-CZ" sz="4000" dirty="0">
              <a:solidFill>
                <a:srgbClr val="3F37AD"/>
              </a:solidFill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4932" y="4196328"/>
            <a:ext cx="8677067" cy="2597426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200" b="1" dirty="0">
                <a:solidFill>
                  <a:srgbClr val="0D12D7"/>
                </a:solidFill>
              </a:rPr>
              <a:t>A</a:t>
            </a:r>
            <a:r>
              <a:rPr lang="cs-CZ" altLang="cs-CZ" sz="2200" b="1" dirty="0" smtClean="0">
                <a:solidFill>
                  <a:srgbClr val="0D12D7"/>
                </a:solidFill>
              </a:rPr>
              <a:t>ktivity</a:t>
            </a:r>
          </a:p>
          <a:p>
            <a:pPr defTabSz="533400">
              <a:spcBef>
                <a:spcPts val="600"/>
              </a:spcBef>
            </a:pPr>
            <a:r>
              <a:rPr lang="cs-CZ" altLang="cs-CZ" sz="2200" b="1" dirty="0"/>
              <a:t>vzdělávací aktivita </a:t>
            </a:r>
            <a:r>
              <a:rPr lang="cs-CZ" altLang="cs-CZ" sz="2200" b="1" dirty="0">
                <a:solidFill>
                  <a:srgbClr val="0D12D7"/>
                </a:solidFill>
              </a:rPr>
              <a:t>"Udržitelný rozvoj pro lektory se zaměřením na AM“</a:t>
            </a:r>
          </a:p>
          <a:p>
            <a:pPr defTabSz="533400">
              <a:spcBef>
                <a:spcPts val="600"/>
              </a:spcBef>
            </a:pPr>
            <a:r>
              <a:rPr lang="cs-CZ" altLang="cs-CZ" sz="2200" b="1" dirty="0"/>
              <a:t>vzdělávací aktivita </a:t>
            </a:r>
            <a:r>
              <a:rPr lang="cs-CZ" altLang="cs-CZ" sz="2200" b="1" dirty="0">
                <a:solidFill>
                  <a:srgbClr val="0D12D7"/>
                </a:solidFill>
              </a:rPr>
              <a:t>"Metody udržování pracovní schopnosti u zdravotnického personálu"</a:t>
            </a:r>
          </a:p>
          <a:p>
            <a:pPr defTabSz="533400">
              <a:spcBef>
                <a:spcPts val="600"/>
              </a:spcBef>
            </a:pPr>
            <a:r>
              <a:rPr lang="cs-CZ" altLang="cs-CZ" sz="2200" b="1" dirty="0"/>
              <a:t>vývoj e-</a:t>
            </a:r>
            <a:r>
              <a:rPr lang="cs-CZ" altLang="cs-CZ" sz="2200" b="1" dirty="0" err="1"/>
              <a:t>learningového</a:t>
            </a:r>
            <a:r>
              <a:rPr lang="cs-CZ" altLang="cs-CZ" sz="2200" b="1" dirty="0"/>
              <a:t> kurzu</a:t>
            </a:r>
          </a:p>
          <a:p>
            <a:pPr defTabSz="533400">
              <a:spcBef>
                <a:spcPts val="600"/>
              </a:spcBef>
            </a:pPr>
            <a:r>
              <a:rPr lang="cs-CZ" altLang="cs-CZ" sz="2200" b="1" dirty="0"/>
              <a:t>změření pracovní schopnosti pomocí metody </a:t>
            </a:r>
            <a:r>
              <a:rPr lang="cs-CZ" altLang="cs-CZ" sz="2200" b="1" dirty="0" smtClean="0"/>
              <a:t>WAI</a:t>
            </a:r>
            <a:r>
              <a:rPr lang="cs-CZ" altLang="cs-CZ" sz="2200" b="1" baseline="30000" dirty="0" smtClean="0"/>
              <a:t>TM</a:t>
            </a:r>
            <a:r>
              <a:rPr lang="cs-CZ" altLang="cs-CZ" sz="2200" b="1" dirty="0" smtClean="0"/>
              <a:t> pro </a:t>
            </a:r>
            <a:r>
              <a:rPr lang="cs-CZ" altLang="cs-CZ" sz="2200" b="1" dirty="0"/>
              <a:t>60 účastníků </a:t>
            </a:r>
          </a:p>
        </p:txBody>
      </p:sp>
      <p:pic>
        <p:nvPicPr>
          <p:cNvPr id="25605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0125"/>
            <a:ext cx="3405809" cy="833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212962" y="1350428"/>
            <a:ext cx="7276864" cy="27392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defTabSz="533400"/>
            <a:r>
              <a:rPr lang="cs-CZ" altLang="cs-CZ" sz="2400" b="1" dirty="0" smtClean="0"/>
              <a:t>Zaměstnanost, </a:t>
            </a:r>
            <a:r>
              <a:rPr lang="cs-CZ" altLang="cs-CZ" sz="2400" b="1" dirty="0" err="1" smtClean="0"/>
              <a:t>z.s</a:t>
            </a:r>
            <a:r>
              <a:rPr lang="cs-CZ" altLang="cs-CZ" sz="2400" b="1" dirty="0" smtClean="0"/>
              <a:t> a Vyšší </a:t>
            </a:r>
            <a:r>
              <a:rPr lang="cs-CZ" altLang="cs-CZ" sz="2400" b="1" dirty="0"/>
              <a:t>odborná škola ekonomická a </a:t>
            </a:r>
            <a:r>
              <a:rPr lang="cs-CZ" altLang="cs-CZ" sz="2400" b="1" dirty="0" smtClean="0"/>
              <a:t>zdravotnická </a:t>
            </a:r>
            <a:r>
              <a:rPr lang="cs-CZ" altLang="cs-CZ" sz="2400" b="1" dirty="0"/>
              <a:t>a </a:t>
            </a:r>
            <a:r>
              <a:rPr lang="cs-CZ" altLang="cs-CZ" sz="2400" b="1" dirty="0" smtClean="0"/>
              <a:t>Střední </a:t>
            </a:r>
            <a:r>
              <a:rPr lang="cs-CZ" altLang="cs-CZ" sz="2400" b="1" dirty="0"/>
              <a:t>škola Boskovice</a:t>
            </a:r>
          </a:p>
          <a:p>
            <a:pPr defTabSz="533400"/>
            <a:r>
              <a:rPr lang="cs-CZ" altLang="cs-CZ" sz="2400" b="1" dirty="0" smtClean="0">
                <a:solidFill>
                  <a:srgbClr val="0D12D7"/>
                </a:solidFill>
              </a:rPr>
              <a:t>Cílové skupiny</a:t>
            </a:r>
          </a:p>
          <a:p>
            <a:pPr defTabSz="533400"/>
            <a:r>
              <a:rPr lang="cs-CZ" altLang="cs-CZ" sz="2000" b="1" dirty="0" smtClean="0"/>
              <a:t>Lektoři a pedagogové působící v dalším vzdělávání</a:t>
            </a:r>
            <a:endParaRPr lang="cs-CZ" altLang="cs-CZ" sz="2000" b="1" dirty="0"/>
          </a:p>
          <a:p>
            <a:pPr defTabSz="533400"/>
            <a:r>
              <a:rPr lang="cs-CZ" altLang="cs-CZ" sz="2000" b="1" dirty="0" smtClean="0"/>
              <a:t>Zdravotnický personál a pracovníci v sociálních službách</a:t>
            </a:r>
          </a:p>
          <a:p>
            <a:pPr marL="914400" lvl="1" indent="-457200" defTabSz="533400"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Městská správa sociálních služeb Boskovice</a:t>
            </a:r>
          </a:p>
          <a:p>
            <a:pPr marL="914400" lvl="1" indent="-457200" defTabSz="533400"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Nemocnice milosrdných bratří Letovice</a:t>
            </a:r>
          </a:p>
          <a:p>
            <a:pPr marL="914400" lvl="1" indent="-457200" defTabSz="533400"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Nemocnice Boskovice s.r.o.</a:t>
            </a:r>
            <a:endParaRPr lang="cs-CZ" altLang="cs-CZ" sz="20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69049" y="2349037"/>
            <a:ext cx="1145685" cy="57868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10584" y="1538319"/>
            <a:ext cx="1690799" cy="54080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85435" y="3251054"/>
            <a:ext cx="791672" cy="83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44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juhaniilmarinen.com/wp-content/uploads/2009/04/kuv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0677" y="380160"/>
            <a:ext cx="2514600" cy="278130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646334" y="380160"/>
            <a:ext cx="6060752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b="1" dirty="0" err="1"/>
              <a:t>The</a:t>
            </a:r>
            <a:r>
              <a:rPr lang="cs-CZ" sz="2800" b="1" dirty="0"/>
              <a:t> </a:t>
            </a:r>
            <a:r>
              <a:rPr lang="cs-CZ" sz="2800" b="1" dirty="0" err="1"/>
              <a:t>aging</a:t>
            </a:r>
            <a:r>
              <a:rPr lang="cs-CZ" sz="2800" b="1" dirty="0"/>
              <a:t> </a:t>
            </a:r>
            <a:r>
              <a:rPr lang="cs-CZ" sz="2800" b="1" dirty="0" err="1"/>
              <a:t>of</a:t>
            </a:r>
            <a:r>
              <a:rPr lang="cs-CZ" sz="2800" b="1" dirty="0"/>
              <a:t> </a:t>
            </a:r>
            <a:r>
              <a:rPr lang="cs-CZ" sz="2800" b="1" dirty="0" err="1"/>
              <a:t>the</a:t>
            </a:r>
            <a:r>
              <a:rPr lang="cs-CZ" sz="2800" b="1" dirty="0"/>
              <a:t> </a:t>
            </a:r>
            <a:r>
              <a:rPr lang="cs-CZ" sz="2800" b="1" dirty="0" err="1"/>
              <a:t>population</a:t>
            </a:r>
            <a:r>
              <a:rPr lang="cs-CZ" sz="2800" b="1" dirty="0"/>
              <a:t> </a:t>
            </a:r>
            <a:r>
              <a:rPr lang="cs-CZ" sz="2800" b="1" dirty="0" err="1"/>
              <a:t>is</a:t>
            </a:r>
            <a:r>
              <a:rPr lang="cs-CZ" sz="2800" b="1" dirty="0"/>
              <a:t> a </a:t>
            </a:r>
            <a:r>
              <a:rPr lang="cs-CZ" sz="2800" b="1" dirty="0" err="1"/>
              <a:t>great</a:t>
            </a:r>
            <a:r>
              <a:rPr lang="cs-CZ" sz="2800" b="1" dirty="0"/>
              <a:t> </a:t>
            </a:r>
            <a:r>
              <a:rPr lang="cs-CZ" sz="2800" b="1" dirty="0" err="1"/>
              <a:t>challenge</a:t>
            </a:r>
            <a:r>
              <a:rPr lang="cs-CZ" sz="2800" b="1" dirty="0"/>
              <a:t> not </a:t>
            </a:r>
            <a:r>
              <a:rPr lang="cs-CZ" sz="2800" b="1" dirty="0" err="1"/>
              <a:t>only</a:t>
            </a:r>
            <a:r>
              <a:rPr lang="cs-CZ" sz="2800" b="1" dirty="0"/>
              <a:t> </a:t>
            </a:r>
            <a:r>
              <a:rPr lang="cs-CZ" sz="2800" b="1" dirty="0" err="1"/>
              <a:t>for</a:t>
            </a:r>
            <a:r>
              <a:rPr lang="cs-CZ" sz="2800" b="1" dirty="0"/>
              <a:t> </a:t>
            </a:r>
            <a:r>
              <a:rPr lang="cs-CZ" sz="2800" b="1" dirty="0" err="1"/>
              <a:t>the</a:t>
            </a:r>
            <a:r>
              <a:rPr lang="cs-CZ" sz="2800" b="1" dirty="0"/>
              <a:t> society and </a:t>
            </a:r>
            <a:r>
              <a:rPr lang="cs-CZ" sz="2800" b="1" dirty="0" err="1"/>
              <a:t>work</a:t>
            </a:r>
            <a:r>
              <a:rPr lang="cs-CZ" sz="2800" b="1" dirty="0"/>
              <a:t> </a:t>
            </a:r>
            <a:r>
              <a:rPr lang="cs-CZ" sz="2800" b="1" dirty="0" err="1"/>
              <a:t>organizations</a:t>
            </a:r>
            <a:r>
              <a:rPr lang="cs-CZ" sz="2800" b="1" dirty="0"/>
              <a:t> but </a:t>
            </a:r>
            <a:r>
              <a:rPr lang="cs-CZ" sz="2800" b="1" dirty="0" err="1"/>
              <a:t>also</a:t>
            </a:r>
            <a:r>
              <a:rPr lang="cs-CZ" sz="2800" b="1" dirty="0"/>
              <a:t> </a:t>
            </a:r>
            <a:r>
              <a:rPr lang="cs-CZ" sz="2800" b="1" dirty="0" err="1"/>
              <a:t>for</a:t>
            </a:r>
            <a:r>
              <a:rPr lang="cs-CZ" sz="2800" b="1" dirty="0"/>
              <a:t> </a:t>
            </a:r>
            <a:r>
              <a:rPr lang="cs-CZ" sz="2800" b="1" dirty="0" err="1"/>
              <a:t>us</a:t>
            </a:r>
            <a:r>
              <a:rPr lang="cs-CZ" sz="2800" b="1" dirty="0"/>
              <a:t> </a:t>
            </a:r>
            <a:r>
              <a:rPr lang="cs-CZ" sz="2800" b="1" dirty="0" err="1"/>
              <a:t>all</a:t>
            </a:r>
            <a:r>
              <a:rPr lang="cs-CZ" sz="2800" b="1" dirty="0"/>
              <a:t> as </a:t>
            </a:r>
            <a:r>
              <a:rPr lang="cs-CZ" sz="2800" b="1" dirty="0" err="1"/>
              <a:t>individuals</a:t>
            </a:r>
            <a:r>
              <a:rPr lang="cs-CZ" sz="2800" b="1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b="1" dirty="0">
                <a:solidFill>
                  <a:srgbClr val="1303E1"/>
                </a:solidFill>
              </a:rPr>
              <a:t>Stárnutí populace je velká příležitost nejen pro společnost a zaměstnavatele, ale také pro každého z nás</a:t>
            </a:r>
            <a:r>
              <a:rPr lang="cs-CZ" sz="2800" b="1" dirty="0" smtClean="0">
                <a:solidFill>
                  <a:srgbClr val="1303E1"/>
                </a:solidFill>
              </a:rPr>
              <a:t>.</a:t>
            </a:r>
            <a:endParaRPr lang="cs-CZ" sz="2800" b="1" dirty="0">
              <a:solidFill>
                <a:srgbClr val="1303E1"/>
              </a:solidFill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endParaRPr lang="cs-CZ" sz="2800" b="1" dirty="0" smtClean="0"/>
          </a:p>
          <a:p>
            <a:pPr algn="r">
              <a:spcBef>
                <a:spcPts val="600"/>
              </a:spcBef>
              <a:spcAft>
                <a:spcPts val="600"/>
              </a:spcAft>
            </a:pPr>
            <a:endParaRPr lang="cs-CZ" sz="2800" b="1" dirty="0" smtClean="0"/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cs-CZ" sz="2800" b="1" dirty="0" smtClean="0"/>
              <a:t>Prof</a:t>
            </a:r>
            <a:r>
              <a:rPr lang="cs-CZ" sz="2800" b="1" dirty="0"/>
              <a:t>. </a:t>
            </a:r>
            <a:r>
              <a:rPr lang="cs-CZ" sz="2800" b="1" dirty="0" err="1"/>
              <a:t>Juhani</a:t>
            </a:r>
            <a:r>
              <a:rPr lang="cs-CZ" sz="2800" b="1" dirty="0"/>
              <a:t> </a:t>
            </a:r>
            <a:r>
              <a:rPr lang="cs-CZ" sz="2800" b="1" dirty="0" err="1" smtClean="0"/>
              <a:t>Ilmarinen</a:t>
            </a:r>
            <a:endParaRPr lang="cs-CZ" sz="2400" b="1" dirty="0"/>
          </a:p>
          <a:p>
            <a:pPr algn="r"/>
            <a:r>
              <a:rPr lang="cs-CZ" sz="2400" b="1" dirty="0"/>
              <a:t>http://www.juhaniilmarinen.com/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96893859"/>
      </p:ext>
    </p:extLst>
  </p:cSld>
  <p:clrMapOvr>
    <a:masterClrMapping/>
  </p:clrMapOvr>
  <p:transition spd="slow" advTm="10000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>
          <a:xfrm>
            <a:off x="1981201" y="1600201"/>
            <a:ext cx="84359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cs-CZ" altLang="cs-CZ" b="1" dirty="0"/>
          </a:p>
          <a:p>
            <a:pPr algn="ctr" eaLnBrk="1" hangingPunct="1">
              <a:buFontTx/>
              <a:buNone/>
            </a:pPr>
            <a:r>
              <a:rPr lang="cs-CZ" altLang="cs-CZ" b="1" dirty="0"/>
              <a:t>Mgr. Ilona Štorová</a:t>
            </a:r>
          </a:p>
          <a:p>
            <a:pPr algn="ctr" eaLnBrk="1" hangingPunct="1">
              <a:buFontTx/>
              <a:buNone/>
            </a:pPr>
            <a:r>
              <a:rPr lang="cs-CZ" altLang="cs-CZ" b="1" dirty="0"/>
              <a:t>Age Management </a:t>
            </a:r>
            <a:r>
              <a:rPr lang="cs-CZ" altLang="cs-CZ" b="1" dirty="0" err="1"/>
              <a:t>z.s</a:t>
            </a:r>
            <a:r>
              <a:rPr lang="cs-CZ" altLang="cs-CZ" b="1" dirty="0"/>
              <a:t>.</a:t>
            </a:r>
          </a:p>
          <a:p>
            <a:pPr algn="ctr" eaLnBrk="1" hangingPunct="1">
              <a:buFontTx/>
              <a:buNone/>
            </a:pPr>
            <a:r>
              <a:rPr lang="cs-CZ" altLang="cs-CZ" b="1" dirty="0"/>
              <a:t>Brno, Orlí 27, 602 00</a:t>
            </a:r>
            <a:br>
              <a:rPr lang="cs-CZ" altLang="cs-CZ" b="1" dirty="0"/>
            </a:b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storova@agemanagement.cz</a:t>
            </a:r>
            <a:endParaRPr lang="cs-CZ" altLang="cs-CZ" b="1" dirty="0"/>
          </a:p>
          <a:p>
            <a:pPr algn="ctr" eaLnBrk="1" hangingPunct="1">
              <a:buFontTx/>
              <a:buNone/>
            </a:pPr>
            <a:r>
              <a:rPr lang="cs-CZ" altLang="cs-CZ" b="1" dirty="0"/>
              <a:t>tel: 734 318 795</a:t>
            </a:r>
          </a:p>
          <a:p>
            <a:pPr algn="ctr" eaLnBrk="1" hangingPunct="1">
              <a:buFontTx/>
              <a:buNone/>
            </a:pPr>
            <a:r>
              <a:rPr lang="cs-CZ" altLang="cs-CZ" b="1" dirty="0">
                <a:hlinkClick r:id="rId3"/>
              </a:rPr>
              <a:t>www.agemanagement.cz</a:t>
            </a:r>
            <a:endParaRPr lang="cs-CZ" altLang="cs-CZ" b="1" dirty="0"/>
          </a:p>
          <a:p>
            <a:pPr algn="ctr" eaLnBrk="1" hangingPunct="1">
              <a:buFontTx/>
              <a:buNone/>
            </a:pPr>
            <a:endParaRPr lang="cs-CZ" altLang="cs-CZ" b="1" dirty="0" smtClean="0"/>
          </a:p>
          <a:p>
            <a:pPr algn="ctr" eaLnBrk="1" hangingPunct="1">
              <a:buFontTx/>
              <a:buNone/>
            </a:pPr>
            <a:r>
              <a:rPr lang="cs-CZ" altLang="cs-CZ" b="1" dirty="0" smtClean="0"/>
              <a:t>Děkuji Vám za pozornost!</a:t>
            </a:r>
          </a:p>
          <a:p>
            <a:pPr algn="ctr" eaLnBrk="1" hangingPunct="1">
              <a:buFontTx/>
              <a:buNone/>
            </a:pPr>
            <a:endParaRPr lang="cs-CZ" altLang="cs-CZ" b="1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73657" y="347663"/>
            <a:ext cx="8229600" cy="1252538"/>
          </a:xfrm>
        </p:spPr>
        <p:txBody>
          <a:bodyPr/>
          <a:lstStyle/>
          <a:p>
            <a:pPr algn="ctr">
              <a:defRPr/>
            </a:pPr>
            <a:r>
              <a:rPr lang="cs-CZ" sz="5400" dirty="0">
                <a:solidFill>
                  <a:srgbClr val="3F37AD"/>
                </a:solidFill>
                <a:latin typeface="+mn-lt"/>
              </a:rPr>
              <a:t>Kontaktní</a:t>
            </a:r>
            <a:r>
              <a:rPr lang="cs-CZ" dirty="0"/>
              <a:t> </a:t>
            </a:r>
            <a:r>
              <a:rPr lang="cs-CZ" sz="5400" dirty="0">
                <a:solidFill>
                  <a:srgbClr val="3F37AD"/>
                </a:solidFill>
                <a:latin typeface="+mn-lt"/>
              </a:rPr>
              <a:t>informace</a:t>
            </a:r>
          </a:p>
        </p:txBody>
      </p:sp>
    </p:spTree>
    <p:extLst>
      <p:ext uri="{BB962C8B-B14F-4D97-AF65-F5344CB8AC3E}">
        <p14:creationId xmlns:p14="http://schemas.microsoft.com/office/powerpoint/2010/main" val="28237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524001" y="61805"/>
            <a:ext cx="8118475" cy="1847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>
                <a:solidFill>
                  <a:srgbClr val="3F37AD"/>
                </a:solidFill>
                <a:latin typeface="+mn-lt"/>
              </a:rPr>
              <a:t>Krátce </a:t>
            </a:r>
            <a:r>
              <a:rPr lang="cs-CZ" altLang="cs-CZ" dirty="0">
                <a:solidFill>
                  <a:srgbClr val="3F37AD"/>
                </a:solidFill>
                <a:latin typeface="+mn-lt"/>
              </a:rPr>
              <a:t>o nás…</a:t>
            </a:r>
            <a:br>
              <a:rPr lang="cs-CZ" altLang="cs-CZ" dirty="0">
                <a:solidFill>
                  <a:srgbClr val="3F37AD"/>
                </a:solidFill>
                <a:latin typeface="+mn-lt"/>
              </a:rPr>
            </a:br>
            <a:endParaRPr lang="cs-CZ" altLang="cs-CZ" dirty="0">
              <a:solidFill>
                <a:srgbClr val="3F37AD"/>
              </a:solidFill>
              <a:latin typeface="+mn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251566" y="1576065"/>
            <a:ext cx="103572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cap="all" dirty="0">
                <a:solidFill>
                  <a:srgbClr val="FF0000"/>
                </a:solidFill>
              </a:rPr>
              <a:t>POSLÁNÍ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napomáhat rozvoji konceptu </a:t>
            </a:r>
            <a:r>
              <a:rPr lang="cs-CZ" sz="2400" b="1" dirty="0" err="1"/>
              <a:t>age</a:t>
            </a:r>
            <a:r>
              <a:rPr lang="cs-CZ" sz="2400" b="1" dirty="0"/>
              <a:t> managementu v ČR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dát širokou publicitu konceptu </a:t>
            </a:r>
            <a:r>
              <a:rPr lang="cs-CZ" altLang="cs-CZ" sz="2400" b="1" dirty="0" err="1"/>
              <a:t>age</a:t>
            </a:r>
            <a:r>
              <a:rPr lang="cs-CZ" altLang="cs-CZ" sz="2400" b="1" dirty="0"/>
              <a:t> managementu, jako součást personálního řízení a společenské odpovědnosti firem</a:t>
            </a:r>
            <a:endParaRPr lang="cs-CZ" sz="3200" b="1" cap="all" dirty="0"/>
          </a:p>
          <a:p>
            <a:pPr>
              <a:defRPr/>
            </a:pPr>
            <a:r>
              <a:rPr lang="cs-CZ" sz="3200" b="1" cap="all" dirty="0">
                <a:solidFill>
                  <a:srgbClr val="FF0000"/>
                </a:solidFill>
              </a:rPr>
              <a:t>aktivity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osvěta a propagace </a:t>
            </a:r>
            <a:r>
              <a:rPr lang="cs-CZ" sz="2400" b="1" dirty="0" err="1"/>
              <a:t>age</a:t>
            </a:r>
            <a:r>
              <a:rPr lang="cs-CZ" sz="2400" b="1" dirty="0"/>
              <a:t> managementu (výměna a přenos zkušeností a dobré praxe ze zahraničí a v rámci ČR)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projektová a lektorská činnost v oblasti vzdělávání dospělých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odborné poradenství a konzultace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publikační </a:t>
            </a:r>
            <a:r>
              <a:rPr lang="cs-CZ" sz="2400" b="1" dirty="0" smtClean="0"/>
              <a:t>činnost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m</a:t>
            </a:r>
            <a:r>
              <a:rPr lang="cs-CZ" sz="2400" b="1" dirty="0" smtClean="0"/>
              <a:t>ezinárodní spolupráce</a:t>
            </a:r>
            <a:endParaRPr lang="cs-CZ" sz="2400" b="1" dirty="0"/>
          </a:p>
        </p:txBody>
      </p:sp>
      <p:sp>
        <p:nvSpPr>
          <p:cNvPr id="19461" name="Obdélník 2"/>
          <p:cNvSpPr>
            <a:spLocks noChangeArrowheads="1"/>
          </p:cNvSpPr>
          <p:nvPr/>
        </p:nvSpPr>
        <p:spPr bwMode="auto">
          <a:xfrm>
            <a:off x="5140783" y="985730"/>
            <a:ext cx="6468027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6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cs-CZ" altLang="cs-CZ" sz="4800" cap="all" dirty="0">
                <a:solidFill>
                  <a:srgbClr val="3F37AD"/>
                </a:solidFill>
                <a:latin typeface="+mn-lt"/>
                <a:ea typeface="+mj-ea"/>
                <a:cs typeface="+mj-cs"/>
              </a:rPr>
              <a:t>Age Management </a:t>
            </a:r>
            <a:r>
              <a:rPr lang="cs-CZ" altLang="cs-CZ" sz="4800" cap="all" dirty="0" err="1">
                <a:solidFill>
                  <a:srgbClr val="3F37AD"/>
                </a:solidFill>
                <a:latin typeface="+mn-lt"/>
                <a:ea typeface="+mj-ea"/>
                <a:cs typeface="+mj-cs"/>
              </a:rPr>
              <a:t>z.s</a:t>
            </a:r>
            <a:r>
              <a:rPr lang="cs-CZ" altLang="cs-CZ" sz="4800" cap="all" dirty="0">
                <a:solidFill>
                  <a:srgbClr val="3F37AD"/>
                </a:solidFill>
                <a:latin typeface="+mn-lt"/>
                <a:ea typeface="+mj-ea"/>
                <a:cs typeface="+mj-cs"/>
              </a:rPr>
              <a:t>.</a:t>
            </a:r>
          </a:p>
        </p:txBody>
      </p:sp>
      <p:sp>
        <p:nvSpPr>
          <p:cNvPr id="19462" name="TextovéPole 2"/>
          <p:cNvSpPr txBox="1">
            <a:spLocks noChangeArrowheads="1"/>
          </p:cNvSpPr>
          <p:nvPr/>
        </p:nvSpPr>
        <p:spPr bwMode="auto">
          <a:xfrm>
            <a:off x="6776834" y="4986723"/>
            <a:ext cx="4419600" cy="461963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6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www.agemanagement.cz</a:t>
            </a:r>
          </a:p>
        </p:txBody>
      </p:sp>
      <p:sp>
        <p:nvSpPr>
          <p:cNvPr id="7" name="TextovéPole 2"/>
          <p:cNvSpPr txBox="1">
            <a:spLocks noChangeArrowheads="1"/>
          </p:cNvSpPr>
          <p:nvPr/>
        </p:nvSpPr>
        <p:spPr bwMode="auto">
          <a:xfrm>
            <a:off x="6776834" y="5553139"/>
            <a:ext cx="4419600" cy="461963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6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dirty="0" smtClean="0">
                <a:latin typeface="Arial" panose="020B0604020202020204" pitchFamily="34" charset="0"/>
              </a:rPr>
              <a:t>www.v4agemanagement.eu</a:t>
            </a:r>
            <a:endParaRPr lang="cs-CZ" altLang="cs-CZ" sz="2400" dirty="0">
              <a:latin typeface="Arial" panose="020B0604020202020204" pitchFamily="34" charset="0"/>
            </a:endParaRPr>
          </a:p>
        </p:txBody>
      </p:sp>
      <p:sp>
        <p:nvSpPr>
          <p:cNvPr id="8" name="TextovéPole 2"/>
          <p:cNvSpPr txBox="1">
            <a:spLocks noChangeArrowheads="1"/>
          </p:cNvSpPr>
          <p:nvPr/>
        </p:nvSpPr>
        <p:spPr bwMode="auto">
          <a:xfrm>
            <a:off x="6776834" y="6119555"/>
            <a:ext cx="4419600" cy="461963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6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dirty="0" smtClean="0">
                <a:latin typeface="Arial" panose="020B0604020202020204" pitchFamily="34" charset="0"/>
              </a:rPr>
              <a:t>www.profesniseniorita.cz</a:t>
            </a:r>
            <a:endParaRPr lang="cs-CZ" alt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4116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1804989" y="1446214"/>
            <a:ext cx="9591881" cy="506253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3600" b="1" dirty="0"/>
              <a:t>Řízení s ohledem na věk a schopnosti zaměstnanců </a:t>
            </a:r>
            <a:r>
              <a:rPr lang="cs-CZ" altLang="cs-CZ" sz="3600" b="1" dirty="0">
                <a:sym typeface="Wingdings" panose="05000000000000000000" pitchFamily="2" charset="2"/>
              </a:rPr>
              <a:t> </a:t>
            </a:r>
            <a:r>
              <a:rPr lang="cs-CZ" altLang="cs-CZ" sz="3600" b="1" i="1" dirty="0">
                <a:sym typeface="Wingdings" panose="05000000000000000000" pitchFamily="2" charset="2"/>
              </a:rPr>
              <a:t>každý má mít možnost využít svůj potenciál a nebýt znevýhodněn kvůli věku</a:t>
            </a:r>
            <a:endParaRPr lang="cs-CZ" altLang="cs-CZ" sz="3600" b="1" i="1" dirty="0"/>
          </a:p>
          <a:p>
            <a:pPr eaLnBrk="1" hangingPunct="1"/>
            <a:r>
              <a:rPr lang="cs-CZ" altLang="cs-CZ" sz="3600" b="1" dirty="0"/>
              <a:t>Má za cíl podporovat komplexní přístup k řešení demografické situace a demografických změn na </a:t>
            </a:r>
            <a:r>
              <a:rPr lang="cs-CZ" altLang="cs-CZ" sz="3600" b="1" dirty="0" smtClean="0"/>
              <a:t>pracovišti</a:t>
            </a:r>
          </a:p>
          <a:p>
            <a:pPr eaLnBrk="1" hangingPunct="1"/>
            <a:endParaRPr lang="cs-CZ" altLang="cs-CZ" sz="3600" b="1" dirty="0">
              <a:latin typeface="MyriadPro-Regular"/>
            </a:endParaRPr>
          </a:p>
          <a:p>
            <a:pPr eaLnBrk="1" hangingPunct="1"/>
            <a:endParaRPr lang="cs-CZ" altLang="cs-CZ" sz="3600" b="1" dirty="0" smtClean="0">
              <a:latin typeface="MyriadPro-Regular"/>
            </a:endParaRPr>
          </a:p>
          <a:p>
            <a:pPr marL="0" indent="0" eaLnBrk="1" hangingPunct="1">
              <a:buNone/>
            </a:pPr>
            <a:r>
              <a:rPr lang="cs-CZ" altLang="cs-CZ" sz="3600" b="1" i="1" dirty="0" smtClean="0">
                <a:solidFill>
                  <a:schemeClr val="accent1">
                    <a:lumMod val="75000"/>
                  </a:schemeClr>
                </a:solidFill>
                <a:latin typeface="MyriadPro-Regular"/>
              </a:rPr>
              <a:t>				</a:t>
            </a:r>
          </a:p>
          <a:p>
            <a:pPr marL="0" indent="0" algn="r" eaLnBrk="1" hangingPunct="1">
              <a:buNone/>
            </a:pPr>
            <a:r>
              <a:rPr lang="cs-CZ" altLang="cs-CZ" sz="3600" b="1" i="1" dirty="0" smtClean="0">
                <a:solidFill>
                  <a:schemeClr val="accent1">
                    <a:lumMod val="75000"/>
                  </a:schemeClr>
                </a:solidFill>
                <a:latin typeface="MyriadPro-Regular"/>
              </a:rPr>
              <a:t>Stárnutí se týká nás všech…</a:t>
            </a:r>
            <a:endParaRPr lang="cs-CZ" altLang="cs-CZ" sz="3200" b="1" i="1" dirty="0">
              <a:solidFill>
                <a:schemeClr val="accent1">
                  <a:lumMod val="75000"/>
                </a:schemeClr>
              </a:solidFill>
              <a:latin typeface="MyriadPro-Regular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9901" y="465138"/>
            <a:ext cx="8634413" cy="8636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cs-CZ" sz="5400" dirty="0">
                <a:solidFill>
                  <a:srgbClr val="3F37AD"/>
                </a:solidFill>
                <a:latin typeface="+mn-lt"/>
              </a:rPr>
              <a:t>Age Management</a:t>
            </a:r>
          </a:p>
        </p:txBody>
      </p:sp>
      <p:pic>
        <p:nvPicPr>
          <p:cNvPr id="17412" name="Picture 5" descr="http://www.agemanagement.cz/wp-content/themes/agemanagement/images/agemana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572" y="3868625"/>
            <a:ext cx="3562387" cy="172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00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4049" y="150720"/>
            <a:ext cx="8537575" cy="8842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cs-CZ" sz="5400" dirty="0">
                <a:solidFill>
                  <a:srgbClr val="3F37AD"/>
                </a:solidFill>
                <a:latin typeface="+mn-lt"/>
              </a:rPr>
              <a:t>Proč </a:t>
            </a:r>
            <a:r>
              <a:rPr lang="cs-CZ" sz="5400" dirty="0" err="1">
                <a:solidFill>
                  <a:srgbClr val="3F37AD"/>
                </a:solidFill>
                <a:latin typeface="+mn-lt"/>
              </a:rPr>
              <a:t>age</a:t>
            </a:r>
            <a:r>
              <a:rPr lang="cs-CZ" sz="5400" dirty="0">
                <a:solidFill>
                  <a:srgbClr val="3F37AD"/>
                </a:solidFill>
                <a:latin typeface="+mn-lt"/>
              </a:rPr>
              <a:t> management?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815353" y="1303898"/>
            <a:ext cx="9672836" cy="5013775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Demografický vývoj</a:t>
            </a:r>
          </a:p>
          <a:p>
            <a:r>
              <a:rPr lang="cs-CZ" altLang="cs-CZ" sz="3600" b="1" dirty="0"/>
              <a:t>Stárnoucí pracovní síla</a:t>
            </a:r>
          </a:p>
          <a:p>
            <a:r>
              <a:rPr lang="cs-CZ" altLang="cs-CZ" sz="3600" b="1" dirty="0"/>
              <a:t>Prodlužující se délka pracovního života</a:t>
            </a:r>
          </a:p>
          <a:p>
            <a:r>
              <a:rPr lang="cs-CZ" altLang="cs-CZ" sz="3600" b="1" dirty="0"/>
              <a:t>Otázky spojené s podporou pracovní schopnosti zaměstnanců</a:t>
            </a:r>
          </a:p>
          <a:p>
            <a:r>
              <a:rPr lang="cs-CZ" altLang="cs-CZ" sz="3600" b="1" dirty="0"/>
              <a:t>Udržení konkurenceschopnosti firem</a:t>
            </a:r>
          </a:p>
          <a:p>
            <a:r>
              <a:rPr lang="cs-CZ" altLang="cs-CZ" sz="3600" b="1" dirty="0"/>
              <a:t>Součást sociální odpovědnosti zaměstnavatelů, CSR </a:t>
            </a:r>
            <a:r>
              <a:rPr lang="cs-CZ" altLang="cs-CZ" sz="3600" b="1" dirty="0" smtClean="0"/>
              <a:t>aktivit</a:t>
            </a:r>
            <a:endParaRPr lang="cs-CZ" alt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94898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/>
          <p:nvPr/>
        </p:nvGraphicFramePr>
        <p:xfrm>
          <a:off x="2450757" y="1709094"/>
          <a:ext cx="7129848" cy="44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9" name="TextovéPole 7"/>
          <p:cNvSpPr txBox="1">
            <a:spLocks noChangeArrowheads="1"/>
          </p:cNvSpPr>
          <p:nvPr/>
        </p:nvSpPr>
        <p:spPr bwMode="auto">
          <a:xfrm>
            <a:off x="1895475" y="6248400"/>
            <a:ext cx="85867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6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b="0" i="1">
                <a:latin typeface="Arial" panose="020B0604020202020204" pitchFamily="34" charset="0"/>
              </a:rPr>
              <a:t>Použitý zdroj: projekce obyvatelstva ČSÚ (střední varianta), 2013, vlastní výpočty (r. 2013 reálná data)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b="0" i="1">
                <a:latin typeface="Arial" panose="020B0604020202020204" pitchFamily="34" charset="0"/>
              </a:rPr>
              <a:t>Štorová, I. Age management pro zaměstnavatele se zaměřením na starší pracovníky, 2015</a:t>
            </a:r>
            <a:endParaRPr lang="cs-CZ" altLang="cs-CZ" sz="1400" b="0">
              <a:latin typeface="Arial" panose="020B0604020202020204" pitchFamily="34" charset="0"/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24001" y="209550"/>
            <a:ext cx="8710613" cy="13843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cs-CZ" sz="5400" dirty="0">
                <a:solidFill>
                  <a:srgbClr val="3F37AD"/>
                </a:solidFill>
                <a:latin typeface="+mn-lt"/>
              </a:rPr>
              <a:t>Vývoj věkové struktury obyvatelstva ČR </a:t>
            </a:r>
          </a:p>
        </p:txBody>
      </p:sp>
    </p:spTree>
    <p:extLst>
      <p:ext uri="{BB962C8B-B14F-4D97-AF65-F5344CB8AC3E}">
        <p14:creationId xmlns:p14="http://schemas.microsoft.com/office/powerpoint/2010/main" val="75421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11966" y="92765"/>
            <a:ext cx="10880034" cy="129105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cs-CZ" sz="5400" dirty="0" smtClean="0">
                <a:solidFill>
                  <a:srgbClr val="3F37AD"/>
                </a:solidFill>
                <a:latin typeface="+mn-lt"/>
              </a:rPr>
              <a:t>Historický vývoj </a:t>
            </a:r>
            <a:br>
              <a:rPr lang="cs-CZ" sz="5400" dirty="0" smtClean="0">
                <a:solidFill>
                  <a:srgbClr val="3F37AD"/>
                </a:solidFill>
                <a:latin typeface="+mn-lt"/>
              </a:rPr>
            </a:br>
            <a:r>
              <a:rPr lang="cs-CZ" sz="5400" dirty="0" smtClean="0">
                <a:solidFill>
                  <a:srgbClr val="3F37AD"/>
                </a:solidFill>
                <a:latin typeface="+mn-lt"/>
              </a:rPr>
              <a:t>- Finské </a:t>
            </a:r>
            <a:r>
              <a:rPr lang="cs-CZ" sz="5400" dirty="0">
                <a:solidFill>
                  <a:srgbClr val="3F37AD"/>
                </a:solidFill>
                <a:latin typeface="+mn-lt"/>
              </a:rPr>
              <a:t>zkušenosti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60524" y="1383818"/>
            <a:ext cx="8516845" cy="5281583"/>
          </a:xfrm>
        </p:spPr>
        <p:txBody>
          <a:bodyPr>
            <a:noAutofit/>
          </a:bodyPr>
          <a:lstStyle/>
          <a:p>
            <a:pPr marL="357188" indent="-357188">
              <a:buFont typeface="Wingdings" pitchFamily="2" charset="2"/>
              <a:buChar char="§"/>
              <a:defRPr/>
            </a:pPr>
            <a:r>
              <a:rPr lang="cs-CZ" sz="3200" b="1" dirty="0"/>
              <a:t>Prvotním impulzem pro výzkum pracovní schopnosti na začátku 80. let bylo uvědomění si demografického problému Finska</a:t>
            </a:r>
          </a:p>
          <a:p>
            <a:pPr marL="357188" indent="-357188">
              <a:buFont typeface="Wingdings" pitchFamily="2" charset="2"/>
              <a:buChar char="§"/>
              <a:defRPr/>
            </a:pPr>
            <a:r>
              <a:rPr lang="cs-CZ" sz="3200" b="1" dirty="0"/>
              <a:t>Zadání výzkumu:</a:t>
            </a:r>
            <a:endParaRPr lang="pl-PL" sz="3200" b="1" dirty="0"/>
          </a:p>
          <a:p>
            <a:pPr marL="814388" lvl="2" indent="-357188">
              <a:defRPr/>
            </a:pPr>
            <a:r>
              <a:rPr lang="pl-PL" sz="2800" b="1" i="1" dirty="0" smtClean="0">
                <a:solidFill>
                  <a:srgbClr val="0D12D7"/>
                </a:solidFill>
              </a:rPr>
              <a:t>Jak </a:t>
            </a:r>
            <a:r>
              <a:rPr lang="pl-PL" sz="2800" b="1" i="1" dirty="0">
                <a:solidFill>
                  <a:srgbClr val="0D12D7"/>
                </a:solidFill>
              </a:rPr>
              <a:t>dlouho mohou lidé </a:t>
            </a:r>
            <a:r>
              <a:rPr lang="pl-PL" sz="2800" b="1" i="1" dirty="0" smtClean="0">
                <a:solidFill>
                  <a:srgbClr val="0D12D7"/>
                </a:solidFill>
              </a:rPr>
              <a:t>pracovat?</a:t>
            </a:r>
          </a:p>
          <a:p>
            <a:pPr marL="814388" lvl="2" indent="-357188">
              <a:defRPr/>
            </a:pPr>
            <a:r>
              <a:rPr lang="pl-PL" sz="2800" b="1" i="1" dirty="0" smtClean="0">
                <a:solidFill>
                  <a:srgbClr val="0D12D7"/>
                </a:solidFill>
              </a:rPr>
              <a:t>Jaký </a:t>
            </a:r>
            <a:r>
              <a:rPr lang="pl-PL" sz="2800" b="1" i="1" dirty="0">
                <a:solidFill>
                  <a:srgbClr val="0D12D7"/>
                </a:solidFill>
              </a:rPr>
              <a:t>je vhodný věk odchodu do důchodu</a:t>
            </a:r>
            <a:r>
              <a:rPr lang="pl-PL" sz="2800" b="1" i="1" dirty="0" smtClean="0">
                <a:solidFill>
                  <a:srgbClr val="0D12D7"/>
                </a:solidFill>
              </a:rPr>
              <a:t>?</a:t>
            </a:r>
            <a:endParaRPr lang="cs-CZ" sz="2800" b="1" i="1" dirty="0">
              <a:solidFill>
                <a:srgbClr val="0D12D7"/>
              </a:solidFill>
            </a:endParaRPr>
          </a:p>
          <a:p>
            <a:pPr marL="357188" indent="-357188">
              <a:defRPr/>
            </a:pPr>
            <a:r>
              <a:rPr lang="en-GB" sz="3200" b="1" dirty="0"/>
              <a:t>1981 – 2009</a:t>
            </a:r>
            <a:r>
              <a:rPr lang="cs-CZ" sz="3200" b="1" dirty="0"/>
              <a:t>: Dlouhodobé studie FIOH zaměřené na stárnoucí pracovníky </a:t>
            </a:r>
          </a:p>
          <a:p>
            <a:pPr marL="357188" indent="-357188">
              <a:defRPr/>
            </a:pPr>
            <a:r>
              <a:rPr lang="cs-CZ" sz="3200" b="1" dirty="0"/>
              <a:t>Sledování  vzorku 6 500 zaměstnanců (stejných osob) ve věku od 45 let po dobu </a:t>
            </a:r>
            <a:r>
              <a:rPr lang="en-GB" sz="3200" b="1" dirty="0"/>
              <a:t>28</a:t>
            </a:r>
            <a:r>
              <a:rPr lang="cs-CZ" sz="3200" b="1" dirty="0"/>
              <a:t> let za použití metody </a:t>
            </a:r>
            <a:r>
              <a:rPr lang="cs-CZ" sz="3200" b="1" dirty="0" err="1" smtClean="0"/>
              <a:t>Work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Ability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Index</a:t>
            </a:r>
            <a:r>
              <a:rPr lang="cs-CZ" sz="3200" b="1" baseline="30000" dirty="0" err="1" smtClean="0"/>
              <a:t>TM</a:t>
            </a:r>
            <a:r>
              <a:rPr lang="cs-CZ" sz="3200" b="1" dirty="0" smtClean="0"/>
              <a:t> </a:t>
            </a:r>
            <a:endParaRPr lang="cs-CZ" sz="3200" b="1" dirty="0"/>
          </a:p>
        </p:txBody>
      </p:sp>
      <p:pic>
        <p:nvPicPr>
          <p:cNvPr id="20484" name="Picture 2" descr="E:\Ilona\Plocha\Ilmarin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369" y="3955257"/>
            <a:ext cx="1784428" cy="2710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245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7983" y="189303"/>
            <a:ext cx="10514235" cy="102132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cs-CZ" sz="5400" dirty="0">
                <a:solidFill>
                  <a:srgbClr val="3F37AD"/>
                </a:solidFill>
                <a:latin typeface="+mn-lt"/>
              </a:rPr>
              <a:t>Výsledky studie měření </a:t>
            </a:r>
            <a:r>
              <a:rPr lang="cs-CZ" sz="5400" dirty="0" smtClean="0">
                <a:solidFill>
                  <a:srgbClr val="3F37AD"/>
                </a:solidFill>
                <a:latin typeface="+mn-lt"/>
              </a:rPr>
              <a:t>WAI</a:t>
            </a:r>
            <a:r>
              <a:rPr lang="cs-CZ" sz="5400" baseline="30000" dirty="0" smtClean="0">
                <a:solidFill>
                  <a:srgbClr val="3F37AD"/>
                </a:solidFill>
                <a:latin typeface="+mn-lt"/>
              </a:rPr>
              <a:t>TM</a:t>
            </a:r>
            <a:endParaRPr lang="cs-CZ" sz="5400" baseline="30000" dirty="0">
              <a:solidFill>
                <a:srgbClr val="3F37AD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845" y="5562112"/>
            <a:ext cx="11352118" cy="931048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cs-CZ" sz="3200" b="1" dirty="0" smtClean="0"/>
              <a:t>Práce samotná nezabránila poklesu pracovní schopnosti </a:t>
            </a:r>
          </a:p>
          <a:p>
            <a:pPr marL="0" indent="0" algn="ctr">
              <a:buNone/>
              <a:defRPr/>
            </a:pPr>
            <a:r>
              <a:rPr lang="cs-CZ" sz="3200" b="1" dirty="0" smtClean="0"/>
              <a:t>u třetiny respondentů nezávisle na povolání a pohlaví.</a:t>
            </a:r>
            <a:endParaRPr lang="cs-CZ" sz="3200" b="1" dirty="0"/>
          </a:p>
        </p:txBody>
      </p:sp>
      <p:graphicFrame>
        <p:nvGraphicFramePr>
          <p:cNvPr id="12" name="Graf 11"/>
          <p:cNvGraphicFramePr>
            <a:graphicFrameLocks/>
          </p:cNvGraphicFramePr>
          <p:nvPr>
            <p:extLst/>
          </p:nvPr>
        </p:nvGraphicFramePr>
        <p:xfrm>
          <a:off x="4087906" y="1653988"/>
          <a:ext cx="4504765" cy="3350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9076765" y="2034093"/>
            <a:ext cx="2743198" cy="26776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cca 60 % zaměstnanců si udrželo svoji pracovní schopnost na dobré nebo </a:t>
            </a:r>
            <a:r>
              <a:rPr lang="cs-CZ" sz="2400" b="1" dirty="0" smtClean="0"/>
              <a:t>vynikající úrovni</a:t>
            </a:r>
            <a:endParaRPr lang="cs-CZ" sz="2400" b="1" dirty="0"/>
          </a:p>
          <a:p>
            <a:pPr algn="ctr"/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38734" y="1292760"/>
            <a:ext cx="2965077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cca 10 % </a:t>
            </a:r>
            <a:endParaRPr lang="cs-CZ" sz="2400" b="1" dirty="0" smtClean="0"/>
          </a:p>
          <a:p>
            <a:pPr algn="ctr"/>
            <a:r>
              <a:rPr lang="cs-CZ" sz="2400" b="1" dirty="0" smtClean="0"/>
              <a:t>zaměstnanců zaznamenalo zlepšení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38735" y="2918271"/>
            <a:ext cx="2965077" cy="230832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cca 30 % </a:t>
            </a:r>
            <a:endParaRPr lang="cs-CZ" dirty="0" smtClean="0"/>
          </a:p>
          <a:p>
            <a:r>
              <a:rPr lang="cs-CZ" dirty="0" smtClean="0"/>
              <a:t>zaměstnanců </a:t>
            </a:r>
            <a:r>
              <a:rPr lang="cs-CZ" dirty="0"/>
              <a:t>zaznamenalo během stárnutí dramatický pokles pracovní </a:t>
            </a:r>
            <a:r>
              <a:rPr lang="cs-CZ" dirty="0" smtClean="0"/>
              <a:t>schopnosti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23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125" y="147918"/>
            <a:ext cx="10781408" cy="1325563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rgbClr val="3F37AD"/>
                </a:solidFill>
                <a:latin typeface="+mn-lt"/>
              </a:rPr>
              <a:t>„Dům pracovní schopnosti“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38774" y="3339106"/>
            <a:ext cx="5051682" cy="304698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</a:t>
            </a:r>
            <a:r>
              <a:rPr lang="cs-CZ" sz="2400" b="1" dirty="0" smtClean="0">
                <a:solidFill>
                  <a:srgbClr val="FF0000"/>
                </a:solidFill>
              </a:rPr>
              <a:t>odpora </a:t>
            </a:r>
            <a:r>
              <a:rPr lang="cs-CZ" sz="2400" b="1" dirty="0">
                <a:solidFill>
                  <a:srgbClr val="FF0000"/>
                </a:solidFill>
              </a:rPr>
              <a:t>pracovní schopnosti </a:t>
            </a:r>
            <a:r>
              <a:rPr lang="cs-CZ" sz="2400" b="1" dirty="0" smtClean="0">
                <a:solidFill>
                  <a:srgbClr val="FF0000"/>
                </a:solidFill>
              </a:rPr>
              <a:t>všech faktorů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Zdraví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Kompetence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Motivace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P</a:t>
            </a:r>
            <a:r>
              <a:rPr lang="cs-CZ" sz="2400" b="1" dirty="0" smtClean="0"/>
              <a:t>rostor pracoviště – „tvrdé i měkké“ oblasti</a:t>
            </a:r>
          </a:p>
          <a:p>
            <a:r>
              <a:rPr lang="cs-CZ" sz="2400" b="1" dirty="0" smtClean="0"/>
              <a:t>+    </a:t>
            </a:r>
            <a:r>
              <a:rPr lang="cs-CZ" sz="2400" b="1" dirty="0" err="1" smtClean="0"/>
              <a:t>Work</a:t>
            </a:r>
            <a:r>
              <a:rPr lang="cs-CZ" sz="2400" b="1" dirty="0" smtClean="0"/>
              <a:t> </a:t>
            </a:r>
            <a:r>
              <a:rPr lang="cs-CZ" sz="2400" b="1" dirty="0" err="1"/>
              <a:t>L</a:t>
            </a:r>
            <a:r>
              <a:rPr lang="cs-CZ" sz="2400" b="1" dirty="0" err="1" smtClean="0"/>
              <a:t>ife</a:t>
            </a:r>
            <a:r>
              <a:rPr lang="cs-CZ" sz="2400" b="1" dirty="0" smtClean="0"/>
              <a:t> Balance </a:t>
            </a:r>
            <a:endParaRPr lang="cs-CZ" sz="2400" b="1" dirty="0"/>
          </a:p>
        </p:txBody>
      </p:sp>
      <p:pic>
        <p:nvPicPr>
          <p:cNvPr id="7" name="Picture 4" descr="E:\Ilona\Plocha\Dům PS\DPS-fin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891" y="1375054"/>
            <a:ext cx="6404642" cy="501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64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0415" y="266700"/>
            <a:ext cx="10442574" cy="85014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cs-CZ" sz="5400" b="1" cap="all" dirty="0">
                <a:solidFill>
                  <a:srgbClr val="3F37AD"/>
                </a:solidFill>
                <a:latin typeface="+mn-lt"/>
              </a:rPr>
              <a:t>Podpora pracovní schopnosti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2263774" y="1759763"/>
          <a:ext cx="7775575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6333"/>
                <a:gridCol w="1213836"/>
                <a:gridCol w="1214692"/>
                <a:gridCol w="2306888"/>
                <a:gridCol w="1703826"/>
              </a:tblGrid>
              <a:tr h="10972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Zvyknutí si na pracovní život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2" marR="51432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Změna pracovních povinností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2" marR="51432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Starost </a:t>
                      </a:r>
                      <a:endParaRPr lang="cs-CZ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effectLst/>
                        </a:rPr>
                        <a:t>o </a:t>
                      </a:r>
                      <a:r>
                        <a:rPr lang="cs-CZ" sz="1400" b="1" dirty="0">
                          <a:effectLst/>
                        </a:rPr>
                        <a:t>děti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2" marR="51432" marT="714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Kariéra na křižovatce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Změna v pracovní schopnosti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Ohrožení nezaměstnaností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Starost o děti i o rodiče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effectLst/>
                        </a:rPr>
                        <a:t>Odchod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effectLst/>
                        </a:rPr>
                        <a:t> </a:t>
                      </a:r>
                      <a:r>
                        <a:rPr lang="cs-CZ" sz="1400" b="1" dirty="0">
                          <a:effectLst/>
                        </a:rPr>
                        <a:t>z pracovního </a:t>
                      </a:r>
                      <a:r>
                        <a:rPr lang="cs-CZ" sz="1400" b="1" dirty="0" smtClean="0">
                          <a:effectLst/>
                        </a:rPr>
                        <a:t>trhu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2" marR="51432" marT="7144" marB="0" anchor="ctr"/>
                </a:tc>
              </a:tr>
            </a:tbl>
          </a:graphicData>
        </a:graphic>
      </p:graphicFrame>
      <p:pic>
        <p:nvPicPr>
          <p:cNvPr id="28689" name="Objekt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13"/>
          <a:stretch>
            <a:fillRect/>
          </a:stretch>
        </p:blipFill>
        <p:spPr bwMode="auto">
          <a:xfrm>
            <a:off x="2320922" y="3351387"/>
            <a:ext cx="76612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2263776" y="4805851"/>
          <a:ext cx="7880351" cy="1670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3882"/>
                <a:gridCol w="1059166"/>
                <a:gridCol w="1177958"/>
                <a:gridCol w="2167343"/>
                <a:gridCol w="2062002"/>
              </a:tblGrid>
              <a:tr h="16700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Úspěšný nábor zaměstnanců, nastavení adaptačního procesu</a:t>
                      </a:r>
                    </a:p>
                  </a:txBody>
                  <a:tcPr marL="68107" marR="68107" marT="34316" marB="343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Kariérní plánování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cs-CZ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mentoring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107" marR="68107" marT="34316" marB="343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Flexibilní formy práce,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rovnováha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rodině</a:t>
                      </a:r>
                    </a:p>
                  </a:txBody>
                  <a:tcPr marL="68107" marR="68107" marT="34316" marB="343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Návrat do pracovního procesu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Řízení změn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Osobní rozvoj</a:t>
                      </a:r>
                    </a:p>
                  </a:txBody>
                  <a:tcPr marL="68107" marR="68107" marT="34316" marB="343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Strategie odchodu do důchodu (firma)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Plán odchodu (pracovník)</a:t>
                      </a:r>
                    </a:p>
                  </a:txBody>
                  <a:tcPr marL="68107" marR="68107" marT="34316" marB="34316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699161" y="6418033"/>
            <a:ext cx="31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T. S. </a:t>
            </a:r>
            <a:r>
              <a:rPr lang="cs-CZ" dirty="0" err="1" smtClean="0"/>
              <a:t>Thiel</a:t>
            </a:r>
            <a:r>
              <a:rPr lang="cs-CZ" dirty="0" smtClean="0"/>
              <a:t>, FIOH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07567" y="1183889"/>
            <a:ext cx="7774629" cy="46166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>
                <a:solidFill>
                  <a:srgbClr val="FF0000"/>
                </a:solidFill>
                <a:ea typeface="+mj-ea"/>
                <a:cs typeface="+mj-cs"/>
              </a:rPr>
              <a:t>Nástroje </a:t>
            </a:r>
            <a:r>
              <a:rPr lang="cs-CZ" sz="2400" b="1" cap="all" dirty="0" err="1">
                <a:solidFill>
                  <a:srgbClr val="FF0000"/>
                </a:solidFill>
                <a:ea typeface="+mj-ea"/>
                <a:cs typeface="+mj-cs"/>
              </a:rPr>
              <a:t>age</a:t>
            </a:r>
            <a:r>
              <a:rPr lang="cs-CZ" sz="2400" b="1" cap="all" dirty="0">
                <a:solidFill>
                  <a:srgbClr val="FF0000"/>
                </a:solidFill>
                <a:ea typeface="+mj-ea"/>
                <a:cs typeface="+mj-cs"/>
              </a:rPr>
              <a:t> managementu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496951" y="5505907"/>
            <a:ext cx="1502228" cy="222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84658" y="5136575"/>
            <a:ext cx="1415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nástroje  AM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510013" y="2436137"/>
            <a:ext cx="1423851" cy="1436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22526" y="2032689"/>
            <a:ext cx="147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profesní život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1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xekutivní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  <a:fontScheme name="Bohatý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xekutivní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8575" cap="flat" cmpd="sng" algn="ctr">
        <a:solidFill>
          <a:schemeClr val="phClr"/>
        </a:solidFill>
        <a:prstDash val="solid"/>
      </a:ln>
      <a:ln w="50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50000">
            <a:schemeClr val="phClr">
              <a:tint val="80000"/>
              <a:satMod val="250000"/>
            </a:schemeClr>
          </a:gs>
          <a:gs pos="76000">
            <a:schemeClr val="phClr">
              <a:tint val="90000"/>
              <a:shade val="90000"/>
              <a:satMod val="200000"/>
            </a:schemeClr>
          </a:gs>
          <a:gs pos="92000">
            <a:schemeClr val="phClr">
              <a:tint val="90000"/>
              <a:shade val="70000"/>
              <a:satMod val="250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tint val="95000"/>
            </a:schemeClr>
            <a:schemeClr val="phClr">
              <a:shade val="90000"/>
            </a:schemeClr>
          </a:duotone>
        </a:blip>
        <a:tile tx="0" ty="0" sx="100000" sy="100000" flip="none" algn="tl"/>
      </a:blip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2" ma:contentTypeDescription="Vytvoří nový dokument" ma:contentTypeScope="" ma:versionID="578afccec253741ed0ba9f7a77a4ec08">
  <xsd:schema xmlns:xsd="http://www.w3.org/2001/XMLSchema" xmlns:xs="http://www.w3.org/2001/XMLSchema" xmlns:p="http://schemas.microsoft.com/office/2006/metadata/properties" xmlns:ns2="7d809470-1a6e-4bfc-91db-225fb1e90d66" targetNamespace="http://schemas.microsoft.com/office/2006/metadata/properties" ma:root="true" ma:fieldsID="08a05a0f14b84a5efa29632d5b5b2258" ns2:_="">
    <xsd:import namespace="7d809470-1a6e-4bfc-91db-225fb1e90d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09470-1a6e-4bfc-91db-225fb1e90d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46DEDF-4398-41E1-A2B8-9170A24B50FE}"/>
</file>

<file path=customXml/itemProps2.xml><?xml version="1.0" encoding="utf-8"?>
<ds:datastoreItem xmlns:ds="http://schemas.openxmlformats.org/officeDocument/2006/customXml" ds:itemID="{8378251C-5958-4204-ABCE-722A0E0625A3}"/>
</file>

<file path=customXml/itemProps3.xml><?xml version="1.0" encoding="utf-8"?>
<ds:datastoreItem xmlns:ds="http://schemas.openxmlformats.org/officeDocument/2006/customXml" ds:itemID="{183B4D91-912A-4E0B-95C1-E8653E96D226}"/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757</Words>
  <Application>Microsoft Office PowerPoint</Application>
  <PresentationFormat>Širokoúhlá obrazovka</PresentationFormat>
  <Paragraphs>152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MyriadPro-Regular</vt:lpstr>
      <vt:lpstr>Times New Roman</vt:lpstr>
      <vt:lpstr>Wingdings</vt:lpstr>
      <vt:lpstr>Motiv Office</vt:lpstr>
      <vt:lpstr> Age management  jako součást aktivit csr</vt:lpstr>
      <vt:lpstr>Krátce o nás… </vt:lpstr>
      <vt:lpstr>Age Management</vt:lpstr>
      <vt:lpstr>Proč age management?</vt:lpstr>
      <vt:lpstr>Vývoj věkové struktury obyvatelstva ČR </vt:lpstr>
      <vt:lpstr>Historický vývoj  - Finské zkušenosti</vt:lpstr>
      <vt:lpstr>Výsledky studie měření WAITM</vt:lpstr>
      <vt:lpstr>„Dům pracovní schopnosti“</vt:lpstr>
      <vt:lpstr>Podpora pracovní schopnosti</vt:lpstr>
      <vt:lpstr>Prezentace aplikace PowerPoint</vt:lpstr>
      <vt:lpstr>Závislost hodnot WAITM na věku</vt:lpstr>
      <vt:lpstr>Rozdíly ve vývoji WAITM dle odvětví (NL)</vt:lpstr>
      <vt:lpstr>Pilotní ověření měření  pracovní schopnosti</vt:lpstr>
      <vt:lpstr>Pracovní schopnost  dle věku, měření v ČR (361 osob)</vt:lpstr>
      <vt:lpstr>Strategie AM v ČR</vt:lpstr>
      <vt:lpstr>Age management v JmK</vt:lpstr>
      <vt:lpstr>Vzdělávání lektorů pro  udržitelný rozvoj se zaměřením na AM</vt:lpstr>
      <vt:lpstr>Prezentace aplikace PowerPoint</vt:lpstr>
      <vt:lpstr>Kontaktní informace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Ilona Štorová</dc:creator>
  <cp:lastModifiedBy>Ilona Štorová</cp:lastModifiedBy>
  <cp:revision>54</cp:revision>
  <dcterms:created xsi:type="dcterms:W3CDTF">2016-03-11T12:58:19Z</dcterms:created>
  <dcterms:modified xsi:type="dcterms:W3CDTF">2017-06-07T06:29:11Z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