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1" r:id="rId2"/>
    <p:sldId id="342" r:id="rId3"/>
    <p:sldId id="351" r:id="rId4"/>
    <p:sldId id="345" r:id="rId5"/>
    <p:sldId id="343" r:id="rId6"/>
    <p:sldId id="346" r:id="rId7"/>
    <p:sldId id="353" r:id="rId8"/>
    <p:sldId id="365" r:id="rId9"/>
    <p:sldId id="349" r:id="rId10"/>
    <p:sldId id="350" r:id="rId11"/>
    <p:sldId id="348" r:id="rId12"/>
    <p:sldId id="355" r:id="rId13"/>
    <p:sldId id="366" r:id="rId14"/>
    <p:sldId id="358" r:id="rId15"/>
    <p:sldId id="369" r:id="rId16"/>
    <p:sldId id="371" r:id="rId17"/>
    <p:sldId id="372" r:id="rId18"/>
    <p:sldId id="368" r:id="rId19"/>
    <p:sldId id="367" r:id="rId20"/>
    <p:sldId id="373" r:id="rId21"/>
    <p:sldId id="374" r:id="rId22"/>
    <p:sldId id="375" r:id="rId23"/>
    <p:sldId id="279" r:id="rId24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ánková Jarmila" initials="BJ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098" autoAdjust="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 smtClean="0"/>
            </a:lvl1pPr>
          </a:lstStyle>
          <a:p>
            <a:pPr>
              <a:defRPr/>
            </a:pPr>
            <a:fld id="{A3C6B7BB-299C-491C-9148-528D5A506AD8}" type="datetimeFigureOut">
              <a:rPr lang="cs-CZ"/>
              <a:pPr>
                <a:defRPr/>
              </a:pPr>
              <a:t>6.6.2017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25E8102-EC1D-43A9-89E1-7C39422C6C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1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B5517-CE71-4CB1-B456-47CDF69202F2}" type="datetimeFigureOut">
              <a:rPr lang="cs-CZ"/>
              <a:pPr>
                <a:defRPr/>
              </a:pPr>
              <a:t>6.6.2017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0579" tIns="45289" rIns="90579" bIns="45289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E77688-F47D-4778-9813-FAC8803DC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299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54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5" r:id="rId2"/>
    <p:sldLayoutId id="2147484516" r:id="rId3"/>
    <p:sldLayoutId id="214748451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 noGrp="1"/>
          </p:cNvSpPr>
          <p:nvPr>
            <p:ph type="subTitle" idx="4294967295"/>
          </p:nvPr>
        </p:nvSpPr>
        <p:spPr>
          <a:xfrm>
            <a:off x="0" y="3925438"/>
            <a:ext cx="9144000" cy="12477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Schválené </a:t>
            </a:r>
            <a:r>
              <a:rPr lang="cs-CZ" sz="2500" b="1" dirty="0">
                <a:solidFill>
                  <a:schemeClr val="bg1"/>
                </a:solidFill>
                <a:latin typeface="Arial" charset="0"/>
                <a:cs typeface="Arial" charset="0"/>
              </a:rPr>
              <a:t>dokumenty </a:t>
            </a:r>
            <a:r>
              <a:rPr lang="cs-CZ" sz="2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Jihomoravského kraje </a:t>
            </a:r>
          </a:p>
          <a:p>
            <a:pPr marL="0" indent="0" algn="ctr" eaLnBrk="1" hangingPunct="1">
              <a:buNone/>
            </a:pPr>
            <a:r>
              <a:rPr lang="cs-CZ" sz="2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 </a:t>
            </a:r>
            <a:r>
              <a:rPr lang="cs-CZ" sz="2500" b="1" dirty="0">
                <a:solidFill>
                  <a:schemeClr val="bg1"/>
                </a:solidFill>
                <a:latin typeface="Arial" charset="0"/>
                <a:cs typeface="Arial" charset="0"/>
              </a:rPr>
              <a:t>oblasti společenské odpovědnosti, </a:t>
            </a:r>
          </a:p>
          <a:p>
            <a:pPr marL="0" indent="0" algn="ctr" eaLnBrk="1" hangingPunct="1">
              <a:buNone/>
            </a:pPr>
            <a:r>
              <a:rPr lang="cs-CZ" sz="2500" b="1" dirty="0">
                <a:solidFill>
                  <a:schemeClr val="bg1"/>
                </a:solidFill>
                <a:latin typeface="Arial" charset="0"/>
                <a:cs typeface="Arial" charset="0"/>
              </a:rPr>
              <a:t>sociálního podnikání a sociální oblasti</a:t>
            </a:r>
          </a:p>
          <a:p>
            <a:pPr marL="0" indent="0" algn="ctr" eaLnBrk="1" hangingPunct="1">
              <a:buNone/>
            </a:pPr>
            <a:endParaRPr lang="cs-CZ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Brno, 8</a:t>
            </a:r>
            <a:r>
              <a:rPr lang="cs-CZ" sz="2000" dirty="0">
                <a:solidFill>
                  <a:schemeClr val="bg1"/>
                </a:solidFill>
                <a:latin typeface="Arial" charset="0"/>
                <a:cs typeface="Arial" charset="0"/>
              </a:rPr>
              <a:t>. 6. 2017</a:t>
            </a:r>
          </a:p>
          <a:p>
            <a:pPr eaLnBrk="1" hangingPunct="1">
              <a:buFont typeface="Arial" charset="0"/>
              <a:buNone/>
            </a:pPr>
            <a:endParaRPr lang="cs-CZ" sz="25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3" y="1111388"/>
            <a:ext cx="7720642" cy="462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 smtClean="0"/>
              <a:t>Společensky odpovědné nakupování 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400" b="1" dirty="0"/>
              <a:t>Základní principy odpovědného nakupování  - m</a:t>
            </a:r>
            <a:r>
              <a:rPr lang="cs-CZ" sz="1400" b="1" dirty="0" smtClean="0"/>
              <a:t>etodika </a:t>
            </a:r>
            <a:r>
              <a:rPr lang="cs-CZ" sz="1400" b="1" dirty="0"/>
              <a:t>pro zaměstnance </a:t>
            </a:r>
            <a:r>
              <a:rPr lang="cs-CZ" sz="1400" b="1" dirty="0" err="1"/>
              <a:t>KrÚ</a:t>
            </a:r>
            <a:r>
              <a:rPr lang="cs-CZ" sz="1400" b="1" dirty="0"/>
              <a:t> JMK </a:t>
            </a:r>
            <a:endParaRPr lang="cs-CZ" sz="1400" b="1" dirty="0" smtClean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 smtClean="0"/>
              <a:t>Při </a:t>
            </a:r>
            <a:r>
              <a:rPr lang="cs-CZ" sz="1400" dirty="0"/>
              <a:t>nakupování produktů a služeb lze v rámci činnosti </a:t>
            </a:r>
            <a:r>
              <a:rPr lang="cs-CZ" sz="1400" dirty="0" err="1"/>
              <a:t>KrÚ</a:t>
            </a:r>
            <a:r>
              <a:rPr lang="cs-CZ" sz="1400" dirty="0"/>
              <a:t> postupovat v souladu s návodnými doporučeními pro využití CSR, která jsou obsažena v dokumentu </a:t>
            </a:r>
            <a:r>
              <a:rPr lang="cs-CZ" sz="1400" b="1" dirty="0"/>
              <a:t>Základní principy odpovědného </a:t>
            </a:r>
            <a:r>
              <a:rPr lang="cs-CZ" sz="1400" b="1" dirty="0" smtClean="0"/>
              <a:t>nakupování</a:t>
            </a:r>
            <a:endParaRPr lang="cs-CZ" sz="1400" dirty="0"/>
          </a:p>
          <a:p>
            <a:pPr>
              <a:defRPr/>
            </a:pPr>
            <a:r>
              <a:rPr lang="cs-CZ" sz="1400" dirty="0" smtClean="0"/>
              <a:t>V dokumentu lze nalézt</a:t>
            </a:r>
            <a:r>
              <a:rPr lang="cs-CZ" sz="1400" dirty="0"/>
              <a:t> </a:t>
            </a:r>
            <a:r>
              <a:rPr lang="cs-CZ" sz="1400" dirty="0" smtClean="0"/>
              <a:t>konkrétní </a:t>
            </a:r>
            <a:r>
              <a:rPr lang="cs-CZ" sz="1400" dirty="0"/>
              <a:t>inspiraci a příklady využitelnosti odpovědného nakupování, které odrážejí běžné potřeby </a:t>
            </a:r>
            <a:r>
              <a:rPr lang="cs-CZ" sz="1400" dirty="0" err="1" smtClean="0"/>
              <a:t>KrÚ</a:t>
            </a:r>
            <a:endParaRPr lang="cs-CZ" sz="1400" b="1" dirty="0" smtClean="0"/>
          </a:p>
          <a:p>
            <a:pPr marL="0" indent="0">
              <a:buNone/>
            </a:pPr>
            <a:endParaRPr lang="cs-CZ" sz="1400" b="1" smtClean="0"/>
          </a:p>
          <a:p>
            <a:pPr marL="0" indent="0">
              <a:buNone/>
            </a:pPr>
            <a:r>
              <a:rPr lang="pt-BR" sz="1400" b="1" smtClean="0"/>
              <a:t>Odpovědným </a:t>
            </a:r>
            <a:r>
              <a:rPr lang="pt-BR" sz="1400" b="1" dirty="0"/>
              <a:t>nákupem </a:t>
            </a:r>
            <a:r>
              <a:rPr lang="cs-CZ" sz="1400" b="1" dirty="0" smtClean="0"/>
              <a:t>kraj usiluje o:</a:t>
            </a:r>
            <a:endParaRPr lang="cs-CZ" sz="1400" dirty="0" smtClean="0"/>
          </a:p>
          <a:p>
            <a:r>
              <a:rPr lang="cs-CZ" sz="1400" dirty="0" smtClean="0"/>
              <a:t>podporu </a:t>
            </a:r>
            <a:r>
              <a:rPr lang="cs-CZ" sz="1400" dirty="0"/>
              <a:t>zaměstnanosti</a:t>
            </a:r>
          </a:p>
          <a:p>
            <a:r>
              <a:rPr lang="pl-PL" sz="1400" dirty="0" smtClean="0"/>
              <a:t>podporu </a:t>
            </a:r>
            <a:r>
              <a:rPr lang="pl-PL" sz="1400" dirty="0"/>
              <a:t>malých a středních podniků</a:t>
            </a:r>
          </a:p>
          <a:p>
            <a:r>
              <a:rPr lang="cs-CZ" sz="1400" dirty="0" smtClean="0"/>
              <a:t>podporu </a:t>
            </a:r>
            <a:r>
              <a:rPr lang="cs-CZ" sz="1400" dirty="0"/>
              <a:t>sociálního začleňování včetně </a:t>
            </a:r>
            <a:r>
              <a:rPr lang="cs-CZ" sz="1400" dirty="0" smtClean="0"/>
              <a:t>znevýhodněných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Podporujeme například:</a:t>
            </a:r>
          </a:p>
          <a:p>
            <a:r>
              <a:rPr lang="cs-CZ" sz="1400" dirty="0" smtClean="0"/>
              <a:t>výrobky </a:t>
            </a:r>
            <a:r>
              <a:rPr lang="cs-CZ" sz="1400" dirty="0"/>
              <a:t>žáků </a:t>
            </a:r>
            <a:r>
              <a:rPr lang="cs-CZ" sz="1400" dirty="0" smtClean="0"/>
              <a:t>- např</a:t>
            </a:r>
            <a:r>
              <a:rPr lang="cs-CZ" sz="1400" dirty="0"/>
              <a:t>. návrh a výroba ceny hejtmana za společenskou odpovědnost </a:t>
            </a:r>
          </a:p>
          <a:p>
            <a:r>
              <a:rPr lang="cs-CZ" sz="1400" dirty="0" smtClean="0"/>
              <a:t>sociální oblast - výrobky </a:t>
            </a:r>
            <a:r>
              <a:rPr lang="cs-CZ" sz="1400" dirty="0"/>
              <a:t>klientů (např. domovy pro seniory, chráněné dílny…) </a:t>
            </a:r>
          </a:p>
          <a:p>
            <a:endParaRPr lang="cs-CZ" sz="1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800" b="1" dirty="0" smtClean="0"/>
              <a:t>Koncepce </a:t>
            </a:r>
            <a:r>
              <a:rPr lang="cs-CZ" sz="2800" b="1" dirty="0"/>
              <a:t>rodinné politiky </a:t>
            </a:r>
            <a:r>
              <a:rPr lang="cs-CZ" sz="2800" b="1" dirty="0" smtClean="0"/>
              <a:t>JMK </a:t>
            </a:r>
            <a:br>
              <a:rPr lang="cs-CZ" sz="2800" b="1" dirty="0" smtClean="0"/>
            </a:br>
            <a:r>
              <a:rPr lang="cs-CZ" sz="2800" b="1" dirty="0" smtClean="0"/>
              <a:t>na </a:t>
            </a:r>
            <a:r>
              <a:rPr lang="cs-CZ" sz="2800" b="1" dirty="0"/>
              <a:t>období 2015-2019</a:t>
            </a:r>
            <a:endParaRPr lang="cs-CZ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25" y="1916113"/>
            <a:ext cx="8557403" cy="4073525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1800" dirty="0" smtClean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 smtClean="0"/>
              <a:t>V rámci schválené koncepce rodinné politiky je podpora principům sociálního podnikání ukotvena </a:t>
            </a:r>
            <a:r>
              <a:rPr lang="cs-CZ" sz="1800" b="1" dirty="0" smtClean="0"/>
              <a:t>v rámci priority </a:t>
            </a:r>
            <a:r>
              <a:rPr lang="cs-CZ" sz="1800" b="1" dirty="0"/>
              <a:t>2: </a:t>
            </a:r>
            <a:r>
              <a:rPr lang="cs-CZ" sz="1800" dirty="0"/>
              <a:t>Slučitelnost rodiny a zaměstnání, Opatření 2.1 v oblasti podpory zaměstnavatelů, </a:t>
            </a:r>
            <a:r>
              <a:rPr lang="cs-CZ" sz="1800" b="1" dirty="0"/>
              <a:t>aktivita 2.1.5 Rozvoj sociálního </a:t>
            </a:r>
            <a:r>
              <a:rPr lang="cs-CZ" sz="1800" b="1" dirty="0" smtClean="0"/>
              <a:t>podnikání</a:t>
            </a:r>
          </a:p>
          <a:p>
            <a:pPr>
              <a:defRPr/>
            </a:pPr>
            <a:r>
              <a:rPr lang="cs-CZ" sz="1800" dirty="0" smtClean="0"/>
              <a:t>Cílem</a:t>
            </a:r>
            <a:r>
              <a:rPr lang="cs-CZ" sz="1800" b="1" dirty="0" smtClean="0"/>
              <a:t> </a:t>
            </a:r>
            <a:r>
              <a:rPr lang="cs-CZ" sz="1800" dirty="0" smtClean="0"/>
              <a:t>této </a:t>
            </a:r>
            <a:r>
              <a:rPr lang="cs-CZ" sz="1800" dirty="0"/>
              <a:t>aktivity </a:t>
            </a:r>
            <a:r>
              <a:rPr lang="cs-CZ" sz="1800" dirty="0" smtClean="0"/>
              <a:t>je podpora rozvoje </a:t>
            </a:r>
            <a:r>
              <a:rPr lang="cs-CZ" sz="1800" dirty="0"/>
              <a:t>a </a:t>
            </a:r>
            <a:r>
              <a:rPr lang="cs-CZ" sz="1800" dirty="0" smtClean="0"/>
              <a:t>propagace tématiky v</a:t>
            </a:r>
            <a:r>
              <a:rPr lang="cs-CZ" sz="1800" dirty="0"/>
              <a:t> </a:t>
            </a:r>
            <a:r>
              <a:rPr lang="cs-CZ" sz="1800" dirty="0" smtClean="0"/>
              <a:t>JMK</a:t>
            </a:r>
          </a:p>
          <a:p>
            <a:pPr>
              <a:defRPr/>
            </a:pPr>
            <a:endParaRPr lang="cs-CZ" sz="1800" dirty="0" smtClean="0"/>
          </a:p>
          <a:p>
            <a:pPr>
              <a:defRPr/>
            </a:pPr>
            <a:r>
              <a:rPr lang="cs-CZ" sz="1800" dirty="0" smtClean="0"/>
              <a:t>V roce 2016 byla k naplňování této aktivity alokovaná </a:t>
            </a:r>
            <a:r>
              <a:rPr lang="cs-CZ" sz="1800" dirty="0"/>
              <a:t>částka </a:t>
            </a:r>
            <a:r>
              <a:rPr lang="cs-CZ" sz="1800" dirty="0" smtClean="0"/>
              <a:t>400.000 Kč, kterou byla podpořena Komora </a:t>
            </a:r>
            <a:r>
              <a:rPr lang="cs-CZ" sz="1800" dirty="0"/>
              <a:t>sociálních </a:t>
            </a:r>
            <a:r>
              <a:rPr lang="cs-CZ" sz="1800" dirty="0" smtClean="0"/>
              <a:t>podniků </a:t>
            </a:r>
          </a:p>
          <a:p>
            <a:pPr>
              <a:defRPr/>
            </a:pPr>
            <a:r>
              <a:rPr lang="cs-CZ" sz="1800" dirty="0" smtClean="0"/>
              <a:t>V roce 2016 byla realizovaná série konferencí v okresních městech JMK s tematikou sociálních podniků a sociálního podnikání</a:t>
            </a:r>
            <a:endParaRPr lang="cs-CZ" sz="1800" b="1" dirty="0"/>
          </a:p>
          <a:p>
            <a:pPr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100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016928"/>
          </a:xfrm>
        </p:spPr>
        <p:txBody>
          <a:bodyPr/>
          <a:lstStyle/>
          <a:p>
            <a:r>
              <a:rPr lang="pl-PL" sz="3200" b="1" dirty="0"/>
              <a:t>Strategie rozvoje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Jihomoravského </a:t>
            </a:r>
            <a:r>
              <a:rPr lang="pl-PL" sz="3200" b="1" dirty="0"/>
              <a:t>kraje 2020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182483"/>
            <a:ext cx="8333117" cy="3881887"/>
          </a:xfrm>
        </p:spPr>
        <p:txBody>
          <a:bodyPr/>
          <a:lstStyle/>
          <a:p>
            <a:r>
              <a:rPr lang="cs-CZ" sz="1600" dirty="0"/>
              <a:t>Strategie rozvoje Jihomoravského </a:t>
            </a:r>
            <a:r>
              <a:rPr lang="cs-CZ" sz="1600" dirty="0" smtClean="0"/>
              <a:t>kraje </a:t>
            </a:r>
            <a:r>
              <a:rPr lang="cs-CZ" sz="1600" dirty="0"/>
              <a:t>je základním dlouhodobým koncepčním dokumentem </a:t>
            </a:r>
            <a:r>
              <a:rPr lang="cs-CZ" sz="1600" dirty="0" smtClean="0"/>
              <a:t>kraje. V současnosti platí aktualizovaná verze z r. 2012</a:t>
            </a:r>
          </a:p>
          <a:p>
            <a:r>
              <a:rPr lang="cs-CZ" sz="1600" dirty="0" smtClean="0"/>
              <a:t>Dokument stanovuje celostní vizi – jasný rámec, který vymezuje prostor pro koordinaci </a:t>
            </a:r>
            <a:r>
              <a:rPr lang="cs-CZ" sz="1600" dirty="0"/>
              <a:t>aktivit na podporu ekonomického, sociálního a environmentálního </a:t>
            </a:r>
            <a:r>
              <a:rPr lang="cs-CZ" sz="1600" dirty="0" smtClean="0"/>
              <a:t>rozvoje</a:t>
            </a:r>
          </a:p>
          <a:p>
            <a:r>
              <a:rPr lang="cs-CZ" sz="1600" dirty="0" smtClean="0"/>
              <a:t>Součástí dokumentu a vize kraje je i stanovení a realizace </a:t>
            </a:r>
            <a:r>
              <a:rPr lang="cs-CZ" sz="1600" dirty="0"/>
              <a:t>různých opatření pro posilování sociální soudržnosti </a:t>
            </a:r>
            <a:r>
              <a:rPr lang="cs-CZ" sz="1600" dirty="0" smtClean="0"/>
              <a:t>regionu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Opatření </a:t>
            </a:r>
            <a:r>
              <a:rPr lang="cs-CZ" sz="1600" b="1" dirty="0"/>
              <a:t>2.4: </a:t>
            </a:r>
            <a:r>
              <a:rPr lang="cs-CZ" sz="1600" i="1" dirty="0"/>
              <a:t>Zajištění dostupnosti služeb pro osoby ohrožené sociálním </a:t>
            </a:r>
            <a:r>
              <a:rPr lang="cs-CZ" sz="1600" i="1" dirty="0" smtClean="0"/>
              <a:t>vyloučením</a:t>
            </a:r>
          </a:p>
          <a:p>
            <a:r>
              <a:rPr lang="cs-CZ" sz="1600" u="sng" dirty="0"/>
              <a:t>Cíl opatření: </a:t>
            </a:r>
            <a:r>
              <a:rPr lang="cs-CZ" sz="1600" dirty="0"/>
              <a:t>Optimalizovat síť a zvýšit kvalitu služeb pro osoby ohrožené sociálním vyloučením </a:t>
            </a:r>
            <a:endParaRPr lang="cs-CZ" sz="1600" dirty="0" smtClean="0"/>
          </a:p>
          <a:p>
            <a:r>
              <a:rPr lang="cs-CZ" sz="1600" u="sng" dirty="0" smtClean="0"/>
              <a:t>Oblasti intervence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u="sng" dirty="0" smtClean="0"/>
              <a:t>Přímé</a:t>
            </a:r>
            <a:r>
              <a:rPr lang="cs-CZ" sz="1600" dirty="0" smtClean="0"/>
              <a:t> </a:t>
            </a:r>
            <a:r>
              <a:rPr lang="cs-CZ" sz="1600" dirty="0"/>
              <a:t>- </a:t>
            </a:r>
            <a:r>
              <a:rPr lang="cs-CZ" sz="1600" dirty="0" smtClean="0"/>
              <a:t>Podpora </a:t>
            </a:r>
            <a:r>
              <a:rPr lang="cs-CZ" sz="1600" dirty="0"/>
              <a:t>vytváření podmínek na trhu práce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u="sng" dirty="0" smtClean="0"/>
              <a:t>Nepřímá</a:t>
            </a:r>
            <a:r>
              <a:rPr lang="cs-CZ" sz="1600" dirty="0" smtClean="0"/>
              <a:t> </a:t>
            </a:r>
            <a:r>
              <a:rPr lang="cs-CZ" sz="1600" dirty="0"/>
              <a:t>- </a:t>
            </a:r>
            <a:r>
              <a:rPr lang="cs-CZ" sz="1600" dirty="0" smtClean="0"/>
              <a:t>Podpora </a:t>
            </a:r>
            <a:r>
              <a:rPr lang="cs-CZ" sz="1600" dirty="0"/>
              <a:t>sociálního </a:t>
            </a:r>
            <a:r>
              <a:rPr lang="cs-CZ" sz="1600" dirty="0" smtClean="0"/>
              <a:t>podnikání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662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800" b="1" u="sng" dirty="0" smtClean="0"/>
              <a:t>Strategie rozvoje lidských zdrojů </a:t>
            </a:r>
            <a:br>
              <a:rPr lang="cs-CZ" sz="2800" b="1" u="sng" dirty="0" smtClean="0"/>
            </a:br>
            <a:r>
              <a:rPr lang="cs-CZ" sz="2800" b="1" u="sng" dirty="0" smtClean="0"/>
              <a:t>Jihomoravského kraje 2016-2025</a:t>
            </a:r>
            <a:endParaRPr 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cs-CZ" sz="1600" dirty="0" smtClean="0"/>
          </a:p>
          <a:p>
            <a:pPr>
              <a:defRPr/>
            </a:pPr>
            <a:r>
              <a:rPr lang="cs-CZ" sz="1600" dirty="0"/>
              <a:t>Jihomoravský kraj jako jeden z prvních regionů v ČR zadal vypracování dokumentu specificky orientovaného do oblasti rozvoje lidských zdrojů a Strategie rozvoje lidských zdrojů JMK 2006-2016 (SRLZ) byla jedním z prvních dokumentů tohoto typu v rámci krajských </a:t>
            </a:r>
            <a:r>
              <a:rPr lang="cs-CZ" sz="1600" dirty="0" smtClean="0"/>
              <a:t>samospráv</a:t>
            </a:r>
          </a:p>
          <a:p>
            <a:pPr>
              <a:defRPr/>
            </a:pPr>
            <a:r>
              <a:rPr lang="cs-CZ" sz="1600" dirty="0" smtClean="0"/>
              <a:t>Hlavním úkolem koncepčního dokumentu je zachytit </a:t>
            </a:r>
            <a:r>
              <a:rPr lang="cs-CZ" sz="1600" dirty="0"/>
              <a:t>aktuální situaci v oblastech souvisejících s problematikou lidských zdrojů, identifikovat probíhající trendy, hlavní problémy a územní rozdíly v rámci Jihomoravského </a:t>
            </a:r>
            <a:r>
              <a:rPr lang="cs-CZ" sz="1600" dirty="0" smtClean="0"/>
              <a:t>kraje. Na základě analytických zjištění pak </a:t>
            </a:r>
            <a:r>
              <a:rPr lang="cs-CZ" sz="1600" dirty="0"/>
              <a:t>zformulovat přístup k podpoře rozvoje lidských zdrojů </a:t>
            </a:r>
            <a:r>
              <a:rPr lang="cs-CZ" sz="1600" dirty="0" smtClean="0"/>
              <a:t>a </a:t>
            </a:r>
            <a:r>
              <a:rPr lang="cs-CZ" sz="1600" dirty="0"/>
              <a:t>stanovit způsob fungování </a:t>
            </a:r>
            <a:r>
              <a:rPr lang="cs-CZ" sz="1600" dirty="0" smtClean="0"/>
              <a:t>struktur a institucí v rámci navržených synergických opatření </a:t>
            </a:r>
            <a:endParaRPr lang="cs-CZ" sz="1600" dirty="0"/>
          </a:p>
          <a:p>
            <a:pPr>
              <a:defRPr/>
            </a:pPr>
            <a:r>
              <a:rPr lang="cs-CZ" sz="1600" dirty="0" smtClean="0"/>
              <a:t>Pro </a:t>
            </a:r>
            <a:r>
              <a:rPr lang="cs-CZ" sz="1600" dirty="0"/>
              <a:t>implementaci a zpřesňování realizovaných opatření slouží Krátkodobé realizační plány (KRP) s dvouletou </a:t>
            </a:r>
            <a:r>
              <a:rPr lang="cs-CZ" sz="1600" dirty="0" smtClean="0"/>
              <a:t>platností</a:t>
            </a:r>
          </a:p>
          <a:p>
            <a:pPr>
              <a:defRPr/>
            </a:pPr>
            <a:r>
              <a:rPr lang="cs-CZ" sz="1600" dirty="0"/>
              <a:t>Každoročně probíhá evaluace plnění jednotlivých opatření, která je jako souhrnná zpráva předkládána Radě Jihomoravského </a:t>
            </a:r>
            <a:r>
              <a:rPr lang="cs-CZ" sz="1600" dirty="0" smtClean="0"/>
              <a:t>kraje</a:t>
            </a:r>
          </a:p>
          <a:p>
            <a:pPr>
              <a:defRPr/>
            </a:pPr>
            <a:r>
              <a:rPr lang="cs-CZ" sz="1600" dirty="0"/>
              <a:t>Garantem SRLZ je Rada pro rozvoj lidských zdrojů Jihomoravského kraje, která je stálým poradním, iniciativním a koordinačním orgánem Zastupitelstva Jihomoravského kraje v oblastech strategického řízení rozvoje lidských </a:t>
            </a:r>
            <a:r>
              <a:rPr lang="cs-CZ" sz="1600" dirty="0" smtClean="0"/>
              <a:t>zdrojů</a:t>
            </a: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00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39290"/>
          </a:xfrm>
        </p:spPr>
        <p:txBody>
          <a:bodyPr/>
          <a:lstStyle/>
          <a:p>
            <a:r>
              <a:rPr lang="cs-CZ" sz="2800" b="1" u="sng" dirty="0"/>
              <a:t>Strategie rozvoje lidských zdrojů </a:t>
            </a:r>
            <a:br>
              <a:rPr lang="cs-CZ" sz="2800" b="1" u="sng" dirty="0"/>
            </a:br>
            <a:r>
              <a:rPr lang="cs-CZ" sz="2800" b="1" u="sng" dirty="0"/>
              <a:t>Jihomoravského kraje 2016-2025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419" y="2216989"/>
            <a:ext cx="8419381" cy="3588499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dirty="0" smtClean="0"/>
              <a:t>Součástí strategické vize dokumentu je i záměr pomocí systémové spolupráce různých institucí a subjektů aktivně a preventivně působit v oblasti sociální inkluze/exkluze </a:t>
            </a:r>
          </a:p>
          <a:p>
            <a:r>
              <a:rPr lang="cs-CZ" sz="1800" dirty="0" smtClean="0"/>
              <a:t>Dokument chápe problematiku sociálního vyloučení jako </a:t>
            </a:r>
            <a:r>
              <a:rPr lang="cs-CZ" sz="1800" dirty="0"/>
              <a:t>provázaný komplex </a:t>
            </a:r>
            <a:r>
              <a:rPr lang="cs-CZ" sz="1800" dirty="0" smtClean="0"/>
              <a:t>témat, nikoliv izolovaný jev</a:t>
            </a:r>
          </a:p>
          <a:p>
            <a:r>
              <a:rPr lang="cs-CZ" sz="1800" dirty="0"/>
              <a:t>Častou příčinou sociálního vyloučení je omezení přístupu k řádnému zaměstnání (dlouhodobá nezaměstnanost, příp. zdravotní postižení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Dokument chápe </a:t>
            </a:r>
            <a:r>
              <a:rPr lang="cs-CZ" sz="1800" b="1" dirty="0"/>
              <a:t>sociální podnikání</a:t>
            </a:r>
            <a:r>
              <a:rPr lang="cs-CZ" sz="1800" dirty="0"/>
              <a:t> </a:t>
            </a:r>
            <a:r>
              <a:rPr lang="cs-CZ" sz="1800" dirty="0" smtClean="0"/>
              <a:t>jako podstatný nástroj sociální inkluze</a:t>
            </a:r>
          </a:p>
          <a:p>
            <a:r>
              <a:rPr lang="cs-CZ" sz="1800" dirty="0" smtClean="0"/>
              <a:t>Jedním z nástrojů a možností sociální inkluze je společensky odpovědné </a:t>
            </a:r>
            <a:r>
              <a:rPr lang="cs-CZ" sz="1800" dirty="0"/>
              <a:t>zadávání veřejných zakázek </a:t>
            </a:r>
          </a:p>
        </p:txBody>
      </p:sp>
    </p:spTree>
    <p:extLst>
      <p:ext uri="{BB962C8B-B14F-4D97-AF65-F5344CB8AC3E}">
        <p14:creationId xmlns:p14="http://schemas.microsoft.com/office/powerpoint/2010/main" val="2744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39290"/>
          </a:xfrm>
        </p:spPr>
        <p:txBody>
          <a:bodyPr/>
          <a:lstStyle/>
          <a:p>
            <a:r>
              <a:rPr lang="cs-CZ" sz="2800" b="1" u="sng" dirty="0"/>
              <a:t>Strategie rozvoje lidských zdrojů </a:t>
            </a:r>
            <a:br>
              <a:rPr lang="cs-CZ" sz="2800" b="1" u="sng" dirty="0"/>
            </a:br>
            <a:r>
              <a:rPr lang="cs-CZ" sz="2800" b="1" u="sng" dirty="0"/>
              <a:t>Jihomoravského kraje 2016-2025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419" y="2216989"/>
            <a:ext cx="8419381" cy="358849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Dokument v oblasti strategického opatření </a:t>
            </a:r>
            <a:r>
              <a:rPr lang="cs-CZ" sz="1800" b="1" dirty="0" smtClean="0"/>
              <a:t>2.4 Sociální začleňování </a:t>
            </a:r>
            <a:r>
              <a:rPr lang="cs-CZ" sz="1800" dirty="0" smtClean="0"/>
              <a:t>identifikuje tyto </a:t>
            </a:r>
            <a:r>
              <a:rPr lang="cs-CZ" sz="1800" u="sng" dirty="0" smtClean="0"/>
              <a:t>strategické cíle</a:t>
            </a:r>
            <a:r>
              <a:rPr lang="cs-CZ" sz="1800" dirty="0" smtClean="0"/>
              <a:t>:</a:t>
            </a:r>
          </a:p>
          <a:p>
            <a:pPr lvl="0"/>
            <a:r>
              <a:rPr lang="cs-CZ" sz="1800" dirty="0"/>
              <a:t>posílit aktivity předcházející sociálnímu vyloučení</a:t>
            </a:r>
          </a:p>
          <a:p>
            <a:pPr lvl="0"/>
            <a:r>
              <a:rPr lang="cs-CZ" sz="1800" dirty="0"/>
              <a:t>posílit spolupráci při prevenci a řešení sociálního </a:t>
            </a:r>
            <a:r>
              <a:rPr lang="cs-CZ" sz="1800" dirty="0" smtClean="0"/>
              <a:t>vyloučení</a:t>
            </a:r>
            <a:endParaRPr lang="cs-CZ" sz="1800" dirty="0"/>
          </a:p>
          <a:p>
            <a:pPr lvl="0"/>
            <a:r>
              <a:rPr lang="cs-CZ" sz="1800" dirty="0"/>
              <a:t>snížit počet sociálně vyloučených lokalit, resp. minimálně předejít vzniku </a:t>
            </a:r>
            <a:r>
              <a:rPr lang="cs-CZ" sz="1800" dirty="0" smtClean="0"/>
              <a:t>dalších</a:t>
            </a:r>
            <a:endParaRPr lang="cs-CZ" sz="1800" dirty="0"/>
          </a:p>
          <a:p>
            <a:pPr lvl="0"/>
            <a:r>
              <a:rPr lang="cs-CZ" sz="1800" dirty="0"/>
              <a:t>rozvinout způsoby řešení sociálního vyloučení a </a:t>
            </a:r>
            <a:r>
              <a:rPr lang="cs-CZ" sz="1800" b="1" dirty="0"/>
              <a:t>sdílení úspěšných </a:t>
            </a:r>
            <a:r>
              <a:rPr lang="cs-CZ" sz="1800" b="1" dirty="0" smtClean="0"/>
              <a:t>řešení</a:t>
            </a:r>
            <a:endParaRPr lang="cs-CZ" sz="1800" b="1" dirty="0"/>
          </a:p>
          <a:p>
            <a:pPr lvl="0"/>
            <a:r>
              <a:rPr lang="cs-CZ" sz="1800" b="1" dirty="0"/>
              <a:t>posílit sociální podnikání </a:t>
            </a:r>
            <a:r>
              <a:rPr lang="cs-CZ" sz="1800" dirty="0"/>
              <a:t>(zvýšit počet osob zaměstnaných v sociálních podnicích)</a:t>
            </a:r>
          </a:p>
          <a:p>
            <a:pPr lvl="0"/>
            <a:r>
              <a:rPr lang="cs-CZ" sz="1800" b="1" dirty="0"/>
              <a:t>zvýšit uplatnění sociálních </a:t>
            </a:r>
            <a:r>
              <a:rPr lang="cs-CZ" sz="1800" b="1" dirty="0" smtClean="0"/>
              <a:t>inovací</a:t>
            </a:r>
            <a:endParaRPr lang="cs-CZ" sz="1800" b="1" dirty="0"/>
          </a:p>
          <a:p>
            <a:pPr lvl="0"/>
            <a:r>
              <a:rPr lang="cs-CZ" sz="1800" b="1" dirty="0"/>
              <a:t>posílit společenskou odpovědnost veřejné správy i </a:t>
            </a:r>
            <a:r>
              <a:rPr lang="cs-CZ" sz="1800" b="1" dirty="0" smtClean="0"/>
              <a:t>podniků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04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39290"/>
          </a:xfrm>
        </p:spPr>
        <p:txBody>
          <a:bodyPr/>
          <a:lstStyle/>
          <a:p>
            <a:r>
              <a:rPr lang="cs-CZ" sz="2800" b="1" u="sng" dirty="0"/>
              <a:t>Strategie rozvoje lidských zdrojů </a:t>
            </a:r>
            <a:br>
              <a:rPr lang="cs-CZ" sz="2800" b="1" u="sng" dirty="0"/>
            </a:br>
            <a:r>
              <a:rPr lang="cs-CZ" sz="2800" b="1" u="sng" dirty="0"/>
              <a:t>Jihomoravského kraje 2016-2025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419" y="2216989"/>
            <a:ext cx="8419381" cy="3588499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Opatření 2.4.2: Koncepční </a:t>
            </a:r>
            <a:r>
              <a:rPr lang="cs-CZ" sz="1800" b="1" dirty="0"/>
              <a:t>řešení problémů sociálně vyloučených lokalit a </a:t>
            </a:r>
            <a:r>
              <a:rPr lang="cs-CZ" sz="1800" b="1" dirty="0" smtClean="0"/>
              <a:t>skupin</a:t>
            </a:r>
          </a:p>
          <a:p>
            <a:pPr marL="0" indent="0">
              <a:buNone/>
            </a:pPr>
            <a:r>
              <a:rPr lang="cs-CZ" sz="1800" dirty="0" smtClean="0"/>
              <a:t>Součástí opatření: </a:t>
            </a:r>
            <a:r>
              <a:rPr lang="cs-CZ" sz="1800" b="1" dirty="0" smtClean="0"/>
              <a:t>Rozvoj </a:t>
            </a:r>
            <a:r>
              <a:rPr lang="cs-CZ" sz="1800" b="1" dirty="0"/>
              <a:t>sociálního podnikání</a:t>
            </a:r>
            <a:r>
              <a:rPr lang="cs-CZ" sz="1800" dirty="0"/>
              <a:t>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informovanost </a:t>
            </a:r>
            <a:r>
              <a:rPr lang="cs-CZ" sz="1800" dirty="0"/>
              <a:t>a osvěta, vytvoření registru sociálních podniků, koordinace jejich činnosti a územního rozložení, nastavení stabilních podmínek pro fungování, zadávání zakázek veřejné správy v určitých oblastech zejména sociálním podnikům, vybudování systému informační, metodické a vzdělávací podpory sociálních podniků, tvorba pracovních míst v návaznosti na speciální </a:t>
            </a:r>
            <a:r>
              <a:rPr lang="cs-CZ" sz="1800" dirty="0" smtClean="0"/>
              <a:t>školství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/>
              <a:t>Role Kraje: </a:t>
            </a:r>
            <a:endParaRPr lang="cs-CZ" sz="1800" b="1" dirty="0" smtClean="0"/>
          </a:p>
          <a:p>
            <a:r>
              <a:rPr lang="cs-CZ" sz="1800" dirty="0" smtClean="0"/>
              <a:t>Kraj </a:t>
            </a:r>
            <a:r>
              <a:rPr lang="cs-CZ" sz="1800" dirty="0"/>
              <a:t>podporuje v rámci svých agend a kompetencí příslušné aktéry v jejich </a:t>
            </a:r>
            <a:r>
              <a:rPr lang="cs-CZ" sz="1800" dirty="0" smtClean="0"/>
              <a:t>činnosti</a:t>
            </a:r>
          </a:p>
          <a:p>
            <a:r>
              <a:rPr lang="cs-CZ" sz="1800" dirty="0" smtClean="0"/>
              <a:t>Kraj </a:t>
            </a:r>
            <a:r>
              <a:rPr lang="cs-CZ" sz="1800" dirty="0"/>
              <a:t>se podílí na Koordinovaném přístupu k sociálně vyloučeným </a:t>
            </a:r>
            <a:r>
              <a:rPr lang="cs-CZ" sz="1800" dirty="0" smtClean="0"/>
              <a:t>lokalitám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0639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391EA-15C2-47D0-8962-14939FD3A200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050" name="Picture 2" descr="Nezamestnanost"/>
          <p:cNvPicPr>
            <a:picLocks noChangeAspect="1" noChangeArrowheads="1"/>
          </p:cNvPicPr>
          <p:nvPr/>
        </p:nvPicPr>
        <p:blipFill>
          <a:blip r:embed="rId3" cstate="print"/>
          <a:srcRect l="-2894" t="3232" r="-1273" b="1772"/>
          <a:stretch>
            <a:fillRect/>
          </a:stretch>
        </p:blipFill>
        <p:spPr bwMode="auto">
          <a:xfrm>
            <a:off x="-2604" y="908720"/>
            <a:ext cx="9146604" cy="5949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 smtClean="0"/>
              <a:t>Krátkodobý realizační plán Strategie rozvoje lidských zdrojů 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916113"/>
            <a:ext cx="8824822" cy="4073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dirty="0" smtClean="0"/>
              <a:t>Jedná se o prováděcí dokument, který obsahově i adresně zpřesňuje opatření návrhové části SRLZ JMK – dokument zajišťuje </a:t>
            </a:r>
            <a:r>
              <a:rPr lang="cs-CZ" sz="1600" dirty="0"/>
              <a:t>podklady pro kvalifikované rozhodování v oblasti rozvoje lidských zdrojů </a:t>
            </a:r>
            <a:r>
              <a:rPr lang="cs-CZ" sz="1600" dirty="0" smtClean="0"/>
              <a:t>v území Jihomoravského kraje</a:t>
            </a:r>
          </a:p>
          <a:p>
            <a:pPr marL="0" indent="0">
              <a:buNone/>
              <a:defRPr/>
            </a:pPr>
            <a:endParaRPr lang="cs-CZ" sz="1600" b="1" dirty="0" smtClean="0"/>
          </a:p>
          <a:p>
            <a:pPr marL="0" indent="0">
              <a:buNone/>
              <a:defRPr/>
            </a:pPr>
            <a:r>
              <a:rPr lang="cs-CZ" sz="1600" b="1" dirty="0" smtClean="0"/>
              <a:t>Strategického opatření 2.4</a:t>
            </a:r>
          </a:p>
          <a:p>
            <a:r>
              <a:rPr lang="cs-CZ" sz="1600" dirty="0" smtClean="0"/>
              <a:t>2.4.1 </a:t>
            </a:r>
            <a:r>
              <a:rPr lang="cs-CZ" sz="1600" dirty="0"/>
              <a:t>Prevence sociálního </a:t>
            </a:r>
            <a:r>
              <a:rPr lang="cs-CZ" sz="1600" dirty="0" smtClean="0"/>
              <a:t>vyloučení</a:t>
            </a:r>
          </a:p>
          <a:p>
            <a:r>
              <a:rPr lang="cs-CZ" sz="1600" dirty="0" smtClean="0"/>
              <a:t>2.4.2 </a:t>
            </a:r>
            <a:r>
              <a:rPr lang="cs-CZ" sz="1600" dirty="0"/>
              <a:t>Koncepční řešení problémů sociálně vyloučených lokalit a </a:t>
            </a:r>
            <a:r>
              <a:rPr lang="cs-CZ" sz="1600" dirty="0" smtClean="0"/>
              <a:t>skupin</a:t>
            </a:r>
          </a:p>
          <a:p>
            <a:endParaRPr lang="cs-CZ" sz="1600" dirty="0"/>
          </a:p>
          <a:p>
            <a:r>
              <a:rPr lang="cs-CZ" sz="1600" dirty="0" smtClean="0"/>
              <a:t>Identifikuje potřebu rozvoje sociálního podnikání a sdílení </a:t>
            </a:r>
            <a:r>
              <a:rPr lang="cs-CZ" sz="1600" dirty="0"/>
              <a:t>zkušeností </a:t>
            </a:r>
            <a:r>
              <a:rPr lang="cs-CZ" sz="1600" dirty="0" smtClean="0"/>
              <a:t>z implementace </a:t>
            </a:r>
            <a:r>
              <a:rPr lang="cs-CZ" sz="1600" dirty="0"/>
              <a:t>sociálních inovací a jejich </a:t>
            </a:r>
            <a:r>
              <a:rPr lang="cs-CZ" sz="1600" dirty="0" smtClean="0"/>
              <a:t>šíření – tzv. dobrá praxe</a:t>
            </a:r>
          </a:p>
          <a:p>
            <a:r>
              <a:rPr lang="cs-CZ" sz="1600" dirty="0" smtClean="0"/>
              <a:t>Hledání </a:t>
            </a:r>
            <a:r>
              <a:rPr lang="cs-CZ" sz="1600" dirty="0"/>
              <a:t>a uskutečňování </a:t>
            </a:r>
            <a:r>
              <a:rPr lang="cs-CZ" sz="1600" dirty="0" smtClean="0"/>
              <a:t>nových </a:t>
            </a:r>
            <a:r>
              <a:rPr lang="cs-CZ" sz="1600" dirty="0"/>
              <a:t>a oproti dostupným alternativám lepších řešení, která naplňují naléhavé sociální (resp. společenské) potřeby </a:t>
            </a:r>
            <a:r>
              <a:rPr lang="cs-CZ" sz="1600" dirty="0" smtClean="0"/>
              <a:t>a zároveň </a:t>
            </a:r>
            <a:r>
              <a:rPr lang="cs-CZ" sz="1600" dirty="0"/>
              <a:t>vytvářejí nové sociální vztahy nebo </a:t>
            </a:r>
            <a:r>
              <a:rPr lang="cs-CZ" sz="1600" dirty="0" smtClean="0"/>
              <a:t>spolupráce</a:t>
            </a:r>
          </a:p>
          <a:p>
            <a:r>
              <a:rPr lang="cs-CZ" sz="1600" dirty="0"/>
              <a:t>Zvyšování informovanosti o nástrojích </a:t>
            </a:r>
            <a:r>
              <a:rPr lang="cs-CZ" sz="1600" dirty="0" smtClean="0"/>
              <a:t>řešení </a:t>
            </a:r>
            <a:r>
              <a:rPr lang="cs-CZ" sz="1600" dirty="0"/>
              <a:t>sociálně vyloučených </a:t>
            </a:r>
            <a:r>
              <a:rPr lang="cs-CZ" sz="1600" dirty="0" smtClean="0"/>
              <a:t>lokalit a skupin 	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9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/>
              <a:t>Strategie Krajského úřadu Jihomoravského kraje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1907487"/>
            <a:ext cx="8497018" cy="4073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dirty="0" smtClean="0"/>
              <a:t>Jedním </a:t>
            </a:r>
            <a:r>
              <a:rPr lang="cs-CZ" sz="1800" dirty="0"/>
              <a:t>z orgánů Jihomoravského kraje je krajský </a:t>
            </a:r>
            <a:r>
              <a:rPr lang="cs-CZ" sz="1800" dirty="0" smtClean="0"/>
              <a:t>úřad. Ten, mimo jiné, připravuje </a:t>
            </a:r>
            <a:r>
              <a:rPr lang="cs-CZ" sz="1800" dirty="0"/>
              <a:t>podklady </a:t>
            </a:r>
            <a:r>
              <a:rPr lang="cs-CZ" sz="1800" dirty="0" smtClean="0"/>
              <a:t>a zpracovává </a:t>
            </a:r>
            <a:r>
              <a:rPr lang="cs-CZ" sz="1800" dirty="0"/>
              <a:t>koncepce a strategie pro všestranný rozvoj území kraje a pro potřeby jeho obyvatel </a:t>
            </a:r>
          </a:p>
          <a:p>
            <a:pPr>
              <a:defRPr/>
            </a:pPr>
            <a:endParaRPr lang="cs-CZ" sz="1800" b="1" dirty="0" smtClean="0"/>
          </a:p>
          <a:p>
            <a:pPr>
              <a:defRPr/>
            </a:pPr>
            <a:r>
              <a:rPr lang="cs-CZ" sz="1800" b="1" dirty="0" smtClean="0"/>
              <a:t>STRATEGIE KRAJSKÉHO ÚŘADU JIHOMORAVSKÉHO KRAJE 2016-2020</a:t>
            </a:r>
          </a:p>
          <a:p>
            <a:pPr marL="0" indent="0">
              <a:buNone/>
              <a:defRPr/>
            </a:pPr>
            <a:r>
              <a:rPr lang="cs-CZ" sz="1800" b="1" dirty="0"/>
              <a:t> </a:t>
            </a:r>
            <a:r>
              <a:rPr lang="cs-CZ" sz="1800" b="1" dirty="0" smtClean="0"/>
              <a:t>     </a:t>
            </a:r>
            <a:r>
              <a:rPr lang="cs-CZ" sz="1800" dirty="0" smtClean="0"/>
              <a:t>je koncepční  dokument který v rámci určitého časového horizontu </a:t>
            </a:r>
            <a:r>
              <a:rPr lang="cs-CZ" sz="1800" dirty="0"/>
              <a:t>vytyčuje </a:t>
            </a:r>
            <a:r>
              <a:rPr lang="cs-CZ" sz="1800" dirty="0" smtClean="0"/>
              <a:t>        </a:t>
            </a:r>
            <a:r>
              <a:rPr lang="cs-CZ" sz="1800" b="1" dirty="0"/>
              <a:t>  </a:t>
            </a:r>
            <a:r>
              <a:rPr lang="cs-CZ" sz="1800" b="1" dirty="0" smtClean="0"/>
              <a:t>            </a:t>
            </a:r>
          </a:p>
          <a:p>
            <a:pPr marL="0" indent="0">
              <a:buNone/>
              <a:defRPr/>
            </a:pPr>
            <a:r>
              <a:rPr lang="cs-CZ" sz="1800" b="1" dirty="0" smtClean="0"/>
              <a:t>      </a:t>
            </a:r>
            <a:r>
              <a:rPr lang="cs-CZ" sz="1800" dirty="0" smtClean="0"/>
              <a:t>priority, směry </a:t>
            </a:r>
            <a:r>
              <a:rPr lang="cs-CZ" sz="1800" dirty="0"/>
              <a:t>a cesty rozvoje, cílové stavy a aktivity k jejich </a:t>
            </a:r>
            <a:r>
              <a:rPr lang="cs-CZ" sz="1800" dirty="0" smtClean="0"/>
              <a:t>naplnění 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smtClean="0"/>
              <a:t>     spojené s komplexním rozvojem krajského úřadu do roku 2020 </a:t>
            </a:r>
          </a:p>
          <a:p>
            <a:pPr>
              <a:defRPr/>
            </a:pPr>
            <a:endParaRPr lang="cs-CZ" sz="1800" dirty="0" smtClean="0"/>
          </a:p>
          <a:p>
            <a:pPr>
              <a:defRPr/>
            </a:pPr>
            <a:r>
              <a:rPr lang="cs-CZ" sz="1800" dirty="0" smtClean="0"/>
              <a:t>Dokument se týká především oblastí  lidských zdrojů, financí, způsobů práce – procesů a kvality, prostředí a celkové atmosféry</a:t>
            </a:r>
          </a:p>
          <a:p>
            <a:pPr>
              <a:defRPr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/>
              <a:t>Krátkodobý </a:t>
            </a:r>
            <a:r>
              <a:rPr lang="cs-CZ" sz="2600" b="1" u="sng" dirty="0" smtClean="0"/>
              <a:t>realizační plán </a:t>
            </a:r>
            <a:r>
              <a:rPr lang="cs-CZ" sz="2600" b="1" u="sng" dirty="0"/>
              <a:t>Strategie rozvoje </a:t>
            </a:r>
            <a:r>
              <a:rPr lang="cs-CZ" sz="2600" b="1" u="sng" dirty="0" smtClean="0"/>
              <a:t>lidských zdrojů </a:t>
            </a:r>
            <a:r>
              <a:rPr lang="cs-CZ" sz="2600" b="1" u="sng" dirty="0"/>
              <a:t>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80136"/>
              </p:ext>
            </p:extLst>
          </p:nvPr>
        </p:nvGraphicFramePr>
        <p:xfrm>
          <a:off x="1" y="3899141"/>
          <a:ext cx="9143999" cy="966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43398"/>
                <a:gridCol w="322717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9661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1.3.1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1.3.1.5 Vytvoření inkubátoru sociálních podniků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Vytváření nových sociálních podniků, podpora stávajících sociálních podniků, podpora a vytváření sociálních inovací.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Odhad nákladů projektu činí 5 mil Kč. 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v jednání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OP Z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IROP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Obce, JMK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osoby nevýhod-něné na trhu práce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vytvořených sociálních podniků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vytvořených pracovních míst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25059"/>
              </p:ext>
            </p:extLst>
          </p:nvPr>
        </p:nvGraphicFramePr>
        <p:xfrm>
          <a:off x="1" y="2863970"/>
          <a:ext cx="9143999" cy="88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8835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1.2.1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1.2.1.2 Dlouhodobá spolupráce speciálních a praktických škol JMK s potenciálními zaměstnavateli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Vytvoření seznamu škol a žáků, příprava konkrétních žáků pro konkrétní zaměstnavatele 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200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KHK JM,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žáci </a:t>
                      </a:r>
                      <a:r>
                        <a:rPr lang="cs-CZ" sz="900" spc="-10">
                          <a:effectLst/>
                        </a:rPr>
                        <a:t>speciálních</a:t>
                      </a:r>
                      <a:r>
                        <a:rPr lang="cs-CZ" sz="900">
                          <a:effectLst/>
                        </a:rPr>
                        <a:t> SŠ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vytvořených míst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42599"/>
              </p:ext>
            </p:extLst>
          </p:nvPr>
        </p:nvGraphicFramePr>
        <p:xfrm>
          <a:off x="8626" y="4985854"/>
          <a:ext cx="9144000" cy="957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4"/>
                <a:gridCol w="288211"/>
                <a:gridCol w="488167"/>
                <a:gridCol w="753063"/>
                <a:gridCol w="685893"/>
                <a:gridCol w="845186"/>
                <a:gridCol w="660283"/>
                <a:gridCol w="1196253"/>
              </a:tblGrid>
              <a:tr h="95774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1.5.1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1.5.1.3 Zasíťování základní </a:t>
                      </a:r>
                      <a:r>
                        <a:rPr lang="cs-CZ" sz="900" dirty="0" err="1">
                          <a:effectLst/>
                        </a:rPr>
                        <a:t>stakeholderů</a:t>
                      </a:r>
                      <a:r>
                        <a:rPr lang="cs-CZ" sz="900" dirty="0">
                          <a:effectLst/>
                        </a:rPr>
                        <a:t> v oblasti sociálního podnikání a společenské odpovědnosti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Vytvoření funkční komunikační struktury mezi zásadními hráči v oblasti sociálního podnikání. Předpokládané náklady činí 500 tis. Kč.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6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60">
                          <a:effectLst/>
                        </a:rPr>
                        <a:t>v jednání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OP Z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Obce, JMK, KHK JM,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VŠ, veřejná správa, členové OHK a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členů struktury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9727"/>
              </p:ext>
            </p:extLst>
          </p:nvPr>
        </p:nvGraphicFramePr>
        <p:xfrm>
          <a:off x="1" y="1920816"/>
          <a:ext cx="9143999" cy="71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71886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Opat </a:t>
                      </a:r>
                      <a:r>
                        <a:rPr lang="cs-CZ" sz="1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ření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Aktivita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Popis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spc="-20" dirty="0" smtClean="0">
                          <a:solidFill>
                            <a:srgbClr val="FF0000"/>
                          </a:solidFill>
                          <a:effectLst/>
                        </a:rPr>
                        <a:t>Zdroje na realizaci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Nositel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Spolupracující subjekty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Cílová</a:t>
                      </a:r>
                      <a:r>
                        <a:rPr lang="cs-CZ" sz="10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skupina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Indikátor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6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/>
              <a:t>Krátkodobý realizační plán Strategie rozvoje </a:t>
            </a:r>
            <a:r>
              <a:rPr lang="cs-CZ" sz="2600" b="1" u="sng" dirty="0" smtClean="0"/>
              <a:t>lidských zdrojů </a:t>
            </a:r>
            <a:r>
              <a:rPr lang="cs-CZ" sz="2600" b="1" u="sng" dirty="0"/>
              <a:t>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916113"/>
            <a:ext cx="8824822" cy="4073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54213"/>
              </p:ext>
            </p:extLst>
          </p:nvPr>
        </p:nvGraphicFramePr>
        <p:xfrm>
          <a:off x="0" y="4400650"/>
          <a:ext cx="9143999" cy="1034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225094"/>
                <a:gridCol w="441021"/>
                <a:gridCol w="531298"/>
                <a:gridCol w="709932"/>
                <a:gridCol w="685893"/>
                <a:gridCol w="845186"/>
                <a:gridCol w="700596"/>
                <a:gridCol w="1155939"/>
              </a:tblGrid>
              <a:tr h="103432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2.3.2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2.3.2.2 Společenská odpovědnost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Společensky odpovědné zadávání zakázek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Vzdělávání veřejné správy, občanů a dalších právnických osob v oblasti společenské odpovědnosti v JMK.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Předpokládané náklady na vzdělávání činí 400 tis. Kč.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 jednání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 dirty="0">
                          <a:effectLst/>
                        </a:rPr>
                        <a:t>OP Z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 dirty="0">
                          <a:effectLst/>
                        </a:rPr>
                        <a:t>rozpočet kraje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Krajský úřad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obce, JMK, KHK JMK, 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celá společnost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seminářů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19542"/>
              </p:ext>
            </p:extLst>
          </p:nvPr>
        </p:nvGraphicFramePr>
        <p:xfrm>
          <a:off x="0" y="2950882"/>
          <a:ext cx="9143999" cy="111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95156"/>
                <a:gridCol w="270959"/>
                <a:gridCol w="488166"/>
                <a:gridCol w="753064"/>
                <a:gridCol w="685893"/>
                <a:gridCol w="845186"/>
                <a:gridCol w="660282"/>
                <a:gridCol w="1196253"/>
              </a:tblGrid>
              <a:tr h="1112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</a:rPr>
                        <a:t>1.5.2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1.5.2.2 Informační podpora sociálního podnikání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Průběžná tvorba informačních podkladů užitečných pro činnost sociálních podniků v JMK. Zajištění dostupnosti informací o velikosti jednotlivých cílových skupin sociálního podnikání a jejich územního rozložení (servis Komory pro sociální podniky).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ÚP ČR – kr. pob. v Brně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JMK-ORR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TESSEA ČR, z.s..</a:t>
                      </a:r>
                      <a:r>
                        <a:rPr lang="en-US" sz="900">
                          <a:effectLst/>
                        </a:rPr>
                        <a:t> 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sociální podniky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uskutečněných informačních aktivit (počet druhů vytvořených materiálů, akcí apod.)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0226"/>
              </p:ext>
            </p:extLst>
          </p:nvPr>
        </p:nvGraphicFramePr>
        <p:xfrm>
          <a:off x="1" y="1920816"/>
          <a:ext cx="9143999" cy="71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71886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Opat </a:t>
                      </a:r>
                      <a:r>
                        <a:rPr lang="cs-CZ" sz="1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ření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Aktivita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Popis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spc="-20" dirty="0" smtClean="0">
                          <a:solidFill>
                            <a:srgbClr val="FF0000"/>
                          </a:solidFill>
                          <a:effectLst/>
                        </a:rPr>
                        <a:t>Zdroje na realizaci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Nositel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Spolupracující subjekty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Cílová</a:t>
                      </a:r>
                      <a:r>
                        <a:rPr lang="cs-CZ" sz="10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skupina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Indikátor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7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/>
              <a:t>Krátkodobý realizační plán Strategie rozvoje </a:t>
            </a:r>
            <a:r>
              <a:rPr lang="cs-CZ" sz="2600" b="1" u="sng" dirty="0" smtClean="0"/>
              <a:t>lidských zdrojů </a:t>
            </a:r>
            <a:r>
              <a:rPr lang="cs-CZ" sz="2600" b="1" u="sng" dirty="0"/>
              <a:t>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916113"/>
            <a:ext cx="8824822" cy="4073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20623"/>
              </p:ext>
            </p:extLst>
          </p:nvPr>
        </p:nvGraphicFramePr>
        <p:xfrm>
          <a:off x="17254" y="4305231"/>
          <a:ext cx="9143999" cy="137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225094"/>
                <a:gridCol w="359844"/>
                <a:gridCol w="522198"/>
                <a:gridCol w="800209"/>
                <a:gridCol w="685893"/>
                <a:gridCol w="845186"/>
                <a:gridCol w="660282"/>
                <a:gridCol w="1196253"/>
              </a:tblGrid>
              <a:tr h="137957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2.4.1.3 Posílení role MAS, obcí a NNO v prevenci i při řešení sociálního začleňování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Pořádání setkání MAS, obcí a NNO – osvěta, informování, příklady dobré praxe, metodické materiály. Vzdělávání pracovníků MAS, obcí a NNO, aby mohly působit při iniciaci činnosti k prevenci i řešení sociálního vyloučení i při podpoře uplatnění sociálního podnikání.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60">
                          <a:effectLst/>
                        </a:rPr>
                        <a:t>aktuálně </a:t>
                      </a:r>
                      <a:r>
                        <a:rPr lang="cs-CZ" sz="900">
                          <a:effectLst/>
                        </a:rPr>
                        <a:t>nelze určit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OP Z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JMK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MAS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ASZ, NNO, komora sociálních podniků, obce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TESSEA ČR, z.s..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Pracovníci MAS, obcí,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realizovaných kvalitativních aktivit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11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68275"/>
              </p:ext>
            </p:extLst>
          </p:nvPr>
        </p:nvGraphicFramePr>
        <p:xfrm>
          <a:off x="8626" y="2803585"/>
          <a:ext cx="9144000" cy="1319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225095"/>
                <a:gridCol w="441021"/>
                <a:gridCol w="531298"/>
                <a:gridCol w="709932"/>
                <a:gridCol w="685893"/>
                <a:gridCol w="845186"/>
                <a:gridCol w="709221"/>
                <a:gridCol w="1147314"/>
              </a:tblGrid>
              <a:tr h="13198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2.4.1.2 Rozvoj podmínek pro sociální podnikání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Vytvoření registru sociálních podniků v JMK. Prosazování nastavení vhodných podmínek pro sociální podnikání, informační a metodická podpora, osvěta. Vytvoření systému podpory sociálních podniků.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Komora sociálních podniků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OP Z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JMK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KHK JM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TESSEA ČR, z.s..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10">
                          <a:effectLst/>
                        </a:rPr>
                        <a:t>podnikatelé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sociálních podniků (v rozlišení dle jejich typu)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0226"/>
              </p:ext>
            </p:extLst>
          </p:nvPr>
        </p:nvGraphicFramePr>
        <p:xfrm>
          <a:off x="1" y="1920816"/>
          <a:ext cx="9143999" cy="71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71886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Opat </a:t>
                      </a:r>
                      <a:r>
                        <a:rPr lang="cs-CZ" sz="1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ření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Aktivita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Popis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spc="-20" dirty="0" smtClean="0">
                          <a:solidFill>
                            <a:srgbClr val="FF0000"/>
                          </a:solidFill>
                          <a:effectLst/>
                        </a:rPr>
                        <a:t>Zdroje na realizaci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Nositel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Spolupracující subjekty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Cílová</a:t>
                      </a:r>
                      <a:r>
                        <a:rPr lang="cs-CZ" sz="10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skupina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Indikátor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2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54013" y="1873250"/>
            <a:ext cx="8229600" cy="529128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>
                <a:latin typeface="Arial" charset="0"/>
                <a:cs typeface="Arial" charset="0"/>
              </a:rPr>
              <a:t/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sz="6000" dirty="0" smtClean="0">
                <a:latin typeface="Arial" charset="0"/>
                <a:cs typeface="Arial" charset="0"/>
              </a:rPr>
              <a:t>Děkuji za pozornost</a:t>
            </a: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65170"/>
          </a:xfrm>
        </p:spPr>
        <p:txBody>
          <a:bodyPr/>
          <a:lstStyle/>
          <a:p>
            <a:r>
              <a:rPr lang="cs-CZ" sz="2600" b="1" u="sng" dirty="0"/>
              <a:t>Strategie Krajského úřadu Jihomoravského kraje</a:t>
            </a:r>
            <a:endParaRPr lang="cs-CZ" sz="2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9177" y="2113472"/>
            <a:ext cx="8652295" cy="369201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Vize strategie: </a:t>
            </a:r>
            <a:r>
              <a:rPr lang="cs-CZ" sz="2400" dirty="0" smtClean="0"/>
              <a:t>Jsme OTEVŘENÝ a PROFESIONÁLNÍ úřad</a:t>
            </a:r>
          </a:p>
          <a:p>
            <a:r>
              <a:rPr lang="cs-CZ" sz="2200" dirty="0" smtClean="0"/>
              <a:t>Profesionalita </a:t>
            </a:r>
            <a:endParaRPr lang="cs-CZ" sz="2200" dirty="0"/>
          </a:p>
          <a:p>
            <a:r>
              <a:rPr lang="cs-CZ" sz="2200" dirty="0"/>
              <a:t>Efektivita </a:t>
            </a:r>
          </a:p>
          <a:p>
            <a:r>
              <a:rPr lang="cs-CZ" sz="2200" dirty="0"/>
              <a:t>Kvalita </a:t>
            </a:r>
          </a:p>
          <a:p>
            <a:r>
              <a:rPr lang="cs-CZ" sz="2200" dirty="0"/>
              <a:t>Otevřenost a spolupráce </a:t>
            </a:r>
          </a:p>
          <a:p>
            <a:r>
              <a:rPr lang="cs-CZ" sz="2200" dirty="0"/>
              <a:t>Úcta k lidem </a:t>
            </a:r>
          </a:p>
          <a:p>
            <a:r>
              <a:rPr lang="cs-CZ" sz="2200" b="1" dirty="0">
                <a:solidFill>
                  <a:srgbClr val="FF0000"/>
                </a:solidFill>
              </a:rPr>
              <a:t>Společenská odpovědnost </a:t>
            </a:r>
            <a:endParaRPr lang="cs-CZ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200" dirty="0" smtClean="0"/>
              <a:t>– krajský úřad JMK dává najevo, </a:t>
            </a:r>
            <a:r>
              <a:rPr lang="cs-CZ" sz="2400" dirty="0" smtClean="0"/>
              <a:t>že nefunguje </a:t>
            </a:r>
            <a:r>
              <a:rPr lang="cs-CZ" sz="2400" dirty="0"/>
              <a:t>izolovaně, naopak svým chováním </a:t>
            </a:r>
            <a:r>
              <a:rPr lang="cs-CZ" sz="2400" dirty="0" smtClean="0"/>
              <a:t>chce </a:t>
            </a:r>
            <a:r>
              <a:rPr lang="cs-CZ" sz="2400" dirty="0"/>
              <a:t>přispět k udržitelnému rozvoji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168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u="sng" dirty="0"/>
              <a:t>Strategie Krajského úřadu Jihomoravského kraje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rmAutofit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" y="1690329"/>
            <a:ext cx="8333117" cy="410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/>
              <a:t>Akční plán Strategie </a:t>
            </a:r>
            <a:r>
              <a:rPr lang="cs-CZ" sz="2600" b="1" dirty="0" err="1"/>
              <a:t>KrÚ</a:t>
            </a:r>
            <a:r>
              <a:rPr lang="cs-CZ" sz="2600" b="1" dirty="0"/>
              <a:t> </a:t>
            </a:r>
            <a:r>
              <a:rPr lang="cs-CZ" sz="2600" b="1" dirty="0" smtClean="0"/>
              <a:t>JMK na </a:t>
            </a:r>
            <a:r>
              <a:rPr lang="cs-CZ" sz="2600" b="1" dirty="0"/>
              <a:t>období roku 2017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dirty="0" smtClean="0"/>
              <a:t>Aktivity </a:t>
            </a:r>
            <a:r>
              <a:rPr lang="cs-CZ" sz="1600" dirty="0"/>
              <a:t>stanovené ve Strategii </a:t>
            </a:r>
            <a:r>
              <a:rPr lang="cs-CZ" sz="1600" dirty="0" err="1"/>
              <a:t>KrÚ</a:t>
            </a:r>
            <a:r>
              <a:rPr lang="cs-CZ" sz="1600" dirty="0"/>
              <a:t> rozpracovány na jednotlivé sub-aktivity</a:t>
            </a:r>
          </a:p>
          <a:p>
            <a:pPr>
              <a:defRPr/>
            </a:pPr>
            <a:r>
              <a:rPr lang="cs-CZ" sz="1600" dirty="0"/>
              <a:t>Konkrétní termíny plnění a adresná odpovědnosti za jejich plnění</a:t>
            </a:r>
          </a:p>
          <a:p>
            <a:pPr>
              <a:defRPr/>
            </a:pPr>
            <a:r>
              <a:rPr lang="cs-CZ" sz="1600" dirty="0"/>
              <a:t>Monitoring a vyhodnocení naplňování stanovených aktivit </a:t>
            </a:r>
          </a:p>
          <a:p>
            <a:pPr>
              <a:defRPr/>
            </a:pPr>
            <a:r>
              <a:rPr lang="cs-CZ" sz="1600" dirty="0"/>
              <a:t>Výsledky vyhodnocení jsou předpokladem pro akční plán na následující </a:t>
            </a:r>
            <a:r>
              <a:rPr lang="cs-CZ" sz="1600" dirty="0" smtClean="0"/>
              <a:t>období</a:t>
            </a:r>
          </a:p>
          <a:p>
            <a:pPr>
              <a:defRPr/>
            </a:pPr>
            <a:r>
              <a:rPr lang="cs-CZ" sz="1600" dirty="0" smtClean="0"/>
              <a:t>Synergie – propojení pracovních týmů a výměna informací </a:t>
            </a: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1" y="3571336"/>
            <a:ext cx="7957689" cy="286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Politika </a:t>
            </a:r>
            <a:r>
              <a:rPr lang="cs-CZ" sz="2800" b="1" dirty="0"/>
              <a:t>společenské </a:t>
            </a:r>
            <a:r>
              <a:rPr lang="cs-CZ" sz="2800" b="1" dirty="0" smtClean="0"/>
              <a:t>odpovědnosti </a:t>
            </a:r>
            <a:r>
              <a:rPr lang="cs-CZ" sz="2800" b="1" dirty="0" err="1" smtClean="0"/>
              <a:t>KrÚ</a:t>
            </a:r>
            <a:r>
              <a:rPr lang="cs-CZ" sz="2800" b="1" dirty="0" smtClean="0"/>
              <a:t> JMK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b="1" dirty="0" smtClean="0"/>
              <a:t>Vize: </a:t>
            </a:r>
            <a:r>
              <a:rPr lang="cs-CZ" sz="1500" dirty="0" smtClean="0"/>
              <a:t>MODERNÍ </a:t>
            </a:r>
            <a:r>
              <a:rPr lang="cs-CZ" sz="1500" dirty="0"/>
              <a:t>ÚŘAD SPOLUODPOVĚDNÝ ZA POZITIVNÍ ROZVOJ CELÉHO ÚZEMÍ JIHOMORAVSKÉHO KRAJE A ZA PODPORU KVALITNÍHO ŽIVOTA JEHO OBYVATEL </a:t>
            </a:r>
          </a:p>
          <a:p>
            <a:endParaRPr lang="cs-CZ" sz="1200" dirty="0"/>
          </a:p>
          <a:p>
            <a:pPr marL="0" indent="0">
              <a:buNone/>
            </a:pPr>
            <a:r>
              <a:rPr lang="cs-CZ" sz="1400" b="1" dirty="0" smtClean="0"/>
              <a:t>Listopad </a:t>
            </a:r>
            <a:r>
              <a:rPr lang="cs-CZ" sz="1400" b="1" dirty="0"/>
              <a:t>2013 </a:t>
            </a:r>
            <a:r>
              <a:rPr lang="cs-CZ" sz="1400" b="1" dirty="0" smtClean="0"/>
              <a:t>-  Certifikace </a:t>
            </a:r>
            <a:r>
              <a:rPr lang="cs-CZ" sz="1400" b="1" dirty="0"/>
              <a:t>systému společenské odpovědnosti </a:t>
            </a:r>
            <a:endParaRPr lang="cs-CZ" sz="1400" dirty="0"/>
          </a:p>
          <a:p>
            <a:r>
              <a:rPr lang="cs-CZ" sz="1400" dirty="0" smtClean="0"/>
              <a:t>jako </a:t>
            </a:r>
            <a:r>
              <a:rPr lang="cs-CZ" sz="1400" dirty="0"/>
              <a:t>první instituce veřejné správy v ČR </a:t>
            </a:r>
          </a:p>
          <a:p>
            <a:r>
              <a:rPr lang="cs-CZ" sz="1400" dirty="0" smtClean="0"/>
              <a:t>formulace </a:t>
            </a:r>
            <a:r>
              <a:rPr lang="cs-CZ" sz="1400" dirty="0"/>
              <a:t>Politiky společenské odpovědnosti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b="1" dirty="0" smtClean="0"/>
              <a:t>Listopad </a:t>
            </a:r>
            <a:r>
              <a:rPr lang="cs-CZ" sz="1400" b="1" dirty="0"/>
              <a:t>2014 </a:t>
            </a:r>
            <a:r>
              <a:rPr lang="cs-CZ" sz="1400" b="1" dirty="0" smtClean="0"/>
              <a:t>-  Národní </a:t>
            </a:r>
            <a:r>
              <a:rPr lang="cs-CZ" sz="1400" b="1" dirty="0"/>
              <a:t>cena ČR za společenskou odpovědnost </a:t>
            </a: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Listopad </a:t>
            </a:r>
            <a:r>
              <a:rPr lang="cs-CZ" sz="1400" b="1" dirty="0"/>
              <a:t>2015 </a:t>
            </a:r>
            <a:r>
              <a:rPr lang="cs-CZ" sz="1400" b="1" dirty="0" smtClean="0"/>
              <a:t>-  Předávání </a:t>
            </a:r>
            <a:r>
              <a:rPr lang="cs-CZ" sz="1400" b="1" dirty="0"/>
              <a:t>ocenění Cena hejtmana </a:t>
            </a:r>
            <a:r>
              <a:rPr lang="cs-CZ" sz="1400" b="1" dirty="0" smtClean="0"/>
              <a:t>JMK za </a:t>
            </a:r>
            <a:r>
              <a:rPr lang="cs-CZ" sz="1400" b="1" dirty="0"/>
              <a:t>společenskou </a:t>
            </a:r>
            <a:r>
              <a:rPr lang="cs-CZ" sz="1400" b="1" dirty="0" smtClean="0"/>
              <a:t>odpovědnost </a:t>
            </a:r>
          </a:p>
          <a:p>
            <a:pPr marL="0" indent="0">
              <a:buNone/>
            </a:pPr>
            <a:r>
              <a:rPr lang="cs-CZ" sz="1400" dirty="0" smtClean="0"/>
              <a:t>pro organizace veřejného sektoru a podnikatelské subjekty</a:t>
            </a:r>
          </a:p>
          <a:p>
            <a:pPr marL="0" indent="0">
              <a:buNone/>
              <a:defRPr/>
            </a:pPr>
            <a:endParaRPr lang="cs-CZ" sz="1400" b="1" dirty="0" smtClean="0"/>
          </a:p>
          <a:p>
            <a:pPr marL="0" indent="0">
              <a:buNone/>
              <a:defRPr/>
            </a:pPr>
            <a:r>
              <a:rPr lang="cs-CZ" sz="1400" b="1" dirty="0" smtClean="0"/>
              <a:t>Zprávy </a:t>
            </a:r>
            <a:r>
              <a:rPr lang="cs-CZ" sz="1400" b="1" dirty="0"/>
              <a:t>o společenské odpovědnosti </a:t>
            </a:r>
            <a:r>
              <a:rPr lang="cs-CZ" sz="1400" b="1" dirty="0" err="1"/>
              <a:t>KrÚ</a:t>
            </a:r>
            <a:r>
              <a:rPr lang="cs-CZ" sz="1400" b="1" dirty="0"/>
              <a:t> JMK</a:t>
            </a:r>
            <a:r>
              <a:rPr lang="cs-CZ" sz="1400" dirty="0"/>
              <a:t> za příslušný kalendářní rok dostupné veřejnosti na portálu JMK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Koordinátoři </a:t>
            </a:r>
            <a:r>
              <a:rPr lang="cs-CZ" sz="1400" b="1" dirty="0" smtClean="0"/>
              <a:t>CSR</a:t>
            </a:r>
          </a:p>
          <a:p>
            <a:pPr marL="0" indent="0">
              <a:buNone/>
            </a:pPr>
            <a:endParaRPr lang="cs-CZ" sz="1400" b="1" smtClean="0"/>
          </a:p>
          <a:p>
            <a:pPr marL="0" indent="0">
              <a:buNone/>
            </a:pPr>
            <a:r>
              <a:rPr lang="cs-CZ" sz="1400" b="1" smtClean="0"/>
              <a:t>Kodex </a:t>
            </a:r>
            <a:r>
              <a:rPr lang="cs-CZ" sz="1400" b="1" dirty="0"/>
              <a:t>etiky úředníka </a:t>
            </a:r>
            <a:r>
              <a:rPr lang="cs-CZ" sz="1400" b="1" dirty="0" err="1"/>
              <a:t>KrÚ</a:t>
            </a:r>
            <a:r>
              <a:rPr lang="cs-CZ" sz="1400" b="1" dirty="0"/>
              <a:t> JMK</a:t>
            </a:r>
          </a:p>
          <a:p>
            <a:pPr marL="0" indent="0">
              <a:buNone/>
            </a:pPr>
            <a:endParaRPr lang="cs-CZ" sz="1400" b="1" dirty="0"/>
          </a:p>
          <a:p>
            <a:endParaRPr lang="cs-CZ" sz="1300" dirty="0" smtClean="0"/>
          </a:p>
          <a:p>
            <a:pPr>
              <a:defRPr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671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Politika </a:t>
            </a:r>
            <a:r>
              <a:rPr lang="cs-CZ" sz="2800" b="1" dirty="0"/>
              <a:t>společenské odpovědnosti </a:t>
            </a:r>
            <a:r>
              <a:rPr lang="cs-CZ" sz="2800" b="1" dirty="0" err="1"/>
              <a:t>KrÚ</a:t>
            </a:r>
            <a:r>
              <a:rPr lang="cs-CZ" sz="2800" b="1" dirty="0"/>
              <a:t> JMK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299" y="1621767"/>
            <a:ext cx="8695426" cy="4367872"/>
          </a:xfrm>
        </p:spPr>
        <p:txBody>
          <a:bodyPr>
            <a:noAutofit/>
          </a:bodyPr>
          <a:lstStyle/>
          <a:p>
            <a:pPr>
              <a:defRPr/>
            </a:pPr>
            <a:endParaRPr lang="cs-CZ" sz="1300" dirty="0" smtClean="0"/>
          </a:p>
          <a:p>
            <a:pPr>
              <a:defRPr/>
            </a:pPr>
            <a:r>
              <a:rPr lang="cs-CZ" sz="1700" dirty="0"/>
              <a:t>Z podstaty fungování instituce veřejné správy </a:t>
            </a:r>
            <a:r>
              <a:rPr lang="cs-CZ" sz="1700" dirty="0" smtClean="0"/>
              <a:t>pracuje s </a:t>
            </a:r>
            <a:r>
              <a:rPr lang="cs-CZ" sz="1700" dirty="0"/>
              <a:t>místní komunitou, jejíž životy </a:t>
            </a:r>
            <a:r>
              <a:rPr lang="cs-CZ" sz="1700" dirty="0" smtClean="0"/>
              <a:t>ovlivňujeme</a:t>
            </a:r>
          </a:p>
          <a:p>
            <a:pPr>
              <a:defRPr/>
            </a:pPr>
            <a:endParaRPr lang="cs-CZ" sz="1700" dirty="0"/>
          </a:p>
          <a:p>
            <a:pPr>
              <a:defRPr/>
            </a:pPr>
            <a:r>
              <a:rPr lang="cs-CZ" sz="1700" dirty="0" smtClean="0"/>
              <a:t>Aby </a:t>
            </a:r>
            <a:r>
              <a:rPr lang="cs-CZ" sz="1700" dirty="0"/>
              <a:t>byla </a:t>
            </a:r>
            <a:r>
              <a:rPr lang="cs-CZ" sz="1700" dirty="0" smtClean="0"/>
              <a:t>práce </a:t>
            </a:r>
            <a:r>
              <a:rPr lang="cs-CZ" sz="1700" dirty="0" err="1" smtClean="0"/>
              <a:t>KrÚ</a:t>
            </a:r>
            <a:r>
              <a:rPr lang="cs-CZ" sz="1700" dirty="0" smtClean="0"/>
              <a:t> JMK co nejefektivnější </a:t>
            </a:r>
            <a:r>
              <a:rPr lang="cs-CZ" sz="1700" dirty="0"/>
              <a:t>od roku 2007 </a:t>
            </a:r>
            <a:r>
              <a:rPr lang="cs-CZ" sz="1700" dirty="0" smtClean="0"/>
              <a:t>zapojuje </a:t>
            </a:r>
            <a:r>
              <a:rPr lang="cs-CZ" sz="1700" dirty="0"/>
              <a:t>do řízení úřadu </a:t>
            </a:r>
            <a:r>
              <a:rPr lang="cs-CZ" sz="1700" b="1" dirty="0"/>
              <a:t>nástroje kvality</a:t>
            </a:r>
            <a:r>
              <a:rPr lang="cs-CZ" sz="1700" dirty="0"/>
              <a:t>, </a:t>
            </a:r>
            <a:r>
              <a:rPr lang="cs-CZ" sz="1700" dirty="0" smtClean="0"/>
              <a:t>reprezentované především Útvarem řízení kvality a expertními pracovními skupinami</a:t>
            </a:r>
          </a:p>
          <a:p>
            <a:pPr>
              <a:defRPr/>
            </a:pPr>
            <a:endParaRPr lang="cs-CZ" sz="1700" dirty="0"/>
          </a:p>
          <a:p>
            <a:pPr>
              <a:defRPr/>
            </a:pPr>
            <a:r>
              <a:rPr lang="cs-CZ" sz="1700" b="1" dirty="0" smtClean="0"/>
              <a:t>Politika </a:t>
            </a:r>
            <a:r>
              <a:rPr lang="cs-CZ" sz="1700" b="1" dirty="0"/>
              <a:t>společenské odpovědnosti </a:t>
            </a:r>
            <a:r>
              <a:rPr lang="cs-CZ" sz="1700" b="1" dirty="0" err="1"/>
              <a:t>KrÚ</a:t>
            </a:r>
            <a:r>
              <a:rPr lang="cs-CZ" sz="1700" b="1" dirty="0"/>
              <a:t> </a:t>
            </a:r>
            <a:r>
              <a:rPr lang="cs-CZ" sz="1700" dirty="0"/>
              <a:t>vychází ze strategických dokumentů </a:t>
            </a:r>
            <a:r>
              <a:rPr lang="cs-CZ" sz="1700" dirty="0" smtClean="0"/>
              <a:t>a je s nimi synergicky provázána</a:t>
            </a:r>
            <a:endParaRPr lang="cs-CZ" sz="1700" dirty="0"/>
          </a:p>
          <a:p>
            <a:pPr>
              <a:defRPr/>
            </a:pPr>
            <a:endParaRPr lang="cs-CZ" sz="1700" dirty="0" smtClean="0"/>
          </a:p>
          <a:p>
            <a:pPr>
              <a:defRPr/>
            </a:pPr>
            <a:r>
              <a:rPr lang="cs-CZ" sz="1700" dirty="0" smtClean="0"/>
              <a:t>Zahrnuje principy založené </a:t>
            </a:r>
            <a:r>
              <a:rPr lang="cs-CZ" sz="1700" dirty="0"/>
              <a:t>na </a:t>
            </a:r>
            <a:r>
              <a:rPr lang="cs-CZ" sz="1700" b="1" dirty="0"/>
              <a:t>standardech a pravidlech chování</a:t>
            </a:r>
            <a:r>
              <a:rPr lang="cs-CZ" sz="1700" dirty="0"/>
              <a:t>, které jsou považované za morální, správné a přínosné jak pro úřad, tak pro veřejnost a životní prostředí. </a:t>
            </a:r>
            <a:r>
              <a:rPr lang="cs-CZ" sz="1700" dirty="0" smtClean="0"/>
              <a:t>Tyto principy a toto jednání zapadají </a:t>
            </a:r>
            <a:r>
              <a:rPr lang="cs-CZ" sz="1700" dirty="0"/>
              <a:t>do rámce cílů JMK a </a:t>
            </a:r>
            <a:r>
              <a:rPr lang="cs-CZ" sz="1700" dirty="0" err="1"/>
              <a:t>KrÚ</a:t>
            </a:r>
            <a:r>
              <a:rPr lang="cs-CZ" sz="1700" dirty="0"/>
              <a:t> a přispívá k udržitelnému rozvoji a blahu </a:t>
            </a:r>
            <a:r>
              <a:rPr lang="cs-CZ" sz="1700" dirty="0" smtClean="0"/>
              <a:t>společnosti</a:t>
            </a:r>
            <a:endParaRPr lang="cs-CZ" sz="1700" dirty="0"/>
          </a:p>
          <a:p>
            <a:pPr>
              <a:defRPr/>
            </a:pPr>
            <a:endParaRPr lang="cs-CZ" sz="1300" dirty="0" smtClean="0"/>
          </a:p>
          <a:p>
            <a:pPr>
              <a:defRPr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6509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dirty="0" smtClean="0">
                <a:latin typeface="Arial" charset="0"/>
                <a:cs typeface="Arial" charset="0"/>
              </a:rPr>
              <a:t/>
            </a:r>
            <a:br>
              <a:rPr lang="cs-CZ" sz="2600" dirty="0" smtClean="0">
                <a:latin typeface="Arial" charset="0"/>
                <a:cs typeface="Arial" charset="0"/>
              </a:rPr>
            </a:br>
            <a:r>
              <a:rPr lang="cs-CZ" sz="2400" b="1" dirty="0"/>
              <a:t>Politika společenské odpovědnosti </a:t>
            </a:r>
            <a:r>
              <a:rPr lang="cs-CZ" sz="2400" b="1" dirty="0" err="1"/>
              <a:t>KrÚ</a:t>
            </a:r>
            <a:r>
              <a:rPr lang="cs-CZ" sz="2400" b="1" dirty="0"/>
              <a:t> JMK</a:t>
            </a:r>
            <a:r>
              <a:rPr lang="cs-CZ" sz="2000" dirty="0"/>
              <a:t/>
            </a:r>
            <a:br>
              <a:rPr lang="cs-CZ" sz="2000" dirty="0"/>
            </a:b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298" y="1725283"/>
            <a:ext cx="8635042" cy="4264355"/>
          </a:xfrm>
        </p:spPr>
        <p:txBody>
          <a:bodyPr>
            <a:noAutofit/>
          </a:bodyPr>
          <a:lstStyle/>
          <a:p>
            <a:pPr>
              <a:defRPr/>
            </a:pPr>
            <a:endParaRPr lang="cs-CZ" sz="1300" dirty="0" smtClean="0"/>
          </a:p>
          <a:p>
            <a:pPr>
              <a:defRPr/>
            </a:pPr>
            <a:endParaRPr lang="cs-CZ" sz="1700" dirty="0" smtClean="0"/>
          </a:p>
          <a:p>
            <a:pPr>
              <a:defRPr/>
            </a:pPr>
            <a:r>
              <a:rPr lang="cs-CZ" sz="1700" dirty="0" smtClean="0"/>
              <a:t>Jedním ze zdrojů Politiky společenské odpovědnosti </a:t>
            </a:r>
            <a:r>
              <a:rPr lang="cs-CZ" sz="1700" dirty="0" err="1" smtClean="0"/>
              <a:t>KrÚ</a:t>
            </a:r>
            <a:r>
              <a:rPr lang="cs-CZ" sz="1700" dirty="0" smtClean="0"/>
              <a:t> JMK je </a:t>
            </a:r>
            <a:r>
              <a:rPr lang="cs-CZ" sz="1700" b="1" dirty="0" smtClean="0"/>
              <a:t>Místní </a:t>
            </a:r>
            <a:r>
              <a:rPr lang="cs-CZ" sz="1700" b="1" dirty="0"/>
              <a:t>agenda 21 </a:t>
            </a:r>
            <a:endParaRPr lang="cs-CZ" sz="1700" b="1" dirty="0" smtClean="0"/>
          </a:p>
          <a:p>
            <a:pPr>
              <a:defRPr/>
            </a:pPr>
            <a:endParaRPr lang="cs-CZ" sz="1700" b="1" dirty="0"/>
          </a:p>
          <a:p>
            <a:pPr>
              <a:defRPr/>
            </a:pPr>
            <a:r>
              <a:rPr lang="cs-CZ" sz="1700" dirty="0" smtClean="0"/>
              <a:t>Místní agenda 21 je </a:t>
            </a:r>
            <a:r>
              <a:rPr lang="cs-CZ" sz="1700" dirty="0"/>
              <a:t>nástroj ke zlepšování kvality veřejné správy, strategického řízení, zapojování veřejnosti a budování místního partnerství, s cílem podpořit systematický postup k udržitelnému rozvoji na místní či regionální </a:t>
            </a:r>
            <a:r>
              <a:rPr lang="cs-CZ" sz="1700" dirty="0" smtClean="0"/>
              <a:t>úrovni </a:t>
            </a:r>
          </a:p>
          <a:p>
            <a:pPr>
              <a:defRPr/>
            </a:pPr>
            <a:endParaRPr lang="cs-CZ" sz="1700" dirty="0"/>
          </a:p>
          <a:p>
            <a:pPr>
              <a:defRPr/>
            </a:pPr>
            <a:r>
              <a:rPr lang="cs-CZ" sz="1700" dirty="0" smtClean="0"/>
              <a:t>Dokument </a:t>
            </a:r>
            <a:r>
              <a:rPr lang="cs-CZ" sz="1700" dirty="0"/>
              <a:t>Agenda 21 byl přijat na summitu OSN v Rio de </a:t>
            </a:r>
            <a:r>
              <a:rPr lang="cs-CZ" sz="1700" dirty="0" err="1"/>
              <a:t>Janeiro</a:t>
            </a:r>
            <a:r>
              <a:rPr lang="cs-CZ" sz="1700" dirty="0"/>
              <a:t> v roce </a:t>
            </a:r>
            <a:r>
              <a:rPr lang="cs-CZ" sz="1700" dirty="0" smtClean="0"/>
              <a:t>1992</a:t>
            </a:r>
            <a:endParaRPr lang="cs-CZ" sz="1700" dirty="0"/>
          </a:p>
          <a:p>
            <a:pPr>
              <a:defRPr/>
            </a:pPr>
            <a:endParaRPr lang="cs-CZ" sz="1700" dirty="0"/>
          </a:p>
          <a:p>
            <a:pPr>
              <a:defRPr/>
            </a:pPr>
            <a:r>
              <a:rPr lang="cs-CZ" sz="1700" dirty="0"/>
              <a:t>Společenská odpovědnost </a:t>
            </a:r>
            <a:r>
              <a:rPr lang="cs-CZ" sz="1700" dirty="0" smtClean="0"/>
              <a:t>je především závazek </a:t>
            </a:r>
            <a:r>
              <a:rPr lang="cs-CZ" sz="1700" dirty="0"/>
              <a:t>k dlouhodobé </a:t>
            </a:r>
            <a:r>
              <a:rPr lang="cs-CZ" sz="1700" dirty="0" smtClean="0"/>
              <a:t>udržitelnosti </a:t>
            </a:r>
          </a:p>
          <a:p>
            <a:pPr>
              <a:defRPr/>
            </a:pPr>
            <a:endParaRPr 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39369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itika_CSR_K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733245"/>
            <a:ext cx="9144000" cy="58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AE1E23F8B5A245AC6E45F70F5382A9" ma:contentTypeVersion="2" ma:contentTypeDescription="Vytvoří nový dokument" ma:contentTypeScope="" ma:versionID="578afccec253741ed0ba9f7a77a4ec08">
  <xsd:schema xmlns:xsd="http://www.w3.org/2001/XMLSchema" xmlns:xs="http://www.w3.org/2001/XMLSchema" xmlns:p="http://schemas.microsoft.com/office/2006/metadata/properties" xmlns:ns2="7d809470-1a6e-4bfc-91db-225fb1e90d66" targetNamespace="http://schemas.microsoft.com/office/2006/metadata/properties" ma:root="true" ma:fieldsID="08a05a0f14b84a5efa29632d5b5b2258" ns2:_="">
    <xsd:import namespace="7d809470-1a6e-4bfc-91db-225fb1e90d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09470-1a6e-4bfc-91db-225fb1e90d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D35801-7006-40FA-983E-07D524DFB649}"/>
</file>

<file path=customXml/itemProps2.xml><?xml version="1.0" encoding="utf-8"?>
<ds:datastoreItem xmlns:ds="http://schemas.openxmlformats.org/officeDocument/2006/customXml" ds:itemID="{5FC4FB14-58B2-4B79-A2B4-0C3EF024F0CD}"/>
</file>

<file path=customXml/itemProps3.xml><?xml version="1.0" encoding="utf-8"?>
<ds:datastoreItem xmlns:ds="http://schemas.openxmlformats.org/officeDocument/2006/customXml" ds:itemID="{15788A7D-4D36-469A-B7DD-FC126CE0228C}"/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1297</Words>
  <Application>Microsoft Office PowerPoint</Application>
  <PresentationFormat>Předvádění na obrazovce (4:3)</PresentationFormat>
  <Paragraphs>267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Prezentace aplikace PowerPoint</vt:lpstr>
      <vt:lpstr>Strategie Krajského úřadu Jihomoravského kraje</vt:lpstr>
      <vt:lpstr>Strategie Krajského úřadu Jihomoravského kraje</vt:lpstr>
      <vt:lpstr>Strategie Krajského úřadu Jihomoravského kraje</vt:lpstr>
      <vt:lpstr>Akční plán Strategie KrÚ JMK na období roku 2017 </vt:lpstr>
      <vt:lpstr> Politika společenské odpovědnosti KrÚ JMK </vt:lpstr>
      <vt:lpstr>  Politika společenské odpovědnosti KrÚ JMK  </vt:lpstr>
      <vt:lpstr> Politika společenské odpovědnosti KrÚ JMK </vt:lpstr>
      <vt:lpstr>Prezentace aplikace PowerPoint</vt:lpstr>
      <vt:lpstr>Prezentace aplikace PowerPoint</vt:lpstr>
      <vt:lpstr>Společensky odpovědné nakupování </vt:lpstr>
      <vt:lpstr> Koncepce rodinné politiky JMK  na období 2015-2019</vt:lpstr>
      <vt:lpstr>Strategie rozvoje  Jihomoravského kraje 2020 </vt:lpstr>
      <vt:lpstr>Strategie rozvoje lidských zdrojů  Jihomoravského kraje 2016-2025</vt:lpstr>
      <vt:lpstr>Strategie rozvoje lidských zdrojů  Jihomoravského kraje 2016-2025</vt:lpstr>
      <vt:lpstr>Strategie rozvoje lidských zdrojů  Jihomoravského kraje 2016-2025</vt:lpstr>
      <vt:lpstr>Strategie rozvoje lidských zdrojů  Jihomoravského kraje 2016-2025</vt:lpstr>
      <vt:lpstr>Prezentace aplikace PowerPoint</vt:lpstr>
      <vt:lpstr>Krátkodobý realizační plán Strategie rozvoje lidských zdrojů Jihomoravského kraje 2016-2017</vt:lpstr>
      <vt:lpstr>Krátkodobý realizační plán Strategie rozvoje lidských zdrojů Jihomoravského kraje 2016-2017</vt:lpstr>
      <vt:lpstr>Krátkodobý realizační plán Strategie rozvoje lidských zdrojů Jihomoravského kraje 2016-2017</vt:lpstr>
      <vt:lpstr>Krátkodobý realizační plán Strategie rozvoje lidských zdrojů Jihomoravského kraje 2016-2017</vt:lpstr>
      <vt:lpstr>   Děkuji za pozornost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klimes.vladimir</dc:creator>
  <cp:lastModifiedBy>Švec Jan</cp:lastModifiedBy>
  <cp:revision>549</cp:revision>
  <cp:lastPrinted>2013-04-02T10:14:38Z</cp:lastPrinted>
  <dcterms:created xsi:type="dcterms:W3CDTF">2010-11-15T06:15:01Z</dcterms:created>
  <dcterms:modified xsi:type="dcterms:W3CDTF">2017-06-06T12:32:36Z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0x01010017AE1E23F8B5A245AC6E45F70F5382A9</vt:lpwstr>
  </property>
</Properties>
</file>