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notesMasterIdLst>
    <p:notesMasterId r:id="rId33"/>
  </p:notesMasterIdLst>
  <p:sldIdLst>
    <p:sldId id="256" r:id="rId5"/>
    <p:sldId id="280" r:id="rId6"/>
    <p:sldId id="281" r:id="rId7"/>
    <p:sldId id="303" r:id="rId8"/>
    <p:sldId id="304" r:id="rId9"/>
    <p:sldId id="322" r:id="rId10"/>
    <p:sldId id="323" r:id="rId11"/>
    <p:sldId id="320" r:id="rId12"/>
    <p:sldId id="306" r:id="rId13"/>
    <p:sldId id="321" r:id="rId14"/>
    <p:sldId id="324" r:id="rId15"/>
    <p:sldId id="325" r:id="rId16"/>
    <p:sldId id="326" r:id="rId17"/>
    <p:sldId id="327" r:id="rId18"/>
    <p:sldId id="328" r:id="rId19"/>
    <p:sldId id="329" r:id="rId20"/>
    <p:sldId id="330" r:id="rId21"/>
    <p:sldId id="309" r:id="rId22"/>
    <p:sldId id="310" r:id="rId23"/>
    <p:sldId id="311" r:id="rId24"/>
    <p:sldId id="312" r:id="rId25"/>
    <p:sldId id="313" r:id="rId26"/>
    <p:sldId id="314" r:id="rId27"/>
    <p:sldId id="315" r:id="rId28"/>
    <p:sldId id="318" r:id="rId29"/>
    <p:sldId id="316" r:id="rId30"/>
    <p:sldId id="308" r:id="rId31"/>
    <p:sldId id="265" r:id="rId3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ek Juha" initials="MJ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65" autoAdjust="0"/>
    <p:restoredTop sz="94660" autoAdjust="0"/>
  </p:normalViewPr>
  <p:slideViewPr>
    <p:cSldViewPr>
      <p:cViewPr varScale="1">
        <p:scale>
          <a:sx n="114" d="100"/>
          <a:sy n="114" d="100"/>
        </p:scale>
        <p:origin x="179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8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A718B1-AC4D-4E5B-ABD4-5FD25EC34FE1}" type="datetimeFigureOut">
              <a:rPr lang="cs-CZ" smtClean="0"/>
              <a:pPr/>
              <a:t>07.06.2017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59E91F-BF90-4632-909D-31B5B12739D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40953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Pohořelice 11.února 2016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Sociální podnikání v praxi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CA6B-159F-4543-93F4-D43F81C01E0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1196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Pohořelice 11.února 2016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Sociální podnikání v praxi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CA6B-159F-4543-93F4-D43F81C01E0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342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Pohořelice 11.února 2016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Sociální podnikání v praxi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CA6B-159F-4543-93F4-D43F81C01E0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9825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Pohořelice 11.února 2016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Sociální podnikání v praxi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CA6B-159F-4543-93F4-D43F81C01E0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8396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Pohořelice 11.února 2016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Sociální podnikání v praxi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CA6B-159F-4543-93F4-D43F81C01E0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2876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Pohořelice 11.února 2016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Sociální podnikání v praxi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CA6B-159F-4543-93F4-D43F81C01E0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9887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Pohořelice 11.února 2016</a:t>
            </a: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Sociální podnikání v praxi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CA6B-159F-4543-93F4-D43F81C01E0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2817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Pohořelice 11.února 2016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Sociální podnikání v praxi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CA6B-159F-4543-93F4-D43F81C01E0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5979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Pohořelice 11.února 2016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Sociální podnikání v praxi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CA6B-159F-4543-93F4-D43F81C01E0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2651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Pohořelice 11.února 2016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Sociální podnikání v praxi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CA6B-159F-4543-93F4-D43F81C01E0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3695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Pohořelice 11.února 2016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Sociální podnikání v praxi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CA6B-159F-4543-93F4-D43F81C01E0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0294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Pohořelice 11.února 2016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Sociální podnikání v praxi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CCA6B-159F-4543-93F4-D43F81C01E0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626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mailto:milan.venclik@seznam.cz" TargetMode="External"/><Relationship Id="rId2" Type="http://schemas.openxmlformats.org/officeDocument/2006/relationships/hyperlink" Target="mailto:info@komora-soci&#225;ln&#237;ch-podniku.cz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hyperlink" Target="http://www.komora-socialnich-podniku.cz/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mailto:venclik.milan@seznam.cz" TargetMode="External"/><Relationship Id="rId2" Type="http://schemas.openxmlformats.org/officeDocument/2006/relationships/hyperlink" Target="mailto:milan.venclik@seznam.cz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48060" y="2928512"/>
            <a:ext cx="6840759" cy="3740848"/>
          </a:xfrm>
        </p:spPr>
        <p:txBody>
          <a:bodyPr>
            <a:normAutofit fontScale="55000" lnSpcReduction="20000"/>
          </a:bodyPr>
          <a:lstStyle/>
          <a:p>
            <a:endParaRPr lang="cs-CZ" sz="4000" b="1" dirty="0"/>
          </a:p>
          <a:p>
            <a:r>
              <a:rPr lang="cs-CZ" sz="4000" b="1" dirty="0"/>
              <a:t>Základní principy </a:t>
            </a:r>
          </a:p>
          <a:p>
            <a:r>
              <a:rPr lang="cs-CZ" sz="4000" b="1" dirty="0"/>
              <a:t>Společensky odpovědného podnikání </a:t>
            </a:r>
          </a:p>
          <a:p>
            <a:r>
              <a:rPr lang="cs-CZ" sz="4000" b="1" dirty="0"/>
              <a:t>a </a:t>
            </a:r>
          </a:p>
          <a:p>
            <a:r>
              <a:rPr lang="cs-CZ" sz="4000" b="1" dirty="0"/>
              <a:t>sociálního začleňování</a:t>
            </a:r>
            <a:endParaRPr lang="cs-CZ" sz="3000" dirty="0"/>
          </a:p>
          <a:p>
            <a:endParaRPr lang="cs-CZ" sz="3000" dirty="0"/>
          </a:p>
          <a:p>
            <a:r>
              <a:rPr lang="cs-CZ" sz="3000" dirty="0"/>
              <a:t>Brno, Jihomoravský kraj, </a:t>
            </a:r>
          </a:p>
          <a:p>
            <a:r>
              <a:rPr lang="cs-CZ" sz="3000" dirty="0"/>
              <a:t>červen - 2017</a:t>
            </a:r>
          </a:p>
          <a:p>
            <a:endParaRPr lang="cs-CZ" sz="3900" dirty="0"/>
          </a:p>
          <a:p>
            <a:r>
              <a:rPr lang="cs-CZ" sz="3900" b="1" dirty="0"/>
              <a:t>Ing. Milan Venclík</a:t>
            </a:r>
          </a:p>
          <a:p>
            <a:r>
              <a:rPr lang="cs-CZ" sz="2600" dirty="0"/>
              <a:t>předseda představenstva</a:t>
            </a:r>
          </a:p>
          <a:p>
            <a:pPr algn="l"/>
            <a:endParaRPr lang="cs-CZ" sz="4700" dirty="0"/>
          </a:p>
          <a:p>
            <a:endParaRPr lang="cs-CZ" sz="5400" dirty="0"/>
          </a:p>
          <a:p>
            <a:endParaRPr lang="cs-CZ" sz="5400" dirty="0"/>
          </a:p>
          <a:p>
            <a:endParaRPr lang="cs-CZ" sz="5400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6504" y="980728"/>
            <a:ext cx="4488563" cy="1624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05143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1461591"/>
            <a:ext cx="7772400" cy="1470025"/>
          </a:xfrm>
        </p:spPr>
        <p:txBody>
          <a:bodyPr/>
          <a:lstStyle/>
          <a:p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9567" y="2132856"/>
            <a:ext cx="8064896" cy="4571891"/>
          </a:xfrm>
        </p:spPr>
        <p:txBody>
          <a:bodyPr>
            <a:normAutofit fontScale="62500" lnSpcReduction="20000"/>
          </a:bodyPr>
          <a:lstStyle/>
          <a:p>
            <a:pPr>
              <a:defRPr/>
            </a:pPr>
            <a:r>
              <a:rPr lang="cs-CZ" altLang="cs-CZ" sz="3600" b="1" dirty="0">
                <a:solidFill>
                  <a:schemeClr val="tx1"/>
                </a:solidFill>
              </a:rPr>
              <a:t>V ČR se vzdělávalo 75 848 zdravotně postižených dětí.</a:t>
            </a:r>
          </a:p>
          <a:p>
            <a:pPr algn="l">
              <a:defRPr/>
            </a:pPr>
            <a:endParaRPr lang="cs-CZ" altLang="cs-CZ" sz="3600" dirty="0">
              <a:solidFill>
                <a:schemeClr val="tx1"/>
              </a:solidFill>
            </a:endParaRPr>
          </a:p>
          <a:p>
            <a:pPr algn="l">
              <a:defRPr/>
            </a:pPr>
            <a:r>
              <a:rPr lang="cs-CZ" altLang="cs-CZ" sz="3600" dirty="0">
                <a:solidFill>
                  <a:schemeClr val="tx1"/>
                </a:solidFill>
              </a:rPr>
              <a:t>Z toho:</a:t>
            </a:r>
          </a:p>
          <a:p>
            <a:pPr algn="l">
              <a:defRPr/>
            </a:pPr>
            <a:endParaRPr lang="cs-CZ" altLang="cs-CZ" sz="3600" dirty="0">
              <a:solidFill>
                <a:schemeClr val="tx1"/>
              </a:solidFill>
            </a:endParaRPr>
          </a:p>
          <a:p>
            <a:pPr algn="l">
              <a:defRPr/>
            </a:pPr>
            <a:r>
              <a:rPr lang="cs-CZ" altLang="cs-CZ" sz="3600" dirty="0" err="1">
                <a:solidFill>
                  <a:schemeClr val="tx1"/>
                </a:solidFill>
              </a:rPr>
              <a:t>Moravskoslezký</a:t>
            </a:r>
            <a:r>
              <a:rPr lang="cs-CZ" altLang="cs-CZ" sz="3600" dirty="0">
                <a:solidFill>
                  <a:schemeClr val="tx1"/>
                </a:solidFill>
              </a:rPr>
              <a:t> kraj                           10 521</a:t>
            </a:r>
          </a:p>
          <a:p>
            <a:pPr algn="l">
              <a:defRPr/>
            </a:pPr>
            <a:r>
              <a:rPr lang="cs-CZ" altLang="cs-CZ" sz="3600" dirty="0">
                <a:solidFill>
                  <a:schemeClr val="tx1"/>
                </a:solidFill>
              </a:rPr>
              <a:t>Středočeský kraj                                   8 817</a:t>
            </a:r>
          </a:p>
          <a:p>
            <a:pPr algn="l">
              <a:defRPr/>
            </a:pPr>
            <a:r>
              <a:rPr lang="cs-CZ" altLang="cs-CZ" sz="3600" dirty="0">
                <a:solidFill>
                  <a:schemeClr val="tx1"/>
                </a:solidFill>
              </a:rPr>
              <a:t>Praha                                                      8 391</a:t>
            </a:r>
          </a:p>
          <a:p>
            <a:pPr algn="l">
              <a:defRPr/>
            </a:pPr>
            <a:r>
              <a:rPr lang="cs-CZ" altLang="cs-CZ" sz="3600" dirty="0">
                <a:solidFill>
                  <a:schemeClr val="tx1"/>
                </a:solidFill>
              </a:rPr>
              <a:t>Ústecký kraj                                           8 373</a:t>
            </a:r>
          </a:p>
          <a:p>
            <a:pPr algn="l">
              <a:defRPr/>
            </a:pPr>
            <a:r>
              <a:rPr lang="cs-CZ" altLang="cs-CZ" sz="3600" b="1" dirty="0">
                <a:solidFill>
                  <a:schemeClr val="tx1"/>
                </a:solidFill>
              </a:rPr>
              <a:t>Jihomoravský kraj                                6 206</a:t>
            </a:r>
          </a:p>
          <a:p>
            <a:pPr algn="l">
              <a:defRPr/>
            </a:pPr>
            <a:r>
              <a:rPr lang="cs-CZ" altLang="cs-CZ" sz="3600" dirty="0">
                <a:solidFill>
                  <a:schemeClr val="tx1"/>
                </a:solidFill>
              </a:rPr>
              <a:t>Královehradecký kraj                            5 910</a:t>
            </a:r>
          </a:p>
          <a:p>
            <a:pPr algn="l">
              <a:defRPr/>
            </a:pPr>
            <a:r>
              <a:rPr lang="cs-CZ" altLang="cs-CZ" sz="3600" dirty="0">
                <a:solidFill>
                  <a:schemeClr val="tx1"/>
                </a:solidFill>
              </a:rPr>
              <a:t>.</a:t>
            </a:r>
          </a:p>
          <a:p>
            <a:pPr algn="l">
              <a:defRPr/>
            </a:pPr>
            <a:r>
              <a:rPr lang="cs-CZ" altLang="cs-CZ" sz="3600" dirty="0">
                <a:solidFill>
                  <a:schemeClr val="tx1"/>
                </a:solidFill>
              </a:rPr>
              <a:t>Jihočeský kraj                                        2 518</a:t>
            </a:r>
          </a:p>
          <a:p>
            <a:pPr algn="l">
              <a:defRPr/>
            </a:pPr>
            <a:endParaRPr lang="cs-CZ" altLang="cs-CZ" sz="3600" dirty="0">
              <a:solidFill>
                <a:schemeClr val="tx1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13130" y="900006"/>
            <a:ext cx="871777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4000" b="1" cap="small" dirty="0">
                <a:solidFill>
                  <a:schemeClr val="accent1"/>
                </a:solidFill>
              </a:rPr>
              <a:t>Zdravotně postižené děti v </a:t>
            </a:r>
            <a:r>
              <a:rPr lang="cs-CZ" sz="4000" b="1" cap="small" dirty="0" err="1">
                <a:solidFill>
                  <a:schemeClr val="accent1"/>
                </a:solidFill>
              </a:rPr>
              <a:t>zš</a:t>
            </a:r>
            <a:r>
              <a:rPr lang="cs-CZ" sz="4000" b="1" cap="small" dirty="0">
                <a:solidFill>
                  <a:schemeClr val="accent1"/>
                </a:solidFill>
              </a:rPr>
              <a:t> v roce 2014</a:t>
            </a:r>
            <a:r>
              <a:rPr lang="en-US" sz="4000" b="1" cap="small" dirty="0">
                <a:solidFill>
                  <a:schemeClr val="accent1"/>
                </a:solidFill>
              </a:rPr>
              <a:t> </a:t>
            </a:r>
            <a:endParaRPr lang="en-US" sz="40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2865" y="364796"/>
            <a:ext cx="1635694" cy="591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23777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cs-CZ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060848"/>
            <a:ext cx="6400800" cy="3577952"/>
          </a:xfrm>
        </p:spPr>
        <p:txBody>
          <a:bodyPr>
            <a:noAutofit/>
          </a:bodyPr>
          <a:lstStyle/>
          <a:p>
            <a:pPr algn="just"/>
            <a:r>
              <a:rPr lang="en-GB" altLang="cs-CZ" sz="2400" b="1" dirty="0" err="1"/>
              <a:t>Typ</a:t>
            </a:r>
            <a:r>
              <a:rPr lang="en-GB" altLang="cs-CZ" sz="2400" b="1" dirty="0"/>
              <a:t> </a:t>
            </a:r>
            <a:r>
              <a:rPr lang="en-GB" altLang="cs-CZ" sz="2400" b="1" dirty="0" err="1"/>
              <a:t>postižení</a:t>
            </a:r>
            <a:r>
              <a:rPr lang="en-GB" altLang="cs-CZ" sz="2400" b="1" dirty="0"/>
              <a:t>                  </a:t>
            </a:r>
            <a:r>
              <a:rPr lang="en-GB" altLang="cs-CZ" sz="2400" b="1" dirty="0" err="1"/>
              <a:t>Počty</a:t>
            </a:r>
            <a:r>
              <a:rPr lang="en-GB" altLang="cs-CZ" sz="2400" b="1" dirty="0"/>
              <a:t> ZP</a:t>
            </a:r>
          </a:p>
          <a:p>
            <a:pPr algn="just"/>
            <a:r>
              <a:rPr lang="en-GB" altLang="cs-CZ" sz="2400" dirty="0" err="1"/>
              <a:t>Tělesné</a:t>
            </a:r>
            <a:r>
              <a:rPr lang="en-GB" altLang="cs-CZ" sz="2400" dirty="0"/>
              <a:t>                            500 167                                  </a:t>
            </a:r>
          </a:p>
          <a:p>
            <a:pPr algn="just"/>
            <a:r>
              <a:rPr lang="en-GB" altLang="cs-CZ" sz="2400" dirty="0" err="1"/>
              <a:t>Zrakové</a:t>
            </a:r>
            <a:r>
              <a:rPr lang="en-GB" altLang="cs-CZ" sz="2400" dirty="0"/>
              <a:t>                       </a:t>
            </a:r>
            <a:r>
              <a:rPr lang="cs-CZ" altLang="cs-CZ" sz="2400" dirty="0"/>
              <a:t> </a:t>
            </a:r>
            <a:r>
              <a:rPr lang="en-GB" altLang="cs-CZ" sz="2400" dirty="0"/>
              <a:t>    102 192</a:t>
            </a:r>
          </a:p>
          <a:p>
            <a:pPr algn="just"/>
            <a:r>
              <a:rPr lang="en-GB" altLang="cs-CZ" sz="2400" dirty="0" err="1"/>
              <a:t>Sluchové</a:t>
            </a:r>
            <a:r>
              <a:rPr lang="en-GB" altLang="cs-CZ" sz="2400" dirty="0"/>
              <a:t>                            86 476</a:t>
            </a:r>
          </a:p>
          <a:p>
            <a:pPr algn="just"/>
            <a:r>
              <a:rPr lang="en-GB" altLang="cs-CZ" sz="2400" dirty="0" err="1"/>
              <a:t>Mentální</a:t>
            </a:r>
            <a:r>
              <a:rPr lang="en-GB" altLang="cs-CZ" sz="2400" dirty="0"/>
              <a:t>                          104 574</a:t>
            </a:r>
          </a:p>
          <a:p>
            <a:pPr algn="just"/>
            <a:r>
              <a:rPr lang="en-GB" altLang="cs-CZ" sz="2400" dirty="0" err="1"/>
              <a:t>Duševní</a:t>
            </a:r>
            <a:r>
              <a:rPr lang="en-GB" altLang="cs-CZ" sz="2400" dirty="0"/>
              <a:t>                            145 517</a:t>
            </a:r>
          </a:p>
          <a:p>
            <a:pPr algn="just"/>
            <a:r>
              <a:rPr lang="en-GB" altLang="cs-CZ" sz="2400" dirty="0" err="1"/>
              <a:t>Jiné</a:t>
            </a:r>
            <a:r>
              <a:rPr lang="en-GB" altLang="cs-CZ" sz="2400" dirty="0"/>
              <a:t>                              </a:t>
            </a:r>
            <a:r>
              <a:rPr lang="cs-CZ" altLang="cs-CZ" sz="2400" dirty="0"/>
              <a:t>   </a:t>
            </a:r>
            <a:r>
              <a:rPr lang="en-GB" altLang="cs-CZ" sz="2400" dirty="0"/>
              <a:t>     54 327</a:t>
            </a:r>
          </a:p>
          <a:p>
            <a:pPr algn="just"/>
            <a:r>
              <a:rPr lang="en-GB" altLang="cs-CZ" sz="2400" b="1" dirty="0" err="1"/>
              <a:t>Celkem</a:t>
            </a:r>
            <a:r>
              <a:rPr lang="en-GB" altLang="cs-CZ" sz="2400" b="1" dirty="0"/>
              <a:t>                          1 077 673</a:t>
            </a:r>
          </a:p>
          <a:p>
            <a:pPr algn="just"/>
            <a:endParaRPr lang="en-GB" altLang="cs-CZ" sz="2400" b="1" dirty="0"/>
          </a:p>
        </p:txBody>
      </p:sp>
      <p:sp>
        <p:nvSpPr>
          <p:cNvPr id="4" name="Obdélník 3"/>
          <p:cNvSpPr/>
          <p:nvPr/>
        </p:nvSpPr>
        <p:spPr>
          <a:xfrm>
            <a:off x="3195672" y="956620"/>
            <a:ext cx="275267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4000" b="1" cap="small" dirty="0">
                <a:solidFill>
                  <a:schemeClr val="accent1"/>
                </a:solidFill>
              </a:rPr>
              <a:t>počet </a:t>
            </a:r>
            <a:r>
              <a:rPr lang="cs-CZ" sz="4000" b="1" cap="small" dirty="0" err="1">
                <a:solidFill>
                  <a:schemeClr val="accent1"/>
                </a:solidFill>
              </a:rPr>
              <a:t>zp</a:t>
            </a:r>
            <a:r>
              <a:rPr lang="cs-CZ" sz="4000" b="1" cap="small" dirty="0">
                <a:solidFill>
                  <a:schemeClr val="accent1"/>
                </a:solidFill>
              </a:rPr>
              <a:t> v </a:t>
            </a:r>
            <a:r>
              <a:rPr lang="cs-CZ" sz="4000" b="1" cap="small" dirty="0" err="1">
                <a:solidFill>
                  <a:schemeClr val="accent1"/>
                </a:solidFill>
              </a:rPr>
              <a:t>čr</a:t>
            </a:r>
            <a:endParaRPr lang="cs-CZ" sz="40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2865" y="364796"/>
            <a:ext cx="1635694" cy="591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0670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060848"/>
            <a:ext cx="6400800" cy="3577952"/>
          </a:xfrm>
        </p:spPr>
        <p:txBody>
          <a:bodyPr>
            <a:noAutofit/>
          </a:bodyPr>
          <a:lstStyle/>
          <a:p>
            <a:r>
              <a:rPr lang="cs-CZ" altLang="cs-CZ" sz="2400" dirty="0"/>
              <a:t>!</a:t>
            </a:r>
            <a:endParaRPr lang="en-GB" altLang="cs-CZ" sz="2400" dirty="0"/>
          </a:p>
        </p:txBody>
      </p:sp>
      <p:sp>
        <p:nvSpPr>
          <p:cNvPr id="4" name="Obdélník 3"/>
          <p:cNvSpPr/>
          <p:nvPr/>
        </p:nvSpPr>
        <p:spPr>
          <a:xfrm>
            <a:off x="1192468" y="956620"/>
            <a:ext cx="675909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4000" b="1" cap="small" dirty="0">
                <a:solidFill>
                  <a:schemeClr val="accent1"/>
                </a:solidFill>
              </a:rPr>
              <a:t>srovnání počtu nezaměstnaných</a:t>
            </a:r>
            <a:endParaRPr lang="cs-CZ" sz="40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2865" y="364796"/>
            <a:ext cx="1635694" cy="591824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564903"/>
            <a:ext cx="6276072" cy="30006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09180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060848"/>
            <a:ext cx="6400800" cy="3577952"/>
          </a:xfrm>
        </p:spPr>
        <p:txBody>
          <a:bodyPr>
            <a:noAutofit/>
          </a:bodyPr>
          <a:lstStyle/>
          <a:p>
            <a:r>
              <a:rPr lang="cs-CZ" altLang="cs-CZ" sz="2400" dirty="0"/>
              <a:t>!</a:t>
            </a:r>
            <a:endParaRPr lang="en-GB" altLang="cs-CZ" sz="2400" dirty="0"/>
          </a:p>
        </p:txBody>
      </p:sp>
      <p:sp>
        <p:nvSpPr>
          <p:cNvPr id="4" name="Obdélník 3"/>
          <p:cNvSpPr/>
          <p:nvPr/>
        </p:nvSpPr>
        <p:spPr>
          <a:xfrm>
            <a:off x="244007" y="956620"/>
            <a:ext cx="865602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4000" b="1" cap="small" dirty="0">
                <a:solidFill>
                  <a:schemeClr val="accent1"/>
                </a:solidFill>
              </a:rPr>
              <a:t>Zdravotně postižení duševními chorobami</a:t>
            </a:r>
            <a:endParaRPr lang="cs-CZ" sz="40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2865" y="364796"/>
            <a:ext cx="1635694" cy="591824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1343740" y="2564904"/>
            <a:ext cx="748883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/>
              <a:t>Národní ústav duševního zdraví (NÚDZ):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dirty="0"/>
              <a:t>v roce 2001 bylo nových žadatelů o invalidní důchod kvůli některé z duševních nemocí 13 135, </a:t>
            </a:r>
            <a:r>
              <a:rPr lang="cs-CZ" b="1" dirty="0"/>
              <a:t>o deset let později jich bylo už 27 765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dirty="0"/>
              <a:t>duševní onemocnění se podílejí na celkovém počtu nově přiznaných invalidních důchodů </a:t>
            </a:r>
            <a:r>
              <a:rPr lang="cs-CZ" b="1" dirty="0"/>
              <a:t>zhruba dvaceti procenty a představují nejrychleji rostoucí příčinu pro udělení invalidního důchodu v ČR</a:t>
            </a:r>
          </a:p>
          <a:p>
            <a:endParaRPr lang="cs-CZ" b="1" dirty="0"/>
          </a:p>
          <a:p>
            <a:r>
              <a:rPr lang="cs-CZ" b="1" dirty="0"/>
              <a:t>Česká správa sociálního zabezpečení (ČSSZ).</a:t>
            </a:r>
          </a:p>
          <a:p>
            <a:r>
              <a:rPr lang="cs-CZ" dirty="0"/>
              <a:t>počet všech vyplácených invalidních důchodů v </a:t>
            </a:r>
            <a:r>
              <a:rPr lang="cs-CZ" b="1" dirty="0"/>
              <a:t>roce 2013 byl 433 414. </a:t>
            </a:r>
          </a:p>
          <a:p>
            <a:r>
              <a:rPr lang="cs-CZ" dirty="0"/>
              <a:t>ve skupině </a:t>
            </a:r>
            <a:r>
              <a:rPr lang="cs-CZ" b="1" dirty="0"/>
              <a:t>‚Duševní poruchy a poruchy chování’ to bylo 90 333 - což činilo 21 procent z celkového počtu </a:t>
            </a:r>
            <a:r>
              <a:rPr lang="cs-CZ" dirty="0"/>
              <a:t>vyplácených invalidních důchodů,</a:t>
            </a:r>
          </a:p>
        </p:txBody>
      </p:sp>
    </p:spTree>
    <p:extLst>
      <p:ext uri="{BB962C8B-B14F-4D97-AF65-F5344CB8AC3E}">
        <p14:creationId xmlns:p14="http://schemas.microsoft.com/office/powerpoint/2010/main" val="35808946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060848"/>
            <a:ext cx="6400800" cy="3577952"/>
          </a:xfrm>
        </p:spPr>
        <p:txBody>
          <a:bodyPr>
            <a:noAutofit/>
          </a:bodyPr>
          <a:lstStyle/>
          <a:p>
            <a:r>
              <a:rPr lang="cs-CZ" altLang="cs-CZ" sz="2400" dirty="0"/>
              <a:t>!</a:t>
            </a:r>
            <a:endParaRPr lang="en-GB" altLang="cs-CZ" sz="2400" dirty="0"/>
          </a:p>
        </p:txBody>
      </p:sp>
      <p:sp>
        <p:nvSpPr>
          <p:cNvPr id="4" name="Obdélník 3"/>
          <p:cNvSpPr/>
          <p:nvPr/>
        </p:nvSpPr>
        <p:spPr>
          <a:xfrm>
            <a:off x="147015" y="956620"/>
            <a:ext cx="8849988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4000" b="1" cap="small" dirty="0">
                <a:solidFill>
                  <a:schemeClr val="accent1"/>
                </a:solidFill>
              </a:rPr>
              <a:t>Zdravotně postižení duševními chorobami</a:t>
            </a:r>
          </a:p>
          <a:p>
            <a:pPr algn="ctr"/>
            <a:endParaRPr lang="cs-CZ" sz="40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2865" y="364796"/>
            <a:ext cx="1635694" cy="591824"/>
          </a:xfrm>
          <a:prstGeom prst="rect">
            <a:avLst/>
          </a:prstGeom>
        </p:spPr>
      </p:pic>
      <p:pic>
        <p:nvPicPr>
          <p:cNvPr id="7" name="Obrázek 6" descr="C:\Users\Simona a Milan\Downloads\Počet nově přiznaných invalidních důchodů v České republice dle skupin diagnóz - koláčový graf (1).png"/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1192468" y="1893252"/>
            <a:ext cx="7555996" cy="4344060"/>
          </a:xfrm>
          <a:prstGeom prst="rect">
            <a:avLst/>
          </a:prstGeom>
          <a:noFill/>
          <a:ln>
            <a:noFill/>
            <a:prstDash/>
          </a:ln>
        </p:spPr>
      </p:pic>
    </p:spTree>
    <p:extLst>
      <p:ext uri="{BB962C8B-B14F-4D97-AF65-F5344CB8AC3E}">
        <p14:creationId xmlns:p14="http://schemas.microsoft.com/office/powerpoint/2010/main" val="9715342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060848"/>
            <a:ext cx="6400800" cy="3577952"/>
          </a:xfrm>
        </p:spPr>
        <p:txBody>
          <a:bodyPr>
            <a:noAutofit/>
          </a:bodyPr>
          <a:lstStyle/>
          <a:p>
            <a:r>
              <a:rPr lang="cs-CZ" altLang="cs-CZ" sz="2400" dirty="0"/>
              <a:t>!</a:t>
            </a:r>
            <a:endParaRPr lang="en-GB" altLang="cs-CZ" sz="2400" dirty="0"/>
          </a:p>
        </p:txBody>
      </p:sp>
      <p:sp>
        <p:nvSpPr>
          <p:cNvPr id="4" name="Obdélník 3"/>
          <p:cNvSpPr/>
          <p:nvPr/>
        </p:nvSpPr>
        <p:spPr>
          <a:xfrm>
            <a:off x="244003" y="956620"/>
            <a:ext cx="8656024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4000" b="1" cap="small" dirty="0">
                <a:solidFill>
                  <a:schemeClr val="accent1"/>
                </a:solidFill>
              </a:rPr>
              <a:t>Zdravotně postižení duševními chorobami</a:t>
            </a:r>
          </a:p>
          <a:p>
            <a:pPr algn="ctr"/>
            <a:r>
              <a:rPr lang="cs-CZ" sz="4000" b="1" cap="small" dirty="0">
                <a:solidFill>
                  <a:schemeClr val="accent1"/>
                </a:solidFill>
              </a:rPr>
              <a:t>h</a:t>
            </a:r>
            <a:endParaRPr lang="cs-CZ" sz="40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2865" y="364796"/>
            <a:ext cx="1635694" cy="591824"/>
          </a:xfrm>
          <a:prstGeom prst="rect">
            <a:avLst/>
          </a:prstGeom>
        </p:spPr>
      </p:pic>
      <p:pic>
        <p:nvPicPr>
          <p:cNvPr id="7" name="Obrázek 6" descr="C:\Users\Simona a Milan\Downloads\Počet nově přiznaných invalidních důchodů v České republice dle skupin diagnóz - koláčový graf (2).png"/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755577" y="1893252"/>
            <a:ext cx="8132982" cy="4488076"/>
          </a:xfrm>
          <a:prstGeom prst="rect">
            <a:avLst/>
          </a:prstGeom>
          <a:noFill/>
          <a:ln>
            <a:noFill/>
            <a:prstDash/>
          </a:ln>
        </p:spPr>
      </p:pic>
      <p:pic>
        <p:nvPicPr>
          <p:cNvPr id="8" name="Obrázek 7" descr="C:\Users\Simona a Milan\Downloads\Počet nově přiznaných invalidních důchodů v České republice dle skupin diagnóz - koláčový graf (2).png"/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907977" y="2045652"/>
            <a:ext cx="8132982" cy="4488076"/>
          </a:xfrm>
          <a:prstGeom prst="rect">
            <a:avLst/>
          </a:prstGeom>
          <a:noFill/>
          <a:ln>
            <a:noFill/>
            <a:prstDash/>
          </a:ln>
        </p:spPr>
      </p:pic>
      <p:pic>
        <p:nvPicPr>
          <p:cNvPr id="9" name="Obrázek 8" descr="C:\Users\Simona a Milan\Downloads\Počet nově přiznaných invalidních důchodů v České republice dle skupin diagnóz - koláčový graf (2).png"/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1060377" y="2198052"/>
            <a:ext cx="8132982" cy="4488076"/>
          </a:xfrm>
          <a:prstGeom prst="rect">
            <a:avLst/>
          </a:prstGeom>
          <a:noFill/>
          <a:ln>
            <a:noFill/>
            <a:prstDash/>
          </a:ln>
        </p:spPr>
      </p:pic>
    </p:spTree>
    <p:extLst>
      <p:ext uri="{BB962C8B-B14F-4D97-AF65-F5344CB8AC3E}">
        <p14:creationId xmlns:p14="http://schemas.microsoft.com/office/powerpoint/2010/main" val="42122249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060848"/>
            <a:ext cx="6400800" cy="3577952"/>
          </a:xfrm>
        </p:spPr>
        <p:txBody>
          <a:bodyPr>
            <a:noAutofit/>
          </a:bodyPr>
          <a:lstStyle/>
          <a:p>
            <a:r>
              <a:rPr lang="cs-CZ" altLang="cs-CZ" sz="2400" dirty="0"/>
              <a:t>!</a:t>
            </a:r>
            <a:endParaRPr lang="en-GB" altLang="cs-CZ" sz="2400" dirty="0"/>
          </a:p>
        </p:txBody>
      </p:sp>
      <p:sp>
        <p:nvSpPr>
          <p:cNvPr id="4" name="Obdélník 3"/>
          <p:cNvSpPr/>
          <p:nvPr/>
        </p:nvSpPr>
        <p:spPr>
          <a:xfrm>
            <a:off x="193129" y="956620"/>
            <a:ext cx="875778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4000" b="1" cap="small" dirty="0">
                <a:solidFill>
                  <a:schemeClr val="accent1"/>
                </a:solidFill>
              </a:rPr>
              <a:t>počet zaměstnavatelů a pojištěnců v JMK</a:t>
            </a:r>
            <a:endParaRPr lang="cs-CZ" sz="40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2865" y="364796"/>
            <a:ext cx="1635694" cy="591824"/>
          </a:xfrm>
          <a:prstGeom prst="rect">
            <a:avLst/>
          </a:prstGeom>
        </p:spPr>
      </p:pic>
      <p:pic>
        <p:nvPicPr>
          <p:cNvPr id="10" name="Obrázek 9" descr="C:\Users\Simona a Milan\Downloads\Počet zaměstnavatelů, pojištěnců a pojistných vztahů v krajích.png"/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1115616" y="1760220"/>
            <a:ext cx="7200800" cy="4333076"/>
          </a:xfrm>
          <a:prstGeom prst="rect">
            <a:avLst/>
          </a:prstGeom>
          <a:noFill/>
          <a:ln>
            <a:noFill/>
            <a:prstDash/>
          </a:ln>
        </p:spPr>
      </p:pic>
    </p:spTree>
    <p:extLst>
      <p:ext uri="{BB962C8B-B14F-4D97-AF65-F5344CB8AC3E}">
        <p14:creationId xmlns:p14="http://schemas.microsoft.com/office/powerpoint/2010/main" val="35234460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060848"/>
            <a:ext cx="6400800" cy="3577952"/>
          </a:xfrm>
        </p:spPr>
        <p:txBody>
          <a:bodyPr>
            <a:noAutofit/>
          </a:bodyPr>
          <a:lstStyle/>
          <a:p>
            <a:r>
              <a:rPr lang="cs-CZ" altLang="cs-CZ" sz="2400" dirty="0"/>
              <a:t>!</a:t>
            </a:r>
            <a:endParaRPr lang="en-GB" altLang="cs-CZ" sz="2400" dirty="0"/>
          </a:p>
        </p:txBody>
      </p:sp>
      <p:sp>
        <p:nvSpPr>
          <p:cNvPr id="4" name="Obdélník 3"/>
          <p:cNvSpPr/>
          <p:nvPr/>
        </p:nvSpPr>
        <p:spPr>
          <a:xfrm>
            <a:off x="159078" y="956620"/>
            <a:ext cx="882587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4000" b="1" cap="small" dirty="0">
                <a:solidFill>
                  <a:schemeClr val="accent1"/>
                </a:solidFill>
              </a:rPr>
              <a:t>Počet zaměstnavatelů a pojištěnců </a:t>
            </a:r>
            <a:r>
              <a:rPr lang="cs-CZ" sz="4000" b="1" cap="small" dirty="0" err="1">
                <a:solidFill>
                  <a:schemeClr val="accent1"/>
                </a:solidFill>
              </a:rPr>
              <a:t>znojmo</a:t>
            </a:r>
            <a:endParaRPr lang="cs-CZ" sz="40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2865" y="364796"/>
            <a:ext cx="1635694" cy="591824"/>
          </a:xfrm>
          <a:prstGeom prst="rect">
            <a:avLst/>
          </a:prstGeom>
        </p:spPr>
      </p:pic>
      <p:pic>
        <p:nvPicPr>
          <p:cNvPr id="10" name="Obrázek 9" descr="C:\Users\Simona a Milan\Downloads\Počet zaměstnavatelů, pojištěnců a pojistných vztahů v okresech (6).png"/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899592" y="1741170"/>
            <a:ext cx="7488832" cy="4424134"/>
          </a:xfrm>
          <a:prstGeom prst="rect">
            <a:avLst/>
          </a:prstGeom>
          <a:noFill/>
          <a:ln>
            <a:noFill/>
            <a:prstDash/>
          </a:ln>
        </p:spPr>
      </p:pic>
    </p:spTree>
    <p:extLst>
      <p:ext uri="{BB962C8B-B14F-4D97-AF65-F5344CB8AC3E}">
        <p14:creationId xmlns:p14="http://schemas.microsoft.com/office/powerpoint/2010/main" val="38673070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9054" y="188640"/>
            <a:ext cx="1635694" cy="591824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980728"/>
            <a:ext cx="8003232" cy="698210"/>
          </a:xfrm>
        </p:spPr>
        <p:txBody>
          <a:bodyPr>
            <a:normAutofit fontScale="90000"/>
          </a:bodyPr>
          <a:lstStyle/>
          <a:p>
            <a:br>
              <a:rPr lang="cs-CZ" b="1" cap="small" dirty="0">
                <a:solidFill>
                  <a:schemeClr val="accent1"/>
                </a:solidFill>
              </a:rPr>
            </a:br>
            <a:r>
              <a:rPr lang="cs-CZ" b="1" cap="small" dirty="0">
                <a:solidFill>
                  <a:schemeClr val="accent1"/>
                </a:solidFill>
              </a:rPr>
              <a:t>Přínos pro společnost</a:t>
            </a:r>
            <a:br>
              <a:rPr lang="en-US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endParaRPr lang="cs-CZ" sz="3000" dirty="0"/>
          </a:p>
          <a:p>
            <a:pPr>
              <a:buFont typeface="Wingdings" panose="05000000000000000000" pitchFamily="2" charset="2"/>
              <a:buChar char="q"/>
            </a:pPr>
            <a:r>
              <a:rPr lang="cs-CZ" sz="3000" dirty="0"/>
              <a:t>Umožňuje lidem, kteří </a:t>
            </a:r>
            <a:r>
              <a:rPr lang="cs-CZ" sz="3000" b="1" dirty="0"/>
              <a:t>chtějí pracovat a nejsou uplatnitelní na otevřeném trhu práce </a:t>
            </a:r>
            <a:r>
              <a:rPr lang="cs-CZ" sz="3000" dirty="0"/>
              <a:t>zapojit se do pracovního procesu.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3000" dirty="0"/>
              <a:t>Pracovníci mají sociální anebo zdravotní hendikepy, které </a:t>
            </a:r>
            <a:r>
              <a:rPr lang="cs-CZ" sz="3000" b="1" dirty="0"/>
              <a:t>omezují jejich výkonnost v rozmezí 10-90% </a:t>
            </a:r>
            <a:r>
              <a:rPr lang="cs-CZ" sz="3000" dirty="0"/>
              <a:t>ve srovnání s nehendikepovaným pracovníkem.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3000" dirty="0"/>
              <a:t>Je celospolečensky nutné a prospěšné </a:t>
            </a:r>
            <a:r>
              <a:rPr lang="cs-CZ" sz="3000" b="1" dirty="0"/>
              <a:t>začlenit je do společenské dělby práce</a:t>
            </a:r>
            <a:r>
              <a:rPr lang="cs-CZ" sz="3000" dirty="0"/>
              <a:t>  a života společnosti.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3000" b="1" dirty="0"/>
              <a:t>Na otevřeném trhu, </a:t>
            </a:r>
            <a:r>
              <a:rPr lang="cs-CZ" sz="3000" b="1" dirty="0" err="1"/>
              <a:t>nekonkurence</a:t>
            </a:r>
            <a:r>
              <a:rPr lang="cs-CZ" sz="3000" b="1" dirty="0"/>
              <a:t> schopné - Proto je absolutně nutná podpora z veřejných zdrojů!!!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38648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2865" y="188640"/>
            <a:ext cx="1635694" cy="591824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957285"/>
            <a:ext cx="8229600" cy="580926"/>
          </a:xfrm>
        </p:spPr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br>
              <a:rPr lang="cs-CZ" sz="4000" b="1" cap="small" dirty="0">
                <a:solidFill>
                  <a:srgbClr val="4F81BD"/>
                </a:solidFill>
                <a:ea typeface="+mn-ea"/>
                <a:cs typeface="+mn-cs"/>
              </a:rPr>
            </a:br>
            <a:r>
              <a:rPr lang="cs-CZ" sz="4000" b="1" cap="small" dirty="0">
                <a:solidFill>
                  <a:srgbClr val="4F81BD"/>
                </a:solidFill>
                <a:ea typeface="+mn-ea"/>
                <a:cs typeface="+mn-cs"/>
              </a:rPr>
              <a:t>Základní problém</a:t>
            </a:r>
            <a:br>
              <a:rPr lang="en-US" sz="4000" dirty="0">
                <a:solidFill>
                  <a:prstClr val="black"/>
                </a:solidFill>
                <a:ea typeface="+mn-ea"/>
                <a:cs typeface="+mn-cs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Sociální podnikání </a:t>
            </a:r>
            <a:r>
              <a:rPr lang="cs-CZ" b="1" dirty="0"/>
              <a:t>je automaticky spojováno s  neziskovým sektorem.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3600" b="1" dirty="0"/>
              <a:t>Sociální podnikání patří do ziskového sektoru - ziskový sektor!!!!!!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Neziskový sektor </a:t>
            </a:r>
            <a:r>
              <a:rPr lang="cs-CZ" dirty="0"/>
              <a:t>(sociální služba) </a:t>
            </a:r>
            <a:r>
              <a:rPr lang="cs-CZ" b="1" dirty="0"/>
              <a:t>slouží klientovi</a:t>
            </a:r>
            <a:r>
              <a:rPr lang="cs-CZ" dirty="0"/>
              <a:t>!!! Klient je donátor.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Ziskový sektor (</a:t>
            </a:r>
            <a:r>
              <a:rPr lang="cs-CZ" b="1" dirty="0"/>
              <a:t>zaměstnanec) dle svých možnosti pracuje pro zaměstnavatele.</a:t>
            </a:r>
            <a:r>
              <a:rPr lang="cs-CZ" dirty="0"/>
              <a:t> Za odměnu! Zaměstnavatel je donátor!!!!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Sociální služba připravuje klienta na přechod na chráněný trh práce </a:t>
            </a:r>
            <a:r>
              <a:rPr lang="cs-CZ" dirty="0"/>
              <a:t>do sociálního podniku!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Psychologicky a mentálně neslučitelné role.</a:t>
            </a:r>
          </a:p>
          <a:p>
            <a:pPr>
              <a:buFont typeface="Wingdings" panose="05000000000000000000" pitchFamily="2" charset="2"/>
              <a:buChar char="q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7740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2173963"/>
            <a:ext cx="8064896" cy="3919333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cs-CZ" altLang="cs-CZ" sz="4000" dirty="0">
                <a:solidFill>
                  <a:schemeClr val="tx1"/>
                </a:solidFill>
              </a:rPr>
              <a:t>Jedná se o </a:t>
            </a:r>
            <a:r>
              <a:rPr lang="cs-CZ" altLang="cs-CZ" sz="4000" b="1" dirty="0">
                <a:solidFill>
                  <a:schemeClr val="tx1"/>
                </a:solidFill>
              </a:rPr>
              <a:t>podnikatelskou činnost</a:t>
            </a:r>
            <a:r>
              <a:rPr lang="cs-CZ" altLang="cs-CZ" sz="4000" dirty="0">
                <a:solidFill>
                  <a:schemeClr val="tx1"/>
                </a:solidFill>
              </a:rPr>
              <a:t>, se všemi atributy podnikání </a:t>
            </a:r>
            <a:r>
              <a:rPr lang="cs-CZ" altLang="cs-CZ" sz="4000" b="1" dirty="0">
                <a:solidFill>
                  <a:schemeClr val="tx1"/>
                </a:solidFill>
              </a:rPr>
              <a:t>s rozsáhlým sociálním rozměrem</a:t>
            </a:r>
            <a:r>
              <a:rPr lang="cs-CZ" altLang="cs-CZ" sz="4000" dirty="0">
                <a:solidFill>
                  <a:schemeClr val="tx1"/>
                </a:solidFill>
              </a:rPr>
              <a:t>!!!</a:t>
            </a:r>
          </a:p>
          <a:p>
            <a:pPr>
              <a:defRPr/>
            </a:pPr>
            <a:r>
              <a:rPr lang="cs-CZ" altLang="cs-CZ" sz="3000" dirty="0" err="1">
                <a:solidFill>
                  <a:schemeClr val="tx1"/>
                </a:solidFill>
              </a:rPr>
              <a:t>Tzn</a:t>
            </a:r>
            <a:r>
              <a:rPr lang="cs-CZ" altLang="cs-CZ" sz="3000" dirty="0">
                <a:solidFill>
                  <a:schemeClr val="tx1"/>
                </a:solidFill>
              </a:rPr>
              <a:t>:</a:t>
            </a:r>
          </a:p>
          <a:p>
            <a:pPr>
              <a:defRPr/>
            </a:pPr>
            <a:r>
              <a:rPr lang="cs-CZ" altLang="cs-CZ" sz="3000" dirty="0">
                <a:solidFill>
                  <a:schemeClr val="tx1"/>
                </a:solidFill>
              </a:rPr>
              <a:t>Dosažení zisku, finanční plány, marketinkové plány, kapitálové financování, trestně právní odpovědnost – insolvence. </a:t>
            </a:r>
          </a:p>
          <a:p>
            <a:pPr>
              <a:defRPr/>
            </a:pPr>
            <a:r>
              <a:rPr lang="cs-CZ" altLang="cs-CZ" sz="3000" dirty="0">
                <a:solidFill>
                  <a:schemeClr val="tx1"/>
                </a:solidFill>
              </a:rPr>
              <a:t>Umění práce s cílovými skupinami!!!</a:t>
            </a:r>
          </a:p>
          <a:p>
            <a:pPr>
              <a:defRPr/>
            </a:pPr>
            <a:r>
              <a:rPr lang="cs-CZ" altLang="cs-CZ" sz="3000" b="1" dirty="0">
                <a:solidFill>
                  <a:schemeClr val="tx1"/>
                </a:solidFill>
              </a:rPr>
              <a:t>Nutnost dlouhodobé samostatné udržitelnosti!!!!</a:t>
            </a:r>
            <a:endParaRPr lang="en-GB" altLang="cs-CZ" sz="3000" b="1" dirty="0">
              <a:solidFill>
                <a:schemeClr val="tx1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118812" y="956620"/>
            <a:ext cx="499790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4000" b="1" cap="small" dirty="0">
                <a:solidFill>
                  <a:schemeClr val="accent1"/>
                </a:solidFill>
              </a:rPr>
              <a:t>Co je sociální podnikání</a:t>
            </a:r>
            <a:endParaRPr lang="en-US" sz="4000" b="1" cap="small" dirty="0">
              <a:solidFill>
                <a:schemeClr val="accent1"/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2865" y="364796"/>
            <a:ext cx="1635694" cy="591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55430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648072"/>
          </a:xfrm>
        </p:spPr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br>
              <a:rPr lang="cs-CZ" sz="4000" b="1" cap="small" dirty="0">
                <a:solidFill>
                  <a:srgbClr val="4F81BD"/>
                </a:solidFill>
                <a:ea typeface="+mn-ea"/>
                <a:cs typeface="+mn-cs"/>
              </a:rPr>
            </a:br>
            <a:r>
              <a:rPr lang="cs-CZ" sz="4000" b="1" cap="small" dirty="0">
                <a:solidFill>
                  <a:srgbClr val="4F81BD"/>
                </a:solidFill>
                <a:ea typeface="+mn-ea"/>
                <a:cs typeface="+mn-cs"/>
              </a:rPr>
              <a:t>Neexistence legislativy v ČR</a:t>
            </a:r>
            <a:br>
              <a:rPr lang="en-US" sz="4000" dirty="0">
                <a:solidFill>
                  <a:prstClr val="black"/>
                </a:solidFill>
                <a:ea typeface="+mn-ea"/>
                <a:cs typeface="+mn-cs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Neexistující legislativa </a:t>
            </a:r>
            <a:r>
              <a:rPr lang="cs-CZ" dirty="0"/>
              <a:t>(je připravována, měla být schválena v roce 2017, tento týden vláda schválila zákonný rámec)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Již několik let jsou čerpány prostředky z ESF!?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Zvýhodňován neziskový sektor?!</a:t>
            </a:r>
            <a:r>
              <a:rPr lang="cs-CZ" dirty="0"/>
              <a:t>, ve výběrových komisích </a:t>
            </a:r>
            <a:r>
              <a:rPr lang="cs-CZ" b="1" dirty="0"/>
              <a:t>nejsou odborníci z praxe</a:t>
            </a:r>
            <a:r>
              <a:rPr lang="cs-CZ" dirty="0"/>
              <a:t>, kteří znají finanční a </a:t>
            </a:r>
            <a:r>
              <a:rPr lang="cs-CZ" dirty="0" err="1"/>
              <a:t>ekonomicko</a:t>
            </a:r>
            <a:r>
              <a:rPr lang="cs-CZ" dirty="0"/>
              <a:t> -marketingové fungování sociálního podniku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Každá výzva modifikované podmínky dle potřeb zájmových skupin!!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Nedostatečná komunikace s odborníky z praxe</a:t>
            </a:r>
            <a:r>
              <a:rPr lang="cs-CZ" dirty="0"/>
              <a:t>, nastavují úředníci bez jakýchkoliv praktických zkušeností (nebo úředníci, kteří přešli na neziskovou stranu)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Neefektivní využívání veřejných zdrojů!!!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2865" y="188640"/>
            <a:ext cx="1635694" cy="591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84773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780464"/>
            <a:ext cx="8229600" cy="781190"/>
          </a:xfrm>
        </p:spPr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br>
              <a:rPr lang="cs-CZ" sz="4000" b="1" cap="small" dirty="0">
                <a:solidFill>
                  <a:srgbClr val="4F81BD"/>
                </a:solidFill>
                <a:ea typeface="+mn-ea"/>
                <a:cs typeface="+mn-cs"/>
              </a:rPr>
            </a:br>
            <a:r>
              <a:rPr lang="cs-CZ" sz="4000" b="1" cap="small" dirty="0">
                <a:solidFill>
                  <a:srgbClr val="4F81BD"/>
                </a:solidFill>
                <a:ea typeface="+mn-ea"/>
                <a:cs typeface="+mn-cs"/>
              </a:rPr>
              <a:t>Důsledky</a:t>
            </a:r>
            <a:r>
              <a:rPr lang="en-US" sz="4000" b="1" cap="small" dirty="0">
                <a:solidFill>
                  <a:srgbClr val="4F81BD"/>
                </a:solidFill>
                <a:ea typeface="+mn-ea"/>
                <a:cs typeface="+mn-cs"/>
              </a:rPr>
              <a:t> </a:t>
            </a:r>
            <a:br>
              <a:rPr lang="en-US" sz="4000" dirty="0">
                <a:solidFill>
                  <a:prstClr val="black"/>
                </a:solidFill>
                <a:ea typeface="+mn-ea"/>
                <a:cs typeface="+mn-cs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dirty="0"/>
              <a:t>Viz. vyhodnocení výzvy 30 experty MU</a:t>
            </a:r>
          </a:p>
          <a:p>
            <a:pPr marL="0" indent="0">
              <a:buNone/>
            </a:pPr>
            <a:r>
              <a:rPr lang="cs-CZ" dirty="0"/>
              <a:t>Prezentace Ing. Mirka </a:t>
            </a:r>
            <a:r>
              <a:rPr lang="cs-CZ" dirty="0" err="1"/>
              <a:t>Wildmannová,Ph.D</a:t>
            </a:r>
            <a:r>
              <a:rPr lang="cs-CZ" dirty="0"/>
              <a:t>, MBA MU: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Skoro 50 % úspěšných žadatelů by bez výzvy nepodnikalo v dané oblasti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Skoro 50 % úspěšných žadatelů nevěří v udržitelnost projekt</a:t>
            </a:r>
            <a:r>
              <a:rPr lang="cs-CZ" dirty="0"/>
              <a:t>u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Přesto byly projekty schválen</a:t>
            </a:r>
            <a:r>
              <a:rPr lang="cs-CZ" dirty="0"/>
              <a:t>y </a:t>
            </a:r>
            <a:r>
              <a:rPr lang="cs-CZ" b="1" dirty="0"/>
              <a:t>„odborníky</a:t>
            </a:r>
            <a:r>
              <a:rPr lang="cs-CZ" dirty="0"/>
              <a:t>“-neefektivní využívání veřejných prostředků!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2865" y="188640"/>
            <a:ext cx="1635694" cy="591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24944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652934"/>
          </a:xfrm>
        </p:spPr>
        <p:txBody>
          <a:bodyPr>
            <a:normAutofit fontScale="90000"/>
          </a:bodyPr>
          <a:lstStyle/>
          <a:p>
            <a:r>
              <a:rPr lang="cs-CZ" sz="4000" b="1" cap="small" dirty="0">
                <a:solidFill>
                  <a:srgbClr val="4F81BD"/>
                </a:solidFill>
              </a:rPr>
              <a:t>Veřejná podpora cílových skupin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Kontinuální finanční podpora zaměstnanců s OZP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Ostatní skupiny bez kontinuální podpory-pouze nahodilá projektová podpora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Bez legislativní podpory ve veřejných soutěžích (od roku 2016)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Zadavatelé soutěží mohou modifikovat podmínky soutěže se zohledněním sociálních dopadů – málo využíváno-zadavatelé mají strach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Podnik nemůže mít dlouhodobou udržitelnost!!!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2865" y="188640"/>
            <a:ext cx="1635694" cy="591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23561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980728"/>
            <a:ext cx="8229600" cy="504056"/>
          </a:xfrm>
        </p:spPr>
        <p:txBody>
          <a:bodyPr>
            <a:normAutofit fontScale="90000"/>
          </a:bodyPr>
          <a:lstStyle/>
          <a:p>
            <a:r>
              <a:rPr lang="cs-CZ" sz="4000" b="1" cap="small" dirty="0">
                <a:solidFill>
                  <a:srgbClr val="4F81BD"/>
                </a:solidFill>
              </a:rPr>
              <a:t>Podmínky nutné pro fungování soc. podniku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q"/>
            </a:pPr>
            <a:r>
              <a:rPr lang="cs-CZ" sz="3400" b="1" dirty="0"/>
              <a:t>Jasně definovaná legislativa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3400" b="1" dirty="0"/>
              <a:t>Aktivní podpora veřejné správy </a:t>
            </a:r>
            <a:r>
              <a:rPr lang="cs-CZ" sz="3400" dirty="0"/>
              <a:t>v oblasti marketingu, podpory vzdělávání, vytváření inovačního sociálního prostředí, podpora vzniku a rozvoje sociálního podnikání (podpora inkubátorů soc. podniků atd.) 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3400" b="1" dirty="0"/>
              <a:t>Stabilní legislativní a ekonomické prostředí </a:t>
            </a:r>
            <a:r>
              <a:rPr lang="cs-CZ" sz="3400" dirty="0"/>
              <a:t>(soc. podnik není flexibilní. Změna minimální mzdy, výše odvodů, zdanění může být likvidační bez příslušných intervencí veřejné správy)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3400" b="1" dirty="0"/>
              <a:t>Dlouhodobé definování znevýhodněných skupin.</a:t>
            </a:r>
            <a:r>
              <a:rPr lang="cs-CZ" sz="3400" dirty="0"/>
              <a:t> Nutná spolupráce s lékaři a psychology aby došlo k </a:t>
            </a:r>
            <a:r>
              <a:rPr lang="cs-CZ" sz="3400" dirty="0" err="1"/>
              <a:t>rozškálování</a:t>
            </a:r>
            <a:r>
              <a:rPr lang="cs-CZ" sz="3400" dirty="0"/>
              <a:t> dle pracovního potenciálu jednotlivých pracovníků a to třeba dle hendikepu anebo diagnózy.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2865" y="188640"/>
            <a:ext cx="1635694" cy="591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37135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652934"/>
          </a:xfrm>
        </p:spPr>
        <p:txBody>
          <a:bodyPr>
            <a:normAutofit fontScale="90000"/>
          </a:bodyPr>
          <a:lstStyle/>
          <a:p>
            <a:r>
              <a:rPr lang="cs-CZ" sz="4000" b="1" cap="small" dirty="0">
                <a:solidFill>
                  <a:srgbClr val="4F81BD"/>
                </a:solidFill>
              </a:rPr>
              <a:t>Podmínky nutné pro fungování soc. podniku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Dlouhodobé nastavení financování jednotlivých cílových skupin z veřejných zdrojů!</a:t>
            </a:r>
            <a:endParaRPr lang="cs-CZ" dirty="0"/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Vytvoření podmínek pro úvěrování sociálních podniků.</a:t>
            </a:r>
            <a:r>
              <a:rPr lang="cs-CZ" dirty="0"/>
              <a:t>(Nevytvářejí velké zisky - banky nechtějí financovat).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Vytvoření Finančního fondu pro podporu sociálního podnikání</a:t>
            </a:r>
            <a:r>
              <a:rPr lang="cs-CZ" dirty="0"/>
              <a:t>-na bázi úvěrování anebo finančních programů pro banky, dostupné pro každý sociální podnik, splňující požadované kritéria a plnící svou společenskou funkci.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Je </a:t>
            </a:r>
            <a:r>
              <a:rPr lang="cs-CZ" b="1" dirty="0"/>
              <a:t>třeba zásadně rozlišit podn</a:t>
            </a:r>
            <a:r>
              <a:rPr lang="cs-CZ" dirty="0"/>
              <a:t>iky, které </a:t>
            </a:r>
            <a:r>
              <a:rPr lang="cs-CZ" b="1" dirty="0"/>
              <a:t>vytvoří anebo zapracují do svého výrobního programu místa pro znevýhodněné pracovníky v rámci společenské odpovědnosti (mají plně tržní charakter</a:t>
            </a:r>
            <a:r>
              <a:rPr lang="cs-CZ" dirty="0"/>
              <a:t>) a sociální podniky, které musí </a:t>
            </a:r>
            <a:r>
              <a:rPr lang="cs-CZ" b="1" dirty="0"/>
              <a:t>vytvářet a přizpůsobovat výrobní program možnostem zaměstnanců.</a:t>
            </a:r>
            <a:r>
              <a:rPr lang="cs-CZ" dirty="0"/>
              <a:t>(mají sociálně – tržní charakter – potřebují veřejné finance)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2865" y="188640"/>
            <a:ext cx="1635694" cy="591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11714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908720"/>
            <a:ext cx="8229600" cy="718832"/>
          </a:xfrm>
        </p:spPr>
        <p:txBody>
          <a:bodyPr>
            <a:normAutofit fontScale="90000"/>
          </a:bodyPr>
          <a:lstStyle/>
          <a:p>
            <a:r>
              <a:rPr lang="cs-CZ" sz="4000" b="1" cap="small" dirty="0">
                <a:solidFill>
                  <a:srgbClr val="4F81BD"/>
                </a:solidFill>
              </a:rPr>
              <a:t>Podmínky nutné pro fungování soc. podniku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/>
              <a:t>Podpora veřejné správy v oblasti zadávání výběrových řízení v některých vhodných oblastech pouze pro sociální podniky.</a:t>
            </a:r>
          </a:p>
          <a:p>
            <a:pPr marL="0" indent="0">
              <a:buNone/>
            </a:pPr>
            <a:r>
              <a:rPr lang="cs-CZ" sz="3900" b="1" dirty="0"/>
              <a:t>Primárně ne dotace ale práci!!!</a:t>
            </a:r>
          </a:p>
          <a:p>
            <a:pPr marL="0" indent="0">
              <a:buNone/>
            </a:pPr>
            <a:r>
              <a:rPr lang="cs-CZ" dirty="0"/>
              <a:t>Pro sociální podniky se hodí některé typy technologicky nenáročných prací: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úklidy, drobné údržbářské práce, zahradní práce, zemědělské práce atd.), které nejsou striktně omezeny časem zhotovení a kvalitou. </a:t>
            </a:r>
          </a:p>
          <a:p>
            <a:pPr marL="0" indent="0">
              <a:buNone/>
            </a:pPr>
            <a:r>
              <a:rPr lang="cs-CZ" b="1" dirty="0"/>
              <a:t>Tyto práce by měli být legislativou ve veřejném prostoru převážně směrovány na sociální podniky.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2865" y="188640"/>
            <a:ext cx="1635694" cy="591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2733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637174"/>
          </a:xfrm>
        </p:spPr>
        <p:txBody>
          <a:bodyPr>
            <a:normAutofit fontScale="90000"/>
          </a:bodyPr>
          <a:lstStyle/>
          <a:p>
            <a:r>
              <a:rPr lang="cs-CZ" sz="4000" b="1" cap="small" dirty="0">
                <a:solidFill>
                  <a:srgbClr val="4F81BD"/>
                </a:solidFill>
              </a:rPr>
              <a:t>Podmínky nutné pro fungování soc. podniků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Vytvoření databáze sociálních podniků. (Dnes nikdo neví, kolik sociálních podniků vlastně skutečně existuje)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Vytvoření kontrolních mechanizmů, do kterých bude kromě státní správy zapojena i sociální podnikatelská samospráva!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Transparentní komunikační prostředí. </a:t>
            </a:r>
            <a:r>
              <a:rPr lang="cs-CZ" b="1" dirty="0"/>
              <a:t>Rovnocenné postavení sociální podnikatelské samosprávy při jednáních rozhodujících orgánů na všech úrovních</a:t>
            </a:r>
            <a:r>
              <a:rPr lang="cs-CZ" dirty="0"/>
              <a:t> EU, ČR, Regionů a municipalit, týkající se sociálního podnikání.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2865" y="188640"/>
            <a:ext cx="1635694" cy="591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45413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/>
          </a:p>
          <a:p>
            <a:pPr marL="0" indent="0">
              <a:buNone/>
            </a:pPr>
            <a:endParaRPr lang="cs-CZ" sz="2400" dirty="0"/>
          </a:p>
          <a:p>
            <a:pPr marL="0" indent="0" algn="ctr">
              <a:buNone/>
            </a:pPr>
            <a:r>
              <a:rPr lang="cs-CZ" sz="4600" b="1" dirty="0"/>
              <a:t>Jsme připraveni svými zkušenostmi v současnosti i budoucnosti v případě zájmu pomoci nastavit funkční legislativu!!!</a:t>
            </a:r>
          </a:p>
          <a:p>
            <a:pPr marL="0" indent="0" algn="ctr">
              <a:buNone/>
            </a:pPr>
            <a:endParaRPr lang="cs-CZ" sz="2600" b="1" dirty="0"/>
          </a:p>
          <a:p>
            <a:pPr marL="0" indent="0">
              <a:buNone/>
            </a:pPr>
            <a:endParaRPr lang="cs-CZ" sz="2600" b="1" dirty="0"/>
          </a:p>
          <a:p>
            <a:pPr marL="0" indent="0">
              <a:buNone/>
            </a:pPr>
            <a:r>
              <a:rPr lang="cs-CZ" sz="2600" b="1" dirty="0"/>
              <a:t>sídlo: 		</a:t>
            </a:r>
            <a:r>
              <a:rPr lang="cs-CZ" sz="2600" dirty="0"/>
              <a:t>Jarní 50, 614 00 Brno, CZ</a:t>
            </a:r>
          </a:p>
          <a:p>
            <a:pPr marL="0" indent="0">
              <a:buNone/>
            </a:pPr>
            <a:r>
              <a:rPr lang="cs-CZ" sz="2600" b="1" dirty="0"/>
              <a:t>tel:</a:t>
            </a:r>
            <a:r>
              <a:rPr lang="cs-CZ" sz="2600" dirty="0"/>
              <a:t> 		+420 515 919 510</a:t>
            </a:r>
          </a:p>
          <a:p>
            <a:pPr marL="0" indent="0">
              <a:buNone/>
            </a:pPr>
            <a:r>
              <a:rPr lang="cs-CZ" sz="2600" b="1" dirty="0"/>
              <a:t>e-mail:</a:t>
            </a:r>
            <a:r>
              <a:rPr lang="cs-CZ" sz="2600" dirty="0"/>
              <a:t> 		</a:t>
            </a:r>
            <a:r>
              <a:rPr lang="cs-CZ" sz="2600" dirty="0">
                <a:hlinkClick r:id="rId2"/>
              </a:rPr>
              <a:t>info@komora-sociálních-podniku.cz</a:t>
            </a:r>
            <a:endParaRPr lang="cs-CZ" sz="2600" dirty="0"/>
          </a:p>
          <a:p>
            <a:pPr marL="0" indent="0">
              <a:buNone/>
            </a:pPr>
            <a:endParaRPr lang="cs-CZ" sz="2600" dirty="0"/>
          </a:p>
          <a:p>
            <a:pPr marL="0" indent="0">
              <a:buNone/>
            </a:pPr>
            <a:r>
              <a:rPr lang="cs-CZ" sz="2600" b="1" dirty="0"/>
              <a:t>Ing. Milan Venclík, MBA</a:t>
            </a:r>
            <a:r>
              <a:rPr lang="cs-CZ" sz="2600" dirty="0"/>
              <a:t>, místopředseda představenstva</a:t>
            </a:r>
          </a:p>
          <a:p>
            <a:pPr marL="0" indent="0">
              <a:buNone/>
            </a:pPr>
            <a:r>
              <a:rPr lang="cs-CZ" sz="2600" b="1" dirty="0"/>
              <a:t>Ing. Marek Juha</a:t>
            </a:r>
            <a:r>
              <a:rPr lang="cs-CZ" sz="2600" dirty="0"/>
              <a:t>, místopředseda představenstva</a:t>
            </a:r>
          </a:p>
          <a:p>
            <a:pPr marL="0" indent="0">
              <a:buNone/>
            </a:pPr>
            <a:r>
              <a:rPr lang="cs-CZ" sz="2600" b="1" dirty="0"/>
              <a:t>Ing. Mirka Wildmannová, Ph.D., MBA</a:t>
            </a:r>
            <a:r>
              <a:rPr lang="cs-CZ" sz="2600" dirty="0"/>
              <a:t>, člen představenstva</a:t>
            </a:r>
          </a:p>
          <a:p>
            <a:pPr marL="0" indent="0" algn="ctr">
              <a:buNone/>
            </a:pPr>
            <a:endParaRPr lang="cs-CZ" dirty="0">
              <a:hlinkClick r:id="rId3"/>
            </a:endParaRPr>
          </a:p>
          <a:p>
            <a:pPr marL="0" indent="0" algn="ctr">
              <a:buNone/>
            </a:pPr>
            <a:r>
              <a:rPr lang="cs-CZ" dirty="0">
                <a:hlinkClick r:id="rId4"/>
              </a:rPr>
              <a:t>www.komora-socialnich-podniku.cz</a:t>
            </a:r>
            <a:endParaRPr lang="cs-CZ" dirty="0"/>
          </a:p>
          <a:p>
            <a:pPr marL="0" indent="0" algn="ctr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788178"/>
            <a:ext cx="4488563" cy="1624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802669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3600" dirty="0"/>
              <a:t>Děkuji za pozornost!</a:t>
            </a:r>
            <a:endParaRPr lang="cs-CZ" dirty="0"/>
          </a:p>
          <a:p>
            <a:pPr marL="0" indent="0" algn="ctr">
              <a:buNone/>
            </a:pPr>
            <a:endParaRPr lang="cs-CZ"/>
          </a:p>
          <a:p>
            <a:pPr marL="0" indent="0" algn="ctr">
              <a:buNone/>
            </a:pPr>
            <a:r>
              <a:rPr lang="cs-CZ"/>
              <a:t>Milan </a:t>
            </a:r>
            <a:r>
              <a:rPr lang="cs-CZ" dirty="0"/>
              <a:t>Venclík</a:t>
            </a:r>
          </a:p>
          <a:p>
            <a:pPr marL="0" indent="0" algn="ctr">
              <a:buNone/>
            </a:pPr>
            <a:endParaRPr lang="cs-CZ" dirty="0">
              <a:hlinkClick r:id="rId2"/>
            </a:endParaRPr>
          </a:p>
          <a:p>
            <a:pPr marL="0" indent="0" algn="ctr">
              <a:buNone/>
            </a:pPr>
            <a:r>
              <a:rPr lang="cs-CZ" dirty="0">
                <a:hlinkClick r:id="rId3"/>
              </a:rPr>
              <a:t>venclik.milan@seznam.cz</a:t>
            </a:r>
            <a:r>
              <a:rPr lang="cs-CZ" dirty="0"/>
              <a:t>  </a:t>
            </a:r>
          </a:p>
          <a:p>
            <a:pPr marL="0" indent="0" algn="ctr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788178"/>
            <a:ext cx="4488563" cy="1624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0397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1461591"/>
            <a:ext cx="7772400" cy="1470025"/>
          </a:xfrm>
        </p:spPr>
        <p:txBody>
          <a:bodyPr/>
          <a:lstStyle/>
          <a:p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9328" y="1902584"/>
            <a:ext cx="8064896" cy="4427874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endParaRPr lang="cs-CZ" altLang="cs-CZ" sz="4000" b="1" dirty="0">
              <a:solidFill>
                <a:schemeClr val="tx1"/>
              </a:solidFill>
            </a:endParaRPr>
          </a:p>
          <a:p>
            <a:pPr marL="571500" indent="-571500" algn="l">
              <a:buFont typeface="Wingdings" panose="05000000000000000000" pitchFamily="2" charset="2"/>
              <a:buChar char="q"/>
              <a:defRPr/>
            </a:pPr>
            <a:r>
              <a:rPr lang="cs-CZ" altLang="cs-CZ" sz="4000" b="1" dirty="0">
                <a:solidFill>
                  <a:schemeClr val="tx1"/>
                </a:solidFill>
              </a:rPr>
              <a:t>Sociální služby</a:t>
            </a:r>
          </a:p>
          <a:p>
            <a:pPr marL="571500" indent="-571500" algn="l">
              <a:buFont typeface="Wingdings" panose="05000000000000000000" pitchFamily="2" charset="2"/>
              <a:buChar char="q"/>
              <a:defRPr/>
            </a:pPr>
            <a:r>
              <a:rPr lang="cs-CZ" altLang="cs-CZ" sz="4000" b="1" dirty="0">
                <a:solidFill>
                  <a:schemeClr val="tx1"/>
                </a:solidFill>
              </a:rPr>
              <a:t>Závislost na standardních dotačních titulech</a:t>
            </a:r>
          </a:p>
          <a:p>
            <a:pPr marL="571500" indent="-571500" algn="l">
              <a:buFont typeface="Wingdings" panose="05000000000000000000" pitchFamily="2" charset="2"/>
              <a:buChar char="q"/>
              <a:defRPr/>
            </a:pPr>
            <a:r>
              <a:rPr lang="cs-CZ" altLang="cs-CZ" sz="4000" b="1" dirty="0">
                <a:solidFill>
                  <a:schemeClr val="tx1"/>
                </a:solidFill>
              </a:rPr>
              <a:t>Filantropie</a:t>
            </a:r>
          </a:p>
          <a:p>
            <a:pPr marL="571500" indent="-571500" algn="l">
              <a:buFont typeface="Wingdings" panose="05000000000000000000" pitchFamily="2" charset="2"/>
              <a:buChar char="q"/>
              <a:defRPr/>
            </a:pPr>
            <a:r>
              <a:rPr lang="cs-CZ" altLang="cs-CZ" sz="4000" b="1" dirty="0">
                <a:solidFill>
                  <a:schemeClr val="tx1"/>
                </a:solidFill>
              </a:rPr>
              <a:t>Nezisková činnost</a:t>
            </a:r>
          </a:p>
          <a:p>
            <a:pPr marL="571500" indent="-571500" algn="l">
              <a:buFont typeface="Wingdings" panose="05000000000000000000" pitchFamily="2" charset="2"/>
              <a:buChar char="q"/>
              <a:defRPr/>
            </a:pPr>
            <a:r>
              <a:rPr lang="cs-CZ" altLang="cs-CZ" sz="4000" b="1" dirty="0">
                <a:solidFill>
                  <a:schemeClr val="tx1"/>
                </a:solidFill>
              </a:rPr>
              <a:t>Dobrovolná činnost</a:t>
            </a:r>
          </a:p>
        </p:txBody>
      </p:sp>
      <p:sp>
        <p:nvSpPr>
          <p:cNvPr id="4" name="Obdélník 3"/>
          <p:cNvSpPr/>
          <p:nvPr/>
        </p:nvSpPr>
        <p:spPr>
          <a:xfrm>
            <a:off x="1770039" y="1075659"/>
            <a:ext cx="553972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4000" b="1" cap="small" dirty="0">
                <a:solidFill>
                  <a:schemeClr val="accent1"/>
                </a:solidFill>
              </a:rPr>
              <a:t>Co není sociální podnikání</a:t>
            </a:r>
            <a:endParaRPr lang="en-US" sz="40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2865" y="364796"/>
            <a:ext cx="1635694" cy="591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751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1461591"/>
            <a:ext cx="7772400" cy="1470025"/>
          </a:xfrm>
        </p:spPr>
        <p:txBody>
          <a:bodyPr/>
          <a:lstStyle/>
          <a:p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9564" y="2169477"/>
            <a:ext cx="8064896" cy="4571891"/>
          </a:xfrm>
        </p:spPr>
        <p:txBody>
          <a:bodyPr>
            <a:normAutofit fontScale="62500" lnSpcReduction="20000"/>
          </a:bodyPr>
          <a:lstStyle/>
          <a:p>
            <a:pPr algn="l">
              <a:spcAft>
                <a:spcPts val="600"/>
              </a:spcAft>
              <a:defRPr/>
            </a:pPr>
            <a:r>
              <a:rPr lang="cs-CZ" altLang="cs-CZ" sz="4000" b="1" dirty="0">
                <a:solidFill>
                  <a:schemeClr val="tx1"/>
                </a:solidFill>
              </a:rPr>
              <a:t>Základní atributy sociálního podnikání:</a:t>
            </a:r>
          </a:p>
          <a:p>
            <a:pPr marL="571500" indent="-571500" algn="l">
              <a:spcAft>
                <a:spcPts val="600"/>
              </a:spcAft>
              <a:buFont typeface="Wingdings" panose="05000000000000000000" pitchFamily="2" charset="2"/>
              <a:buChar char="q"/>
              <a:defRPr/>
            </a:pPr>
            <a:r>
              <a:rPr lang="cs-CZ" altLang="cs-CZ" sz="3600" dirty="0">
                <a:solidFill>
                  <a:schemeClr val="tx1"/>
                </a:solidFill>
              </a:rPr>
              <a:t>Zaměstnávání definovaných společensky znevýhodněných skupin. (30 – 100 %)</a:t>
            </a:r>
          </a:p>
          <a:p>
            <a:pPr marL="571500" indent="-571500" algn="l">
              <a:spcAft>
                <a:spcPts val="600"/>
              </a:spcAft>
              <a:buFont typeface="Wingdings" panose="05000000000000000000" pitchFamily="2" charset="2"/>
              <a:buChar char="q"/>
              <a:defRPr/>
            </a:pPr>
            <a:r>
              <a:rPr lang="cs-CZ" altLang="cs-CZ" sz="3600" dirty="0">
                <a:solidFill>
                  <a:schemeClr val="tx1"/>
                </a:solidFill>
              </a:rPr>
              <a:t>Reinvestování 51% zisku do rozvoje společnosti (lidské zdroje, rozvoje sociálního marketingu, strojního zařízení atd.)</a:t>
            </a:r>
          </a:p>
          <a:p>
            <a:pPr marL="571500" indent="-571500" algn="l">
              <a:spcAft>
                <a:spcPts val="600"/>
              </a:spcAft>
              <a:buFont typeface="Wingdings" panose="05000000000000000000" pitchFamily="2" charset="2"/>
              <a:buChar char="q"/>
              <a:defRPr/>
            </a:pPr>
            <a:r>
              <a:rPr lang="cs-CZ" altLang="cs-CZ" sz="3600" dirty="0">
                <a:solidFill>
                  <a:schemeClr val="tx1"/>
                </a:solidFill>
              </a:rPr>
              <a:t>Místní (lokální charakter) sociálního podnikání</a:t>
            </a:r>
          </a:p>
          <a:p>
            <a:pPr marL="571500" indent="-571500" algn="l">
              <a:spcAft>
                <a:spcPts val="600"/>
              </a:spcAft>
              <a:buFont typeface="Wingdings" panose="05000000000000000000" pitchFamily="2" charset="2"/>
              <a:buChar char="q"/>
              <a:defRPr/>
            </a:pPr>
            <a:r>
              <a:rPr lang="cs-CZ" altLang="cs-CZ" sz="3600" dirty="0" err="1">
                <a:solidFill>
                  <a:schemeClr val="tx1"/>
                </a:solidFill>
              </a:rPr>
              <a:t>Enviromentální</a:t>
            </a:r>
            <a:r>
              <a:rPr lang="cs-CZ" altLang="cs-CZ" sz="3600" dirty="0">
                <a:solidFill>
                  <a:schemeClr val="tx1"/>
                </a:solidFill>
              </a:rPr>
              <a:t>  rozvoj lokality v širším měřítku</a:t>
            </a:r>
          </a:p>
          <a:p>
            <a:pPr marL="571500" indent="-571500" algn="l">
              <a:spcAft>
                <a:spcPts val="600"/>
              </a:spcAft>
              <a:buFont typeface="Wingdings" panose="05000000000000000000" pitchFamily="2" charset="2"/>
              <a:buChar char="q"/>
              <a:defRPr/>
            </a:pPr>
            <a:r>
              <a:rPr lang="cs-CZ" altLang="cs-CZ" sz="3600" dirty="0">
                <a:solidFill>
                  <a:schemeClr val="tx1"/>
                </a:solidFill>
              </a:rPr>
              <a:t>Zainteresovanost primárně lokálního kapitálu a místních lidských zdrojů</a:t>
            </a:r>
          </a:p>
          <a:p>
            <a:pPr marL="571500" indent="-571500" algn="l">
              <a:spcAft>
                <a:spcPts val="600"/>
              </a:spcAft>
              <a:buFont typeface="Wingdings" panose="05000000000000000000" pitchFamily="2" charset="2"/>
              <a:buChar char="q"/>
              <a:defRPr/>
            </a:pPr>
            <a:r>
              <a:rPr lang="cs-CZ" altLang="cs-CZ" sz="3600" dirty="0">
                <a:solidFill>
                  <a:schemeClr val="tx1"/>
                </a:solidFill>
              </a:rPr>
              <a:t>Zainteresovanost významných </a:t>
            </a:r>
            <a:r>
              <a:rPr lang="cs-CZ" altLang="cs-CZ" sz="3600" dirty="0" err="1">
                <a:solidFill>
                  <a:schemeClr val="tx1"/>
                </a:solidFill>
              </a:rPr>
              <a:t>stakeholderů</a:t>
            </a:r>
            <a:r>
              <a:rPr lang="cs-CZ" altLang="cs-CZ" sz="3600" dirty="0">
                <a:solidFill>
                  <a:schemeClr val="tx1"/>
                </a:solidFill>
              </a:rPr>
              <a:t> a veřejné správy, kterým záleží na rozvoji lokality.</a:t>
            </a:r>
          </a:p>
          <a:p>
            <a:pPr algn="l">
              <a:spcAft>
                <a:spcPts val="600"/>
              </a:spcAft>
              <a:defRPr/>
            </a:pPr>
            <a:endParaRPr lang="cs-CZ" altLang="cs-CZ" sz="3600" dirty="0">
              <a:solidFill>
                <a:schemeClr val="tx1"/>
              </a:solidFill>
            </a:endParaRPr>
          </a:p>
          <a:p>
            <a:pPr algn="l">
              <a:spcAft>
                <a:spcPts val="600"/>
              </a:spcAft>
              <a:defRPr/>
            </a:pPr>
            <a:endParaRPr lang="cs-CZ" altLang="cs-CZ" sz="3600" dirty="0">
              <a:solidFill>
                <a:schemeClr val="tx1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762841" y="956620"/>
            <a:ext cx="7618368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3800" b="1" cap="small" dirty="0">
                <a:solidFill>
                  <a:schemeClr val="accent1"/>
                </a:solidFill>
              </a:rPr>
              <a:t>Základní principy sociálního podnikání</a:t>
            </a:r>
            <a:endParaRPr lang="en-US" sz="38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2865" y="364796"/>
            <a:ext cx="1635694" cy="591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9208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cs-CZ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060848"/>
            <a:ext cx="6400800" cy="3577952"/>
          </a:xfrm>
        </p:spPr>
        <p:txBody>
          <a:bodyPr>
            <a:noAutofit/>
          </a:bodyPr>
          <a:lstStyle/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cs-CZ" altLang="cs-CZ" sz="2400" b="1" dirty="0"/>
              <a:t>„</a:t>
            </a:r>
            <a:r>
              <a:rPr lang="en-GB" altLang="cs-CZ" sz="2400" b="1" dirty="0" err="1"/>
              <a:t>Strategie</a:t>
            </a:r>
            <a:r>
              <a:rPr lang="en-GB" altLang="cs-CZ" sz="2400" b="1" dirty="0"/>
              <a:t> </a:t>
            </a:r>
            <a:r>
              <a:rPr lang="en-GB" altLang="cs-CZ" sz="2400" b="1" dirty="0" err="1"/>
              <a:t>Evropa</a:t>
            </a:r>
            <a:r>
              <a:rPr lang="en-GB" altLang="cs-CZ" sz="2400" b="1" dirty="0"/>
              <a:t> 2020“ a </a:t>
            </a:r>
            <a:r>
              <a:rPr lang="en-GB" altLang="cs-CZ" sz="2400" b="1" dirty="0" err="1"/>
              <a:t>na</a:t>
            </a:r>
            <a:r>
              <a:rPr lang="en-GB" altLang="cs-CZ" sz="2400" b="1" dirty="0"/>
              <a:t> </a:t>
            </a:r>
            <a:r>
              <a:rPr lang="en-GB" altLang="cs-CZ" sz="2400" b="1" dirty="0" err="1"/>
              <a:t>ní</a:t>
            </a:r>
            <a:r>
              <a:rPr lang="en-GB" altLang="cs-CZ" sz="2400" b="1" dirty="0"/>
              <a:t> </a:t>
            </a:r>
            <a:r>
              <a:rPr lang="en-GB" altLang="cs-CZ" sz="2400" b="1" dirty="0" err="1"/>
              <a:t>navazující</a:t>
            </a:r>
            <a:r>
              <a:rPr lang="en-GB" altLang="cs-CZ" sz="2400" b="1" dirty="0"/>
              <a:t> </a:t>
            </a:r>
            <a:r>
              <a:rPr lang="en-GB" altLang="cs-CZ" sz="2400" b="1" dirty="0" err="1"/>
              <a:t>strategie</a:t>
            </a:r>
            <a:r>
              <a:rPr lang="en-GB" altLang="cs-CZ" sz="2400" b="1" dirty="0"/>
              <a:t> </a:t>
            </a:r>
            <a:endParaRPr lang="cs-CZ" altLang="cs-CZ" sz="2400" b="1" dirty="0"/>
          </a:p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en-GB" altLang="cs-CZ" sz="2400" b="1" dirty="0"/>
              <a:t>„</a:t>
            </a:r>
            <a:r>
              <a:rPr lang="en-GB" altLang="cs-CZ" sz="2400" b="1" dirty="0" err="1"/>
              <a:t>Národní</a:t>
            </a:r>
            <a:r>
              <a:rPr lang="en-GB" altLang="cs-CZ" sz="2400" b="1" dirty="0"/>
              <a:t> program </a:t>
            </a:r>
            <a:r>
              <a:rPr lang="en-GB" altLang="cs-CZ" sz="2400" b="1" dirty="0" err="1"/>
              <a:t>reforem</a:t>
            </a:r>
            <a:r>
              <a:rPr lang="en-GB" altLang="cs-CZ" sz="2400" b="1" dirty="0"/>
              <a:t> </a:t>
            </a:r>
            <a:r>
              <a:rPr lang="en-GB" altLang="cs-CZ" sz="2400" b="1" dirty="0" err="1"/>
              <a:t>České</a:t>
            </a:r>
            <a:r>
              <a:rPr lang="en-GB" altLang="cs-CZ" sz="2400" b="1" dirty="0"/>
              <a:t> </a:t>
            </a:r>
            <a:r>
              <a:rPr lang="en-GB" altLang="cs-CZ" sz="2400" b="1" dirty="0" err="1"/>
              <a:t>republiky</a:t>
            </a:r>
            <a:r>
              <a:rPr lang="en-GB" altLang="cs-CZ" sz="2400" b="1" dirty="0"/>
              <a:t>“</a:t>
            </a:r>
          </a:p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en-GB" altLang="cs-CZ" sz="2400" b="1" dirty="0"/>
              <a:t>„</a:t>
            </a:r>
            <a:r>
              <a:rPr lang="en-GB" altLang="cs-CZ" sz="2400" b="1" dirty="0" err="1"/>
              <a:t>Strategie</a:t>
            </a:r>
            <a:r>
              <a:rPr lang="en-GB" altLang="cs-CZ" sz="2400" b="1" dirty="0"/>
              <a:t> </a:t>
            </a:r>
            <a:r>
              <a:rPr lang="en-GB" altLang="cs-CZ" sz="2400" b="1" dirty="0" err="1"/>
              <a:t>politiky</a:t>
            </a:r>
            <a:r>
              <a:rPr lang="en-GB" altLang="cs-CZ" sz="2400" b="1" dirty="0"/>
              <a:t> </a:t>
            </a:r>
            <a:r>
              <a:rPr lang="en-GB" altLang="cs-CZ" sz="2400" b="1" dirty="0" err="1"/>
              <a:t>zaměstnanosti</a:t>
            </a:r>
            <a:r>
              <a:rPr lang="en-GB" altLang="cs-CZ" sz="2400" b="1" dirty="0"/>
              <a:t> do </a:t>
            </a:r>
            <a:r>
              <a:rPr lang="en-GB" altLang="cs-CZ" sz="2400" b="1" dirty="0" err="1"/>
              <a:t>roku</a:t>
            </a:r>
            <a:r>
              <a:rPr lang="en-GB" altLang="cs-CZ" sz="2400" b="1" dirty="0"/>
              <a:t> 2020“  </a:t>
            </a:r>
            <a:r>
              <a:rPr lang="en-GB" altLang="cs-CZ" sz="2400" b="1" dirty="0" err="1"/>
              <a:t>resortu</a:t>
            </a:r>
            <a:r>
              <a:rPr lang="en-GB" altLang="cs-CZ" sz="2400" b="1" dirty="0"/>
              <a:t> </a:t>
            </a:r>
            <a:r>
              <a:rPr lang="en-GB" altLang="cs-CZ" sz="2400" b="1" dirty="0" err="1"/>
              <a:t>Ministerstva</a:t>
            </a:r>
            <a:r>
              <a:rPr lang="en-GB" altLang="cs-CZ" sz="2400" b="1" dirty="0"/>
              <a:t> </a:t>
            </a:r>
            <a:r>
              <a:rPr lang="en-GB" altLang="cs-CZ" sz="2400" b="1" dirty="0" err="1"/>
              <a:t>práce</a:t>
            </a:r>
            <a:r>
              <a:rPr lang="en-GB" altLang="cs-CZ" sz="2400" b="1" dirty="0"/>
              <a:t> a </a:t>
            </a:r>
            <a:r>
              <a:rPr lang="en-GB" altLang="cs-CZ" sz="2400" b="1" dirty="0" err="1"/>
              <a:t>sociálních</a:t>
            </a:r>
            <a:r>
              <a:rPr lang="en-GB" altLang="cs-CZ" sz="2400" b="1" dirty="0"/>
              <a:t> </a:t>
            </a:r>
            <a:r>
              <a:rPr lang="en-GB" altLang="cs-CZ" sz="2400" b="1" dirty="0" err="1"/>
              <a:t>věcí</a:t>
            </a:r>
            <a:endParaRPr lang="en-GB" altLang="cs-CZ" sz="2400" b="1" dirty="0"/>
          </a:p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cs-CZ" altLang="cs-CZ" sz="2400" b="1" dirty="0"/>
              <a:t>„</a:t>
            </a:r>
            <a:r>
              <a:rPr lang="en-GB" altLang="cs-CZ" sz="2400" b="1" dirty="0" err="1"/>
              <a:t>Strategie</a:t>
            </a:r>
            <a:r>
              <a:rPr lang="en-GB" altLang="cs-CZ" sz="2400" b="1" dirty="0"/>
              <a:t> </a:t>
            </a:r>
            <a:r>
              <a:rPr lang="en-GB" altLang="cs-CZ" sz="2400" b="1" dirty="0" err="1"/>
              <a:t>rozvoje</a:t>
            </a:r>
            <a:r>
              <a:rPr lang="en-GB" altLang="cs-CZ" sz="2400" b="1" dirty="0"/>
              <a:t> </a:t>
            </a:r>
            <a:r>
              <a:rPr lang="en-GB" altLang="cs-CZ" sz="2400" b="1" dirty="0" err="1"/>
              <a:t>lidských</a:t>
            </a:r>
            <a:r>
              <a:rPr lang="en-GB" altLang="cs-CZ" sz="2400" b="1" dirty="0"/>
              <a:t> </a:t>
            </a:r>
            <a:r>
              <a:rPr lang="en-GB" altLang="cs-CZ" sz="2400" b="1" dirty="0" err="1"/>
              <a:t>zdrojů</a:t>
            </a:r>
            <a:r>
              <a:rPr lang="en-GB" altLang="cs-CZ" sz="2400" b="1" dirty="0"/>
              <a:t> JMK 2016 – 2025</a:t>
            </a:r>
            <a:r>
              <a:rPr lang="cs-CZ" altLang="cs-CZ" sz="2400" b="1" dirty="0"/>
              <a:t>“</a:t>
            </a:r>
            <a:r>
              <a:rPr lang="en-GB" altLang="cs-CZ" sz="2400" b="1" dirty="0"/>
              <a:t> </a:t>
            </a:r>
            <a:endParaRPr lang="cs-CZ" altLang="cs-CZ" sz="2400" b="1" dirty="0"/>
          </a:p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cs-CZ" altLang="cs-CZ" sz="2400" b="1" dirty="0"/>
              <a:t>Programové prohlášení vlády ČR</a:t>
            </a:r>
          </a:p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cs-CZ" altLang="cs-CZ" sz="2400" b="1" dirty="0"/>
              <a:t>Věcný rámec zákona o sociálním podnikání schválený vládou ČR v květnu 2017 a další….</a:t>
            </a:r>
            <a:endParaRPr lang="en-GB" altLang="cs-CZ" sz="2400" b="1" dirty="0"/>
          </a:p>
          <a:p>
            <a:endParaRPr lang="en-GB" altLang="cs-CZ" sz="2400" b="1" dirty="0"/>
          </a:p>
        </p:txBody>
      </p:sp>
      <p:sp>
        <p:nvSpPr>
          <p:cNvPr id="4" name="Obdélník 3"/>
          <p:cNvSpPr/>
          <p:nvPr/>
        </p:nvSpPr>
        <p:spPr>
          <a:xfrm>
            <a:off x="1392295" y="956620"/>
            <a:ext cx="635943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4000" b="1" cap="small" dirty="0">
                <a:solidFill>
                  <a:schemeClr val="accent1"/>
                </a:solidFill>
              </a:rPr>
              <a:t>Základní strategické materiály</a:t>
            </a:r>
            <a:endParaRPr lang="cs-CZ" sz="40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2865" y="364796"/>
            <a:ext cx="1635694" cy="591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71290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cs-CZ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060848"/>
            <a:ext cx="6400800" cy="3577952"/>
          </a:xfrm>
        </p:spPr>
        <p:txBody>
          <a:bodyPr>
            <a:noAutofit/>
          </a:bodyPr>
          <a:lstStyle/>
          <a:p>
            <a:pPr algn="just"/>
            <a:r>
              <a:rPr lang="en-GB" altLang="cs-CZ" sz="2000" b="1" dirty="0" err="1"/>
              <a:t>Aktivit</a:t>
            </a:r>
            <a:r>
              <a:rPr lang="cs-CZ" altLang="cs-CZ" sz="2000" b="1" dirty="0"/>
              <a:t>y KSP v „SRLZ JMK 2016 – 2026“ a „Krátkodobého realizačního plánu strategie SRLZ 2016 – 2017“  </a:t>
            </a:r>
            <a:r>
              <a:rPr lang="en-GB" altLang="cs-CZ" sz="2000" b="1" dirty="0"/>
              <a:t>:  </a:t>
            </a:r>
            <a:endParaRPr lang="cs-CZ" altLang="cs-CZ" sz="2000" b="1" dirty="0"/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cs-CZ" altLang="cs-CZ" sz="2000" dirty="0"/>
              <a:t>1.2.1.2 Dlouhodobá spolupráce speciálních a praktických škol JMK s potenciálními zaměstnavateli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cs-CZ" altLang="cs-CZ" sz="2000" dirty="0"/>
              <a:t>1.3.1.5 Vytvoření inkubátorů sociálních podniků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en-GB" altLang="cs-CZ" sz="2000" dirty="0"/>
              <a:t>1.5.1.3 </a:t>
            </a:r>
            <a:r>
              <a:rPr lang="en-GB" altLang="cs-CZ" sz="2000" dirty="0" err="1"/>
              <a:t>Zasíťování</a:t>
            </a:r>
            <a:r>
              <a:rPr lang="en-GB" altLang="cs-CZ" sz="2000" dirty="0"/>
              <a:t> </a:t>
            </a:r>
            <a:r>
              <a:rPr lang="en-GB" altLang="cs-CZ" sz="2000" dirty="0" err="1"/>
              <a:t>základní</a:t>
            </a:r>
            <a:r>
              <a:rPr lang="en-GB" altLang="cs-CZ" sz="2000" dirty="0"/>
              <a:t> </a:t>
            </a:r>
            <a:r>
              <a:rPr lang="en-GB" altLang="cs-CZ" sz="2000" dirty="0" err="1"/>
              <a:t>stakeholderů</a:t>
            </a:r>
            <a:r>
              <a:rPr lang="en-GB" altLang="cs-CZ" sz="2000" dirty="0"/>
              <a:t> v </a:t>
            </a:r>
            <a:r>
              <a:rPr lang="en-GB" altLang="cs-CZ" sz="2000" dirty="0" err="1"/>
              <a:t>oblasti</a:t>
            </a:r>
            <a:r>
              <a:rPr lang="en-GB" altLang="cs-CZ" sz="2000" dirty="0"/>
              <a:t> </a:t>
            </a:r>
            <a:r>
              <a:rPr lang="en-GB" altLang="cs-CZ" sz="2000" dirty="0" err="1"/>
              <a:t>sociálního</a:t>
            </a:r>
            <a:r>
              <a:rPr lang="en-GB" altLang="cs-CZ" sz="2000" dirty="0"/>
              <a:t> </a:t>
            </a:r>
            <a:r>
              <a:rPr lang="en-GB" altLang="cs-CZ" sz="2000" dirty="0" err="1"/>
              <a:t>podnikání</a:t>
            </a:r>
            <a:r>
              <a:rPr lang="en-GB" altLang="cs-CZ" sz="2000" dirty="0"/>
              <a:t> a </a:t>
            </a:r>
            <a:r>
              <a:rPr lang="en-GB" altLang="cs-CZ" sz="2000" dirty="0" err="1"/>
              <a:t>společenské</a:t>
            </a:r>
            <a:r>
              <a:rPr lang="en-GB" altLang="cs-CZ" sz="2000" dirty="0"/>
              <a:t> </a:t>
            </a:r>
            <a:r>
              <a:rPr lang="en-GB" altLang="cs-CZ" sz="2000" dirty="0" err="1"/>
              <a:t>odpovědnosti</a:t>
            </a:r>
            <a:endParaRPr lang="en-GB" altLang="cs-CZ" sz="2000" dirty="0"/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en-GB" altLang="cs-CZ" sz="2000" dirty="0"/>
              <a:t>1.5.2.2 </a:t>
            </a:r>
            <a:r>
              <a:rPr lang="en-GB" altLang="cs-CZ" sz="2000" dirty="0" err="1"/>
              <a:t>Informační</a:t>
            </a:r>
            <a:r>
              <a:rPr lang="en-GB" altLang="cs-CZ" sz="2000" dirty="0"/>
              <a:t> </a:t>
            </a:r>
            <a:r>
              <a:rPr lang="en-GB" altLang="cs-CZ" sz="2000" dirty="0" err="1"/>
              <a:t>podpora</a:t>
            </a:r>
            <a:r>
              <a:rPr lang="en-GB" altLang="cs-CZ" sz="2000" dirty="0"/>
              <a:t> </a:t>
            </a:r>
            <a:r>
              <a:rPr lang="en-GB" altLang="cs-CZ" sz="2000" dirty="0" err="1"/>
              <a:t>sociálního</a:t>
            </a:r>
            <a:r>
              <a:rPr lang="en-GB" altLang="cs-CZ" sz="2000" dirty="0"/>
              <a:t> </a:t>
            </a:r>
            <a:r>
              <a:rPr lang="en-GB" altLang="cs-CZ" sz="2000" dirty="0" err="1"/>
              <a:t>podnikání</a:t>
            </a:r>
            <a:endParaRPr lang="cs-CZ" altLang="cs-CZ" sz="2000" dirty="0"/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cs-CZ" altLang="cs-CZ" sz="2000" dirty="0"/>
              <a:t>2.3.2.2 Společenská odpovědnost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cs-CZ" altLang="cs-CZ" sz="2000" dirty="0"/>
              <a:t>2.4.1.2 Rozvoj podmínek pro sociální podnikání</a:t>
            </a:r>
          </a:p>
          <a:p>
            <a:pPr algn="just"/>
            <a:endParaRPr lang="en-GB" altLang="cs-CZ" sz="2400" dirty="0"/>
          </a:p>
        </p:txBody>
      </p:sp>
      <p:sp>
        <p:nvSpPr>
          <p:cNvPr id="4" name="Obdélník 3"/>
          <p:cNvSpPr/>
          <p:nvPr/>
        </p:nvSpPr>
        <p:spPr>
          <a:xfrm>
            <a:off x="1392295" y="956620"/>
            <a:ext cx="635943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4000" b="1" cap="small" dirty="0">
                <a:solidFill>
                  <a:schemeClr val="accent1"/>
                </a:solidFill>
              </a:rPr>
              <a:t>Základní strategické materiály</a:t>
            </a:r>
            <a:endParaRPr lang="cs-CZ" sz="40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2865" y="364796"/>
            <a:ext cx="1635694" cy="591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66978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cs-CZ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060848"/>
            <a:ext cx="6400800" cy="3577952"/>
          </a:xfrm>
        </p:spPr>
        <p:txBody>
          <a:bodyPr>
            <a:noAutofit/>
          </a:bodyPr>
          <a:lstStyle/>
          <a:p>
            <a:pPr algn="just"/>
            <a:r>
              <a:rPr lang="cs-CZ" altLang="cs-CZ" sz="2400" b="1" dirty="0"/>
              <a:t>Memorandum o spolupráci: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cs-CZ" altLang="cs-CZ" sz="2400" dirty="0"/>
              <a:t>JMK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cs-CZ" altLang="cs-CZ" sz="2400" dirty="0"/>
              <a:t>Hodonín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cs-CZ" altLang="cs-CZ" sz="2400" dirty="0"/>
              <a:t>Kyjov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cs-CZ" altLang="cs-CZ" sz="2400" dirty="0"/>
              <a:t>HK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cs-CZ" altLang="cs-CZ" sz="2400" dirty="0"/>
              <a:t>ANNO</a:t>
            </a:r>
          </a:p>
          <a:p>
            <a:pPr algn="just"/>
            <a:r>
              <a:rPr lang="cs-CZ" altLang="cs-CZ" sz="2400" b="1" dirty="0"/>
              <a:t>Odborná spolupráce:</a:t>
            </a:r>
          </a:p>
          <a:p>
            <a:pPr algn="just"/>
            <a:r>
              <a:rPr lang="cs-CZ" altLang="cs-CZ" sz="2400" dirty="0"/>
              <a:t>MU, SVŠE Znojmo, ÚP, MPSV, MP, MMR a další…</a:t>
            </a:r>
            <a:endParaRPr lang="en-GB" altLang="cs-CZ" sz="2400" dirty="0"/>
          </a:p>
        </p:txBody>
      </p:sp>
      <p:sp>
        <p:nvSpPr>
          <p:cNvPr id="4" name="Obdélník 3"/>
          <p:cNvSpPr/>
          <p:nvPr/>
        </p:nvSpPr>
        <p:spPr>
          <a:xfrm>
            <a:off x="2293279" y="956620"/>
            <a:ext cx="455746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4000" b="1" cap="small" dirty="0">
                <a:solidFill>
                  <a:schemeClr val="accent1"/>
                </a:solidFill>
              </a:rPr>
              <a:t>Spolupráce a síťování</a:t>
            </a:r>
            <a:endParaRPr lang="cs-CZ" sz="40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2865" y="364796"/>
            <a:ext cx="1635694" cy="591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95856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11" y="1484784"/>
            <a:ext cx="7772400" cy="1470025"/>
          </a:xfrm>
        </p:spPr>
        <p:txBody>
          <a:bodyPr/>
          <a:lstStyle/>
          <a:p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9563" y="2060848"/>
            <a:ext cx="8064896" cy="4571891"/>
          </a:xfrm>
        </p:spPr>
        <p:txBody>
          <a:bodyPr>
            <a:normAutofit fontScale="55000" lnSpcReduction="20000"/>
          </a:bodyPr>
          <a:lstStyle/>
          <a:p>
            <a:pPr>
              <a:defRPr/>
            </a:pPr>
            <a:r>
              <a:rPr lang="en-GB" altLang="cs-CZ" sz="4500" b="1" dirty="0" err="1">
                <a:solidFill>
                  <a:schemeClr val="tx1"/>
                </a:solidFill>
              </a:rPr>
              <a:t>Znevýhodněné</a:t>
            </a:r>
            <a:r>
              <a:rPr lang="en-GB" altLang="cs-CZ" sz="4500" b="1" dirty="0">
                <a:solidFill>
                  <a:schemeClr val="tx1"/>
                </a:solidFill>
              </a:rPr>
              <a:t> </a:t>
            </a:r>
            <a:r>
              <a:rPr lang="en-GB" altLang="cs-CZ" sz="4500" b="1" dirty="0" err="1">
                <a:solidFill>
                  <a:schemeClr val="tx1"/>
                </a:solidFill>
              </a:rPr>
              <a:t>skupiny</a:t>
            </a:r>
            <a:r>
              <a:rPr lang="en-GB" altLang="cs-CZ" sz="4500" b="1" dirty="0">
                <a:solidFill>
                  <a:schemeClr val="tx1"/>
                </a:solidFill>
              </a:rPr>
              <a:t> </a:t>
            </a:r>
            <a:r>
              <a:rPr lang="en-GB" altLang="cs-CZ" sz="4500" b="1" dirty="0" err="1">
                <a:solidFill>
                  <a:schemeClr val="tx1"/>
                </a:solidFill>
              </a:rPr>
              <a:t>pracovníků</a:t>
            </a:r>
            <a:r>
              <a:rPr lang="en-GB" altLang="cs-CZ" sz="4500" b="1" dirty="0">
                <a:solidFill>
                  <a:schemeClr val="tx1"/>
                </a:solidFill>
              </a:rPr>
              <a:t> </a:t>
            </a:r>
            <a:r>
              <a:rPr lang="en-GB" altLang="cs-CZ" sz="4500" b="1" dirty="0" err="1">
                <a:solidFill>
                  <a:schemeClr val="tx1"/>
                </a:solidFill>
              </a:rPr>
              <a:t>na</a:t>
            </a:r>
            <a:r>
              <a:rPr lang="en-GB" altLang="cs-CZ" sz="4500" b="1" dirty="0">
                <a:solidFill>
                  <a:schemeClr val="tx1"/>
                </a:solidFill>
              </a:rPr>
              <a:t> </a:t>
            </a:r>
            <a:r>
              <a:rPr lang="en-GB" altLang="cs-CZ" sz="4500" b="1" dirty="0" err="1">
                <a:solidFill>
                  <a:schemeClr val="tx1"/>
                </a:solidFill>
              </a:rPr>
              <a:t>otevřeném</a:t>
            </a:r>
            <a:r>
              <a:rPr lang="en-GB" altLang="cs-CZ" sz="4500" b="1" dirty="0">
                <a:solidFill>
                  <a:schemeClr val="tx1"/>
                </a:solidFill>
              </a:rPr>
              <a:t> </a:t>
            </a:r>
            <a:r>
              <a:rPr lang="en-GB" altLang="cs-CZ" sz="4500" b="1" dirty="0" err="1">
                <a:solidFill>
                  <a:schemeClr val="tx1"/>
                </a:solidFill>
              </a:rPr>
              <a:t>trhu</a:t>
            </a:r>
            <a:r>
              <a:rPr lang="en-GB" altLang="cs-CZ" sz="4500" b="1" dirty="0">
                <a:solidFill>
                  <a:schemeClr val="tx1"/>
                </a:solidFill>
              </a:rPr>
              <a:t> </a:t>
            </a:r>
            <a:r>
              <a:rPr lang="en-GB" altLang="cs-CZ" sz="4500" b="1" dirty="0" err="1">
                <a:solidFill>
                  <a:schemeClr val="tx1"/>
                </a:solidFill>
              </a:rPr>
              <a:t>práce</a:t>
            </a:r>
            <a:r>
              <a:rPr lang="en-GB" altLang="cs-CZ" sz="4500" b="1" dirty="0">
                <a:solidFill>
                  <a:schemeClr val="tx1"/>
                </a:solidFill>
              </a:rPr>
              <a:t> se </a:t>
            </a:r>
            <a:r>
              <a:rPr lang="en-GB" altLang="cs-CZ" sz="4500" b="1" dirty="0" err="1">
                <a:solidFill>
                  <a:schemeClr val="tx1"/>
                </a:solidFill>
              </a:rPr>
              <a:t>principiálně</a:t>
            </a:r>
            <a:r>
              <a:rPr lang="en-GB" altLang="cs-CZ" sz="4500" b="1" dirty="0">
                <a:solidFill>
                  <a:schemeClr val="tx1"/>
                </a:solidFill>
              </a:rPr>
              <a:t> </a:t>
            </a:r>
            <a:r>
              <a:rPr lang="en-GB" altLang="cs-CZ" sz="4500" b="1" dirty="0" err="1">
                <a:solidFill>
                  <a:schemeClr val="tx1"/>
                </a:solidFill>
              </a:rPr>
              <a:t>děli</a:t>
            </a:r>
            <a:r>
              <a:rPr lang="en-GB" altLang="cs-CZ" sz="4500" b="1" dirty="0">
                <a:solidFill>
                  <a:schemeClr val="tx1"/>
                </a:solidFill>
              </a:rPr>
              <a:t> </a:t>
            </a:r>
            <a:r>
              <a:rPr lang="en-GB" altLang="cs-CZ" sz="4500" b="1" dirty="0" err="1">
                <a:solidFill>
                  <a:schemeClr val="tx1"/>
                </a:solidFill>
              </a:rPr>
              <a:t>na</a:t>
            </a:r>
            <a:r>
              <a:rPr lang="en-GB" altLang="cs-CZ" sz="4500" b="1" dirty="0">
                <a:solidFill>
                  <a:schemeClr val="tx1"/>
                </a:solidFill>
              </a:rPr>
              <a:t>:</a:t>
            </a:r>
          </a:p>
          <a:p>
            <a:pPr algn="l">
              <a:defRPr/>
            </a:pPr>
            <a:endParaRPr lang="cs-CZ" altLang="cs-CZ" dirty="0">
              <a:solidFill>
                <a:schemeClr val="tx1"/>
              </a:solidFill>
            </a:endParaRPr>
          </a:p>
          <a:p>
            <a:pPr algn="l">
              <a:defRPr/>
            </a:pPr>
            <a:r>
              <a:rPr lang="en-GB" altLang="cs-CZ" sz="4400" b="1" dirty="0" err="1">
                <a:solidFill>
                  <a:schemeClr val="tx1"/>
                </a:solidFill>
              </a:rPr>
              <a:t>Dnes</a:t>
            </a:r>
            <a:r>
              <a:rPr lang="en-GB" altLang="cs-CZ" sz="4400" b="1" dirty="0">
                <a:solidFill>
                  <a:schemeClr val="tx1"/>
                </a:solidFill>
              </a:rPr>
              <a:t>:</a:t>
            </a:r>
          </a:p>
          <a:p>
            <a:pPr algn="l">
              <a:defRPr/>
            </a:pPr>
            <a:endParaRPr lang="cs-CZ" altLang="cs-CZ" sz="3300" b="1" dirty="0">
              <a:solidFill>
                <a:schemeClr val="tx1"/>
              </a:solidFill>
            </a:endParaRPr>
          </a:p>
          <a:p>
            <a:pPr marL="457200" indent="-457200" algn="l">
              <a:buFont typeface="Wingdings" panose="05000000000000000000" pitchFamily="2" charset="2"/>
              <a:buChar char="v"/>
              <a:defRPr/>
            </a:pPr>
            <a:r>
              <a:rPr lang="en-GB" altLang="cs-CZ" sz="3300" b="1" dirty="0" err="1">
                <a:solidFill>
                  <a:schemeClr val="tx1"/>
                </a:solidFill>
              </a:rPr>
              <a:t>Zdravotně</a:t>
            </a:r>
            <a:r>
              <a:rPr lang="en-GB" altLang="cs-CZ" sz="3300" b="1" dirty="0">
                <a:solidFill>
                  <a:schemeClr val="tx1"/>
                </a:solidFill>
              </a:rPr>
              <a:t> </a:t>
            </a:r>
            <a:r>
              <a:rPr lang="en-GB" altLang="cs-CZ" sz="3300" b="1" dirty="0" err="1">
                <a:solidFill>
                  <a:schemeClr val="tx1"/>
                </a:solidFill>
              </a:rPr>
              <a:t>hendikepovaní</a:t>
            </a:r>
            <a:r>
              <a:rPr lang="en-GB" altLang="cs-CZ" sz="3300" b="1" dirty="0">
                <a:solidFill>
                  <a:schemeClr val="tx1"/>
                </a:solidFill>
              </a:rPr>
              <a:t> </a:t>
            </a:r>
            <a:r>
              <a:rPr lang="en-GB" altLang="cs-CZ" sz="3300" b="1" dirty="0" err="1">
                <a:solidFill>
                  <a:schemeClr val="tx1"/>
                </a:solidFill>
              </a:rPr>
              <a:t>skupiny</a:t>
            </a:r>
            <a:endParaRPr lang="en-GB" altLang="cs-CZ" sz="3300" b="1" dirty="0">
              <a:solidFill>
                <a:schemeClr val="tx1"/>
              </a:solidFill>
            </a:endParaRPr>
          </a:p>
          <a:p>
            <a:pPr algn="l">
              <a:defRPr/>
            </a:pPr>
            <a:r>
              <a:rPr lang="en-GB" altLang="cs-CZ" sz="3300" dirty="0">
                <a:solidFill>
                  <a:schemeClr val="tx1"/>
                </a:solidFill>
              </a:rPr>
              <a:t>S </a:t>
            </a:r>
            <a:r>
              <a:rPr lang="en-GB" altLang="cs-CZ" sz="3300" dirty="0" err="1">
                <a:solidFill>
                  <a:schemeClr val="tx1"/>
                </a:solidFill>
              </a:rPr>
              <a:t>duševními</a:t>
            </a:r>
            <a:r>
              <a:rPr lang="en-GB" altLang="cs-CZ" sz="3300" dirty="0">
                <a:solidFill>
                  <a:schemeClr val="tx1"/>
                </a:solidFill>
              </a:rPr>
              <a:t> </a:t>
            </a:r>
            <a:r>
              <a:rPr lang="en-GB" altLang="cs-CZ" sz="3300" dirty="0" err="1">
                <a:solidFill>
                  <a:schemeClr val="tx1"/>
                </a:solidFill>
              </a:rPr>
              <a:t>poruchami</a:t>
            </a:r>
            <a:r>
              <a:rPr lang="cs-CZ" altLang="cs-CZ" sz="3300" dirty="0">
                <a:solidFill>
                  <a:schemeClr val="tx1"/>
                </a:solidFill>
              </a:rPr>
              <a:t>, </a:t>
            </a:r>
            <a:r>
              <a:rPr lang="en-GB" altLang="cs-CZ" sz="3300" dirty="0" err="1">
                <a:solidFill>
                  <a:schemeClr val="tx1"/>
                </a:solidFill>
              </a:rPr>
              <a:t>tělesnými</a:t>
            </a:r>
            <a:r>
              <a:rPr lang="en-GB" altLang="cs-CZ" sz="3300" dirty="0">
                <a:solidFill>
                  <a:schemeClr val="tx1"/>
                </a:solidFill>
              </a:rPr>
              <a:t> </a:t>
            </a:r>
            <a:r>
              <a:rPr lang="en-GB" altLang="cs-CZ" sz="3300" dirty="0" err="1">
                <a:solidFill>
                  <a:schemeClr val="tx1"/>
                </a:solidFill>
              </a:rPr>
              <a:t>poruchami</a:t>
            </a:r>
            <a:r>
              <a:rPr lang="cs-CZ" altLang="cs-CZ" sz="3300" dirty="0">
                <a:solidFill>
                  <a:schemeClr val="tx1"/>
                </a:solidFill>
              </a:rPr>
              <a:t> a dalšími poruchami</a:t>
            </a:r>
          </a:p>
          <a:p>
            <a:pPr algn="l">
              <a:defRPr/>
            </a:pPr>
            <a:endParaRPr lang="en-GB" altLang="cs-CZ" sz="3300" dirty="0">
              <a:solidFill>
                <a:schemeClr val="tx1"/>
              </a:solidFill>
            </a:endParaRPr>
          </a:p>
          <a:p>
            <a:pPr marL="457200" indent="-457200" algn="l">
              <a:buFont typeface="Wingdings" panose="05000000000000000000" pitchFamily="2" charset="2"/>
              <a:buChar char="v"/>
              <a:defRPr/>
            </a:pPr>
            <a:r>
              <a:rPr lang="en-GB" altLang="cs-CZ" sz="3300" b="1" dirty="0" err="1">
                <a:solidFill>
                  <a:schemeClr val="tx1"/>
                </a:solidFill>
              </a:rPr>
              <a:t>Sociálně</a:t>
            </a:r>
            <a:r>
              <a:rPr lang="en-GB" altLang="cs-CZ" sz="3300" b="1" dirty="0">
                <a:solidFill>
                  <a:schemeClr val="tx1"/>
                </a:solidFill>
              </a:rPr>
              <a:t> </a:t>
            </a:r>
            <a:r>
              <a:rPr lang="en-GB" altLang="cs-CZ" sz="3300" b="1" dirty="0" err="1">
                <a:solidFill>
                  <a:schemeClr val="tx1"/>
                </a:solidFill>
              </a:rPr>
              <a:t>znevýhodněné</a:t>
            </a:r>
            <a:r>
              <a:rPr lang="en-GB" altLang="cs-CZ" sz="3300" b="1" dirty="0">
                <a:solidFill>
                  <a:schemeClr val="tx1"/>
                </a:solidFill>
              </a:rPr>
              <a:t> </a:t>
            </a:r>
            <a:r>
              <a:rPr lang="en-GB" altLang="cs-CZ" sz="3300" b="1" dirty="0" err="1">
                <a:solidFill>
                  <a:schemeClr val="tx1"/>
                </a:solidFill>
              </a:rPr>
              <a:t>skupiny</a:t>
            </a:r>
            <a:endParaRPr lang="cs-CZ" altLang="cs-CZ" sz="3300" b="1" dirty="0">
              <a:solidFill>
                <a:schemeClr val="tx1"/>
              </a:solidFill>
            </a:endParaRPr>
          </a:p>
          <a:p>
            <a:pPr algn="l">
              <a:defRPr/>
            </a:pPr>
            <a:r>
              <a:rPr lang="cs-CZ" altLang="cs-CZ" sz="3300" dirty="0">
                <a:solidFill>
                  <a:schemeClr val="tx1"/>
                </a:solidFill>
              </a:rPr>
              <a:t>Mladí lidé, starší osoby,  osoby s nízkou kvalifikací a osoby ohrožené sociálním vyloučením.</a:t>
            </a:r>
          </a:p>
          <a:p>
            <a:pPr algn="l">
              <a:defRPr/>
            </a:pPr>
            <a:endParaRPr lang="cs-CZ" altLang="cs-CZ" sz="3800" b="1" dirty="0">
              <a:solidFill>
                <a:schemeClr val="tx1"/>
              </a:solidFill>
            </a:endParaRPr>
          </a:p>
          <a:p>
            <a:pPr algn="l">
              <a:defRPr/>
            </a:pPr>
            <a:r>
              <a:rPr lang="en-GB" altLang="cs-CZ" sz="4400" b="1" dirty="0">
                <a:solidFill>
                  <a:schemeClr val="tx1"/>
                </a:solidFill>
              </a:rPr>
              <a:t>V </a:t>
            </a:r>
            <a:r>
              <a:rPr lang="en-GB" altLang="cs-CZ" sz="4400" b="1" dirty="0" err="1">
                <a:solidFill>
                  <a:schemeClr val="tx1"/>
                </a:solidFill>
              </a:rPr>
              <a:t>blízké</a:t>
            </a:r>
            <a:r>
              <a:rPr lang="en-GB" altLang="cs-CZ" sz="4400" b="1" dirty="0">
                <a:solidFill>
                  <a:schemeClr val="tx1"/>
                </a:solidFill>
              </a:rPr>
              <a:t> </a:t>
            </a:r>
            <a:r>
              <a:rPr lang="en-GB" altLang="cs-CZ" sz="4400" b="1" dirty="0" err="1">
                <a:solidFill>
                  <a:schemeClr val="tx1"/>
                </a:solidFill>
              </a:rPr>
              <a:t>budoucnosti</a:t>
            </a:r>
            <a:r>
              <a:rPr lang="en-GB" altLang="cs-CZ" sz="4400" b="1" dirty="0">
                <a:solidFill>
                  <a:schemeClr val="tx1"/>
                </a:solidFill>
              </a:rPr>
              <a:t>:</a:t>
            </a:r>
          </a:p>
          <a:p>
            <a:pPr algn="l">
              <a:defRPr/>
            </a:pPr>
            <a:endParaRPr lang="cs-CZ" altLang="cs-CZ" sz="3300" dirty="0">
              <a:solidFill>
                <a:schemeClr val="tx1"/>
              </a:solidFill>
            </a:endParaRPr>
          </a:p>
          <a:p>
            <a:pPr algn="l">
              <a:defRPr/>
            </a:pPr>
            <a:r>
              <a:rPr lang="en-GB" altLang="cs-CZ" sz="3300" dirty="0" err="1">
                <a:solidFill>
                  <a:schemeClr val="tx1"/>
                </a:solidFill>
              </a:rPr>
              <a:t>Průmyslová</a:t>
            </a:r>
            <a:r>
              <a:rPr lang="en-GB" altLang="cs-CZ" sz="3300" dirty="0">
                <a:solidFill>
                  <a:schemeClr val="tx1"/>
                </a:solidFill>
              </a:rPr>
              <a:t> </a:t>
            </a:r>
            <a:r>
              <a:rPr lang="en-GB" altLang="cs-CZ" sz="3300" dirty="0" err="1">
                <a:solidFill>
                  <a:schemeClr val="tx1"/>
                </a:solidFill>
              </a:rPr>
              <a:t>revoluce</a:t>
            </a:r>
            <a:r>
              <a:rPr lang="en-GB" altLang="cs-CZ" sz="3300" dirty="0">
                <a:solidFill>
                  <a:schemeClr val="tx1"/>
                </a:solidFill>
              </a:rPr>
              <a:t> 4.0</a:t>
            </a:r>
          </a:p>
          <a:p>
            <a:pPr algn="l">
              <a:defRPr/>
            </a:pPr>
            <a:endParaRPr lang="en-GB" altLang="cs-CZ" sz="3200" dirty="0">
              <a:solidFill>
                <a:schemeClr val="tx1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054431" y="956620"/>
            <a:ext cx="50351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4000" b="1" cap="small" dirty="0">
                <a:solidFill>
                  <a:schemeClr val="accent1"/>
                </a:solidFill>
              </a:rPr>
              <a:t>Kdo jsou cílové skupiny</a:t>
            </a:r>
            <a:r>
              <a:rPr lang="en-GB" sz="4000" b="1" cap="small" dirty="0">
                <a:solidFill>
                  <a:schemeClr val="accent1"/>
                </a:solidFill>
              </a:rPr>
              <a:t> </a:t>
            </a:r>
            <a:endParaRPr lang="cs-CZ" sz="40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2865" y="364796"/>
            <a:ext cx="1635694" cy="591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21022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1461591"/>
            <a:ext cx="7772400" cy="1470025"/>
          </a:xfrm>
        </p:spPr>
        <p:txBody>
          <a:bodyPr/>
          <a:lstStyle/>
          <a:p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9564" y="2169477"/>
            <a:ext cx="8064896" cy="4571891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altLang="cs-CZ" sz="3000" b="1" dirty="0">
                <a:solidFill>
                  <a:schemeClr val="tx1"/>
                </a:solidFill>
              </a:rPr>
              <a:t>V ČR se ve školním roce 2014/2015 vzdělávalo   10 312 zdravotně postižených dětí.</a:t>
            </a:r>
          </a:p>
          <a:p>
            <a:pPr algn="l">
              <a:defRPr/>
            </a:pPr>
            <a:r>
              <a:rPr lang="cs-CZ" altLang="cs-CZ" sz="2800" dirty="0">
                <a:solidFill>
                  <a:schemeClr val="tx1"/>
                </a:solidFill>
              </a:rPr>
              <a:t>Z toho:</a:t>
            </a:r>
          </a:p>
          <a:p>
            <a:pPr algn="l">
              <a:defRPr/>
            </a:pPr>
            <a:r>
              <a:rPr lang="cs-CZ" altLang="cs-CZ" sz="2800" dirty="0" err="1">
                <a:solidFill>
                  <a:schemeClr val="tx1"/>
                </a:solidFill>
              </a:rPr>
              <a:t>Moravskoslezký</a:t>
            </a:r>
            <a:r>
              <a:rPr lang="cs-CZ" altLang="cs-CZ" sz="2800" dirty="0">
                <a:solidFill>
                  <a:schemeClr val="tx1"/>
                </a:solidFill>
              </a:rPr>
              <a:t> kraj                           1 814</a:t>
            </a:r>
          </a:p>
          <a:p>
            <a:pPr algn="l">
              <a:defRPr/>
            </a:pPr>
            <a:r>
              <a:rPr lang="cs-CZ" altLang="cs-CZ" sz="2800" b="1" dirty="0">
                <a:solidFill>
                  <a:schemeClr val="tx1"/>
                </a:solidFill>
              </a:rPr>
              <a:t>Jihomoravský kraj                               1 301</a:t>
            </a:r>
          </a:p>
          <a:p>
            <a:pPr algn="l">
              <a:defRPr/>
            </a:pPr>
            <a:r>
              <a:rPr lang="cs-CZ" altLang="cs-CZ" sz="2800" dirty="0">
                <a:solidFill>
                  <a:schemeClr val="tx1"/>
                </a:solidFill>
              </a:rPr>
              <a:t>Praha                                                     1 050</a:t>
            </a:r>
          </a:p>
          <a:p>
            <a:pPr algn="l">
              <a:defRPr/>
            </a:pPr>
            <a:r>
              <a:rPr lang="cs-CZ" altLang="cs-CZ" sz="2800" dirty="0">
                <a:solidFill>
                  <a:schemeClr val="tx1"/>
                </a:solidFill>
              </a:rPr>
              <a:t>.</a:t>
            </a:r>
          </a:p>
          <a:p>
            <a:pPr algn="l">
              <a:defRPr/>
            </a:pPr>
            <a:r>
              <a:rPr lang="cs-CZ" altLang="cs-CZ" sz="2800" dirty="0">
                <a:solidFill>
                  <a:schemeClr val="tx1"/>
                </a:solidFill>
              </a:rPr>
              <a:t>Karlovarský kraj                                       229</a:t>
            </a:r>
          </a:p>
          <a:p>
            <a:pPr algn="l">
              <a:defRPr/>
            </a:pPr>
            <a:endParaRPr lang="cs-CZ" altLang="cs-CZ" sz="3600" dirty="0">
              <a:solidFill>
                <a:schemeClr val="tx1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-88263" y="900006"/>
            <a:ext cx="932056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4000" b="1" cap="small" dirty="0">
                <a:solidFill>
                  <a:schemeClr val="accent1"/>
                </a:solidFill>
              </a:rPr>
              <a:t>Zdravotně postižené děti v předškolním věku</a:t>
            </a:r>
            <a:r>
              <a:rPr lang="en-US" sz="4000" b="1" cap="small" dirty="0">
                <a:solidFill>
                  <a:schemeClr val="accent1"/>
                </a:solidFill>
              </a:rPr>
              <a:t> </a:t>
            </a:r>
            <a:endParaRPr lang="en-US" sz="40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2865" y="364796"/>
            <a:ext cx="1635694" cy="591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9728972"/>
      </p:ext>
    </p:extLst>
  </p:cSld>
  <p:clrMapOvr>
    <a:masterClrMapping/>
  </p:clrMapOvr>
</p:sld>
</file>

<file path=ppt/theme/theme1.xml><?xml version="1.0" encoding="utf-8"?>
<a:theme xmlns:a="http://schemas.openxmlformats.org/drawingml/2006/main" name="KSP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7AE1E23F8B5A245AC6E45F70F5382A9" ma:contentTypeVersion="2" ma:contentTypeDescription="Vytvoří nový dokument" ma:contentTypeScope="" ma:versionID="578afccec253741ed0ba9f7a77a4ec08">
  <xsd:schema xmlns:xsd="http://www.w3.org/2001/XMLSchema" xmlns:xs="http://www.w3.org/2001/XMLSchema" xmlns:p="http://schemas.microsoft.com/office/2006/metadata/properties" xmlns:ns2="7d809470-1a6e-4bfc-91db-225fb1e90d66" targetNamespace="http://schemas.microsoft.com/office/2006/metadata/properties" ma:root="true" ma:fieldsID="08a05a0f14b84a5efa29632d5b5b2258" ns2:_="">
    <xsd:import namespace="7d809470-1a6e-4bfc-91db-225fb1e90d6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809470-1a6e-4bfc-91db-225fb1e90d6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E59182F-0B8A-49AE-BE5C-82727EA6008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d809470-1a6e-4bfc-91db-225fb1e90d6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A6442E2-44BA-46AB-A104-6B473319AFCA}">
  <ds:schemaRefs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7d809470-1a6e-4bfc-91db-225fb1e90d66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DC097694-A045-4D0A-A0F7-3D7A52496A2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3316</TotalTime>
  <Words>1354</Words>
  <Application>Microsoft Office PowerPoint</Application>
  <PresentationFormat>Předvádění na obrazovce (4:3)</PresentationFormat>
  <Paragraphs>217</Paragraphs>
  <Slides>28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2" baseType="lpstr">
      <vt:lpstr>Arial</vt:lpstr>
      <vt:lpstr>Calibri</vt:lpstr>
      <vt:lpstr>Wingdings</vt:lpstr>
      <vt:lpstr>KSP</vt:lpstr>
      <vt:lpstr>Prezentace aplikace PowerPoint</vt:lpstr>
      <vt:lpstr>Prezentace aplikace PowerPoint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Přínos pro společnost </vt:lpstr>
      <vt:lpstr> Základní problém </vt:lpstr>
      <vt:lpstr> Neexistence legislativy v ČR </vt:lpstr>
      <vt:lpstr> Důsledky  </vt:lpstr>
      <vt:lpstr>Veřejná podpora cílových skupin v ČR</vt:lpstr>
      <vt:lpstr>Podmínky nutné pro fungování soc. podniku</vt:lpstr>
      <vt:lpstr>Podmínky nutné pro fungování soc. podniku</vt:lpstr>
      <vt:lpstr>Podmínky nutné pro fungování soc. podniku</vt:lpstr>
      <vt:lpstr>Podmínky nutné pro fungování soc. podniků</vt:lpstr>
      <vt:lpstr>Prezentace aplikace PowerPoint</vt:lpstr>
      <vt:lpstr>Prezentace aplikace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Kamila</dc:creator>
  <cp:lastModifiedBy>Eva Juhová</cp:lastModifiedBy>
  <cp:revision>193</cp:revision>
  <dcterms:created xsi:type="dcterms:W3CDTF">2014-05-27T21:52:07Z</dcterms:created>
  <dcterms:modified xsi:type="dcterms:W3CDTF">2017-06-07T18:38:26Z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0x01010017AE1E23F8B5A245AC6E45F70F5382A9</vt:lpwstr>
  </property>
</Properties>
</file>