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80" r:id="rId6"/>
    <p:sldId id="302" r:id="rId7"/>
    <p:sldId id="281" r:id="rId8"/>
    <p:sldId id="303" r:id="rId9"/>
    <p:sldId id="304" r:id="rId10"/>
    <p:sldId id="307" r:id="rId11"/>
    <p:sldId id="306" r:id="rId12"/>
    <p:sldId id="301" r:id="rId13"/>
    <p:sldId id="300" r:id="rId14"/>
    <p:sldId id="308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uha" initials="MJ" lastIdx="1" clrIdx="0">
    <p:extLst>
      <p:ext uri="{19B8F6BF-5375-455C-9EA6-DF929625EA0E}">
        <p15:presenceInfo xmlns:p15="http://schemas.microsoft.com/office/powerpoint/2012/main" xmlns="" userId="Marek Ju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>
      <p:cViewPr varScale="1">
        <p:scale>
          <a:sx n="79" d="100"/>
          <a:sy n="79" d="100"/>
        </p:scale>
        <p:origin x="-107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D26A7-D48A-4FA8-8EF4-7930E36AAEE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CA77D2-6F49-4C1F-9477-26C01DA48699}">
      <dgm:prSet phldrT="[Text]"/>
      <dgm:spPr/>
      <dgm:t>
        <a:bodyPr/>
        <a:lstStyle/>
        <a:p>
          <a:r>
            <a:rPr lang="en-US" noProof="0" dirty="0"/>
            <a:t>Public administration</a:t>
          </a:r>
        </a:p>
      </dgm:t>
    </dgm:pt>
    <dgm:pt modelId="{099F5BF1-E01A-4619-8D83-8CF0F5DB546F}" type="parTrans" cxnId="{80A8FEE2-E279-4472-AB29-7B0CF0F99A7B}">
      <dgm:prSet/>
      <dgm:spPr/>
      <dgm:t>
        <a:bodyPr/>
        <a:lstStyle/>
        <a:p>
          <a:endParaRPr lang="cs-CZ"/>
        </a:p>
      </dgm:t>
    </dgm:pt>
    <dgm:pt modelId="{1CE5C4FE-6B8C-499D-AA84-4B4ECAF64942}" type="sibTrans" cxnId="{80A8FEE2-E279-4472-AB29-7B0CF0F99A7B}">
      <dgm:prSet/>
      <dgm:spPr/>
      <dgm:t>
        <a:bodyPr/>
        <a:lstStyle/>
        <a:p>
          <a:endParaRPr lang="cs-CZ"/>
        </a:p>
      </dgm:t>
    </dgm:pt>
    <dgm:pt modelId="{F7F7EC2F-7DAF-464F-AC97-B145B27BC55C}">
      <dgm:prSet phldrT="[Text]"/>
      <dgm:spPr/>
      <dgm:t>
        <a:bodyPr/>
        <a:lstStyle/>
        <a:p>
          <a:r>
            <a:rPr lang="en-US" noProof="0" dirty="0"/>
            <a:t>Tax collection</a:t>
          </a:r>
        </a:p>
      </dgm:t>
    </dgm:pt>
    <dgm:pt modelId="{FA149B85-4AEE-441F-83D2-0DF741810D06}" type="parTrans" cxnId="{ACD6732B-6D57-4DCE-B2FC-751AE86A7AEA}">
      <dgm:prSet/>
      <dgm:spPr>
        <a:solidFill>
          <a:schemeClr val="tx1"/>
        </a:solidFill>
      </dgm:spPr>
      <dgm:t>
        <a:bodyPr/>
        <a:lstStyle/>
        <a:p>
          <a:endParaRPr lang="cs-CZ"/>
        </a:p>
      </dgm:t>
    </dgm:pt>
    <dgm:pt modelId="{347D153A-D477-405E-9EDE-BFA1D39EEB20}" type="sibTrans" cxnId="{ACD6732B-6D57-4DCE-B2FC-751AE86A7AEA}">
      <dgm:prSet/>
      <dgm:spPr/>
      <dgm:t>
        <a:bodyPr/>
        <a:lstStyle/>
        <a:p>
          <a:endParaRPr lang="cs-CZ"/>
        </a:p>
      </dgm:t>
    </dgm:pt>
    <dgm:pt modelId="{ACE8FA90-DD58-49F0-B7AB-44D9533638DE}">
      <dgm:prSet phldrT="[Text]"/>
      <dgm:spPr/>
      <dgm:t>
        <a:bodyPr/>
        <a:lstStyle/>
        <a:p>
          <a:r>
            <a:rPr lang="en-GB" dirty="0"/>
            <a:t>Public procurement award to social enterprises  </a:t>
          </a:r>
          <a:endParaRPr lang="cs-CZ" dirty="0"/>
        </a:p>
      </dgm:t>
    </dgm:pt>
    <dgm:pt modelId="{043F4A27-CC11-4B05-9C24-044BD0084229}" type="parTrans" cxnId="{5DDD3901-CE7A-493B-AF4A-AADE4B3277C0}">
      <dgm:prSet/>
      <dgm:spPr>
        <a:solidFill>
          <a:srgbClr val="00B050"/>
        </a:solidFill>
      </dgm:spPr>
      <dgm:t>
        <a:bodyPr/>
        <a:lstStyle/>
        <a:p>
          <a:endParaRPr lang="cs-CZ"/>
        </a:p>
      </dgm:t>
    </dgm:pt>
    <dgm:pt modelId="{9DFBD391-46CE-44A2-B2E6-22B924474AE8}" type="sibTrans" cxnId="{5DDD3901-CE7A-493B-AF4A-AADE4B3277C0}">
      <dgm:prSet/>
      <dgm:spPr/>
      <dgm:t>
        <a:bodyPr/>
        <a:lstStyle/>
        <a:p>
          <a:endParaRPr lang="cs-CZ"/>
        </a:p>
      </dgm:t>
    </dgm:pt>
    <dgm:pt modelId="{7CD1B301-F466-47DD-A45C-2CF79CA6C96D}">
      <dgm:prSet phldrT="[Text]"/>
      <dgm:spPr/>
      <dgm:t>
        <a:bodyPr/>
        <a:lstStyle/>
        <a:p>
          <a:r>
            <a:rPr lang="en-US" noProof="0" dirty="0"/>
            <a:t>Payment of social benefits</a:t>
          </a:r>
        </a:p>
      </dgm:t>
    </dgm:pt>
    <dgm:pt modelId="{41B9182F-CD38-4890-A014-BC487CD385EB}" type="parTrans" cxnId="{570D39BD-F007-4C32-A33A-F0FDA398D73D}">
      <dgm:prSet/>
      <dgm:spPr>
        <a:solidFill>
          <a:srgbClr val="C00000"/>
        </a:solidFill>
      </dgm:spPr>
      <dgm:t>
        <a:bodyPr/>
        <a:lstStyle/>
        <a:p>
          <a:endParaRPr lang="cs-CZ"/>
        </a:p>
      </dgm:t>
    </dgm:pt>
    <dgm:pt modelId="{5B64CF56-9B3D-4991-81D4-591EF238E666}" type="sibTrans" cxnId="{570D39BD-F007-4C32-A33A-F0FDA398D73D}">
      <dgm:prSet/>
      <dgm:spPr/>
      <dgm:t>
        <a:bodyPr/>
        <a:lstStyle/>
        <a:p>
          <a:endParaRPr lang="cs-CZ"/>
        </a:p>
      </dgm:t>
    </dgm:pt>
    <dgm:pt modelId="{85366ECD-0983-458F-ACFF-7E48CE528EF4}">
      <dgm:prSet phldrT="[Text]"/>
      <dgm:spPr/>
      <dgm:t>
        <a:bodyPr/>
        <a:lstStyle/>
        <a:p>
          <a:r>
            <a:rPr lang="en-GB" dirty="0"/>
            <a:t>Support of employment by social enterprises </a:t>
          </a:r>
          <a:endParaRPr lang="cs-CZ" dirty="0"/>
        </a:p>
      </dgm:t>
    </dgm:pt>
    <dgm:pt modelId="{01A5AB43-619B-4DEB-9D0B-10A98ECDCC56}" type="parTrans" cxnId="{E07B7E99-191F-4335-B2D7-468C0C5C2C04}">
      <dgm:prSet/>
      <dgm:spPr>
        <a:solidFill>
          <a:srgbClr val="00B050"/>
        </a:solidFill>
      </dgm:spPr>
      <dgm:t>
        <a:bodyPr/>
        <a:lstStyle/>
        <a:p>
          <a:endParaRPr lang="cs-CZ"/>
        </a:p>
      </dgm:t>
    </dgm:pt>
    <dgm:pt modelId="{7416AB8B-C760-4009-9DF4-150204384732}" type="sibTrans" cxnId="{E07B7E99-191F-4335-B2D7-468C0C5C2C04}">
      <dgm:prSet/>
      <dgm:spPr/>
      <dgm:t>
        <a:bodyPr/>
        <a:lstStyle/>
        <a:p>
          <a:endParaRPr lang="cs-CZ"/>
        </a:p>
      </dgm:t>
    </dgm:pt>
    <dgm:pt modelId="{311C22A9-4299-47AD-A802-B01C61CEE5E0}" type="pres">
      <dgm:prSet presAssocID="{3C7D26A7-D48A-4FA8-8EF4-7930E36AAE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9C9D0ED-447E-42E1-8A34-542946A14162}" type="pres">
      <dgm:prSet presAssocID="{98CA77D2-6F49-4C1F-9477-26C01DA48699}" presName="centerShape" presStyleLbl="node0" presStyleIdx="0" presStyleCnt="1" custScaleX="251315" custLinFactNeighborX="1006"/>
      <dgm:spPr/>
      <dgm:t>
        <a:bodyPr/>
        <a:lstStyle/>
        <a:p>
          <a:endParaRPr lang="en-GB"/>
        </a:p>
      </dgm:t>
    </dgm:pt>
    <dgm:pt modelId="{4B7947ED-2896-46FB-AF9C-A80677398EE1}" type="pres">
      <dgm:prSet presAssocID="{FA149B85-4AEE-441F-83D2-0DF741810D06}" presName="parTrans" presStyleLbl="sibTrans2D1" presStyleIdx="0" presStyleCnt="4" custAng="10869158" custLinFactNeighborX="12033" custLinFactNeighborY="8994"/>
      <dgm:spPr/>
      <dgm:t>
        <a:bodyPr/>
        <a:lstStyle/>
        <a:p>
          <a:endParaRPr lang="en-GB"/>
        </a:p>
      </dgm:t>
    </dgm:pt>
    <dgm:pt modelId="{33BE2662-ADE6-4FF0-9FB5-7021E3F01AEB}" type="pres">
      <dgm:prSet presAssocID="{FA149B85-4AEE-441F-83D2-0DF741810D06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B57A0E99-D5EC-4818-A9FB-7FD614D01F34}" type="pres">
      <dgm:prSet presAssocID="{F7F7EC2F-7DAF-464F-AC97-B145B27BC55C}" presName="node" presStyleLbl="node1" presStyleIdx="0" presStyleCnt="4" custScaleX="2325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356E1-3E31-4CDB-AE92-4E22CE43FC20}" type="pres">
      <dgm:prSet presAssocID="{01A5AB43-619B-4DEB-9D0B-10A98ECDCC56}" presName="parTrans" presStyleLbl="sibTrans2D1" presStyleIdx="1" presStyleCnt="4" custScaleX="133948" custScaleY="204612" custLinFactNeighborX="-4324"/>
      <dgm:spPr/>
      <dgm:t>
        <a:bodyPr/>
        <a:lstStyle/>
        <a:p>
          <a:endParaRPr lang="en-GB"/>
        </a:p>
      </dgm:t>
    </dgm:pt>
    <dgm:pt modelId="{7EE2C5C5-E33B-4FA5-AB15-C3CA7C3C625E}" type="pres">
      <dgm:prSet presAssocID="{01A5AB43-619B-4DEB-9D0B-10A98ECDCC56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D9802E44-5B56-4162-96BD-F9DC85E221A5}" type="pres">
      <dgm:prSet presAssocID="{85366ECD-0983-458F-ACFF-7E48CE528EF4}" presName="node" presStyleLbl="node1" presStyleIdx="1" presStyleCnt="4" custScaleX="234838" custScaleY="102841" custRadScaleRad="208580" custRadScaleInc="-8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4CE81A-EC23-4BD9-B35F-98A1935929FB}" type="pres">
      <dgm:prSet presAssocID="{043F4A27-CC11-4B05-9C24-044BD0084229}" presName="parTrans" presStyleLbl="sibTrans2D1" presStyleIdx="2" presStyleCnt="4" custAng="38839" custScaleX="152107" custScaleY="283833"/>
      <dgm:spPr/>
      <dgm:t>
        <a:bodyPr/>
        <a:lstStyle/>
        <a:p>
          <a:endParaRPr lang="en-GB"/>
        </a:p>
      </dgm:t>
    </dgm:pt>
    <dgm:pt modelId="{13F6100D-D1DD-498C-A441-F81949B5D97A}" type="pres">
      <dgm:prSet presAssocID="{043F4A27-CC11-4B05-9C24-044BD0084229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C316EF66-755D-46F7-A5DF-B9BCA6129CB2}" type="pres">
      <dgm:prSet presAssocID="{ACE8FA90-DD58-49F0-B7AB-44D9533638DE}" presName="node" presStyleLbl="node1" presStyleIdx="2" presStyleCnt="4" custScaleX="536167" custScaleY="121075" custRadScaleRad="100049" custRadScaleInc="-39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6084A0-DB1E-4572-A126-D30532564492}" type="pres">
      <dgm:prSet presAssocID="{41B9182F-CD38-4890-A014-BC487CD385EB}" presName="parTrans" presStyleLbl="sibTrans2D1" presStyleIdx="3" presStyleCnt="4" custScaleX="122291" custScaleY="250060"/>
      <dgm:spPr/>
      <dgm:t>
        <a:bodyPr/>
        <a:lstStyle/>
        <a:p>
          <a:endParaRPr lang="en-GB"/>
        </a:p>
      </dgm:t>
    </dgm:pt>
    <dgm:pt modelId="{6BA9F92A-A884-4530-883D-6CBB41F1BAD3}" type="pres">
      <dgm:prSet presAssocID="{41B9182F-CD38-4890-A014-BC487CD385EB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14B538FE-5D0A-41C4-AB3F-7024EF291635}" type="pres">
      <dgm:prSet presAssocID="{7CD1B301-F466-47DD-A45C-2CF79CA6C96D}" presName="node" presStyleLbl="node1" presStyleIdx="3" presStyleCnt="4" custScaleX="231773" custRadScaleRad="212816" custRadScaleInc="6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7597C2D-5437-4992-A182-1DC10760D34B}" type="presOf" srcId="{7CD1B301-F466-47DD-A45C-2CF79CA6C96D}" destId="{14B538FE-5D0A-41C4-AB3F-7024EF291635}" srcOrd="0" destOrd="0" presId="urn:microsoft.com/office/officeart/2005/8/layout/radial5"/>
    <dgm:cxn modelId="{ACD6732B-6D57-4DCE-B2FC-751AE86A7AEA}" srcId="{98CA77D2-6F49-4C1F-9477-26C01DA48699}" destId="{F7F7EC2F-7DAF-464F-AC97-B145B27BC55C}" srcOrd="0" destOrd="0" parTransId="{FA149B85-4AEE-441F-83D2-0DF741810D06}" sibTransId="{347D153A-D477-405E-9EDE-BFA1D39EEB20}"/>
    <dgm:cxn modelId="{80A8FEE2-E279-4472-AB29-7B0CF0F99A7B}" srcId="{3C7D26A7-D48A-4FA8-8EF4-7930E36AAEE7}" destId="{98CA77D2-6F49-4C1F-9477-26C01DA48699}" srcOrd="0" destOrd="0" parTransId="{099F5BF1-E01A-4619-8D83-8CF0F5DB546F}" sibTransId="{1CE5C4FE-6B8C-499D-AA84-4B4ECAF64942}"/>
    <dgm:cxn modelId="{570D39BD-F007-4C32-A33A-F0FDA398D73D}" srcId="{98CA77D2-6F49-4C1F-9477-26C01DA48699}" destId="{7CD1B301-F466-47DD-A45C-2CF79CA6C96D}" srcOrd="3" destOrd="0" parTransId="{41B9182F-CD38-4890-A014-BC487CD385EB}" sibTransId="{5B64CF56-9B3D-4991-81D4-591EF238E666}"/>
    <dgm:cxn modelId="{5DDD3901-CE7A-493B-AF4A-AADE4B3277C0}" srcId="{98CA77D2-6F49-4C1F-9477-26C01DA48699}" destId="{ACE8FA90-DD58-49F0-B7AB-44D9533638DE}" srcOrd="2" destOrd="0" parTransId="{043F4A27-CC11-4B05-9C24-044BD0084229}" sibTransId="{9DFBD391-46CE-44A2-B2E6-22B924474AE8}"/>
    <dgm:cxn modelId="{71C91F61-2B6C-4704-821B-D27FC6F089B6}" type="presOf" srcId="{FA149B85-4AEE-441F-83D2-0DF741810D06}" destId="{4B7947ED-2896-46FB-AF9C-A80677398EE1}" srcOrd="0" destOrd="0" presId="urn:microsoft.com/office/officeart/2005/8/layout/radial5"/>
    <dgm:cxn modelId="{0517B03D-88C1-48F9-BE30-A88BC5733866}" type="presOf" srcId="{3C7D26A7-D48A-4FA8-8EF4-7930E36AAEE7}" destId="{311C22A9-4299-47AD-A802-B01C61CEE5E0}" srcOrd="0" destOrd="0" presId="urn:microsoft.com/office/officeart/2005/8/layout/radial5"/>
    <dgm:cxn modelId="{51B78BE6-0773-49C5-AD39-8396EAF2B4BC}" type="presOf" srcId="{F7F7EC2F-7DAF-464F-AC97-B145B27BC55C}" destId="{B57A0E99-D5EC-4818-A9FB-7FD614D01F34}" srcOrd="0" destOrd="0" presId="urn:microsoft.com/office/officeart/2005/8/layout/radial5"/>
    <dgm:cxn modelId="{2AB29CCC-F064-41EF-B363-96B3C58330B3}" type="presOf" srcId="{01A5AB43-619B-4DEB-9D0B-10A98ECDCC56}" destId="{7EE2C5C5-E33B-4FA5-AB15-C3CA7C3C625E}" srcOrd="1" destOrd="0" presId="urn:microsoft.com/office/officeart/2005/8/layout/radial5"/>
    <dgm:cxn modelId="{C9B630B9-45F3-4A6E-A396-BAC979FBAA79}" type="presOf" srcId="{043F4A27-CC11-4B05-9C24-044BD0084229}" destId="{13F6100D-D1DD-498C-A441-F81949B5D97A}" srcOrd="1" destOrd="0" presId="urn:microsoft.com/office/officeart/2005/8/layout/radial5"/>
    <dgm:cxn modelId="{F4D3AA89-E176-4230-A839-DC669E389E32}" type="presOf" srcId="{98CA77D2-6F49-4C1F-9477-26C01DA48699}" destId="{49C9D0ED-447E-42E1-8A34-542946A14162}" srcOrd="0" destOrd="0" presId="urn:microsoft.com/office/officeart/2005/8/layout/radial5"/>
    <dgm:cxn modelId="{3C456205-DE81-4233-B8A7-0F3073A7EADD}" type="presOf" srcId="{01A5AB43-619B-4DEB-9D0B-10A98ECDCC56}" destId="{C50356E1-3E31-4CDB-AE92-4E22CE43FC20}" srcOrd="0" destOrd="0" presId="urn:microsoft.com/office/officeart/2005/8/layout/radial5"/>
    <dgm:cxn modelId="{A08EBB10-5A65-4023-ACDD-73F31D9D1B98}" type="presOf" srcId="{ACE8FA90-DD58-49F0-B7AB-44D9533638DE}" destId="{C316EF66-755D-46F7-A5DF-B9BCA6129CB2}" srcOrd="0" destOrd="0" presId="urn:microsoft.com/office/officeart/2005/8/layout/radial5"/>
    <dgm:cxn modelId="{B436E367-D210-45BE-9819-C68C5D56E8A4}" type="presOf" srcId="{043F4A27-CC11-4B05-9C24-044BD0084229}" destId="{474CE81A-EC23-4BD9-B35F-98A1935929FB}" srcOrd="0" destOrd="0" presId="urn:microsoft.com/office/officeart/2005/8/layout/radial5"/>
    <dgm:cxn modelId="{140019A2-AA2D-4FDC-B88E-FDF32DE079B2}" type="presOf" srcId="{41B9182F-CD38-4890-A014-BC487CD385EB}" destId="{386084A0-DB1E-4572-A126-D30532564492}" srcOrd="0" destOrd="0" presId="urn:microsoft.com/office/officeart/2005/8/layout/radial5"/>
    <dgm:cxn modelId="{0833FEDE-67ED-4DE3-8AA3-D13974E4D6C1}" type="presOf" srcId="{41B9182F-CD38-4890-A014-BC487CD385EB}" destId="{6BA9F92A-A884-4530-883D-6CBB41F1BAD3}" srcOrd="1" destOrd="0" presId="urn:microsoft.com/office/officeart/2005/8/layout/radial5"/>
    <dgm:cxn modelId="{E07B7E99-191F-4335-B2D7-468C0C5C2C04}" srcId="{98CA77D2-6F49-4C1F-9477-26C01DA48699}" destId="{85366ECD-0983-458F-ACFF-7E48CE528EF4}" srcOrd="1" destOrd="0" parTransId="{01A5AB43-619B-4DEB-9D0B-10A98ECDCC56}" sibTransId="{7416AB8B-C760-4009-9DF4-150204384732}"/>
    <dgm:cxn modelId="{7EE2241E-FBA2-4613-AF13-89E1C6274D05}" type="presOf" srcId="{85366ECD-0983-458F-ACFF-7E48CE528EF4}" destId="{D9802E44-5B56-4162-96BD-F9DC85E221A5}" srcOrd="0" destOrd="0" presId="urn:microsoft.com/office/officeart/2005/8/layout/radial5"/>
    <dgm:cxn modelId="{3BFB251B-267F-418F-9EC1-40A18B177477}" type="presOf" srcId="{FA149B85-4AEE-441F-83D2-0DF741810D06}" destId="{33BE2662-ADE6-4FF0-9FB5-7021E3F01AEB}" srcOrd="1" destOrd="0" presId="urn:microsoft.com/office/officeart/2005/8/layout/radial5"/>
    <dgm:cxn modelId="{E4BC916F-41CD-4D48-9B7A-502F660B9B5E}" type="presParOf" srcId="{311C22A9-4299-47AD-A802-B01C61CEE5E0}" destId="{49C9D0ED-447E-42E1-8A34-542946A14162}" srcOrd="0" destOrd="0" presId="urn:microsoft.com/office/officeart/2005/8/layout/radial5"/>
    <dgm:cxn modelId="{11811E7D-4438-4E93-9359-2A955698DAE3}" type="presParOf" srcId="{311C22A9-4299-47AD-A802-B01C61CEE5E0}" destId="{4B7947ED-2896-46FB-AF9C-A80677398EE1}" srcOrd="1" destOrd="0" presId="urn:microsoft.com/office/officeart/2005/8/layout/radial5"/>
    <dgm:cxn modelId="{19B6A256-A64B-4A6C-9D58-33ED34B2A61E}" type="presParOf" srcId="{4B7947ED-2896-46FB-AF9C-A80677398EE1}" destId="{33BE2662-ADE6-4FF0-9FB5-7021E3F01AEB}" srcOrd="0" destOrd="0" presId="urn:microsoft.com/office/officeart/2005/8/layout/radial5"/>
    <dgm:cxn modelId="{19C22D79-C211-4752-8E69-BE46BAEDEAD2}" type="presParOf" srcId="{311C22A9-4299-47AD-A802-B01C61CEE5E0}" destId="{B57A0E99-D5EC-4818-A9FB-7FD614D01F34}" srcOrd="2" destOrd="0" presId="urn:microsoft.com/office/officeart/2005/8/layout/radial5"/>
    <dgm:cxn modelId="{CEDDFA62-096B-4DA8-8404-A6C97988520E}" type="presParOf" srcId="{311C22A9-4299-47AD-A802-B01C61CEE5E0}" destId="{C50356E1-3E31-4CDB-AE92-4E22CE43FC20}" srcOrd="3" destOrd="0" presId="urn:microsoft.com/office/officeart/2005/8/layout/radial5"/>
    <dgm:cxn modelId="{6AC8488F-3BBB-45D0-9CDB-EE19EFB2DADB}" type="presParOf" srcId="{C50356E1-3E31-4CDB-AE92-4E22CE43FC20}" destId="{7EE2C5C5-E33B-4FA5-AB15-C3CA7C3C625E}" srcOrd="0" destOrd="0" presId="urn:microsoft.com/office/officeart/2005/8/layout/radial5"/>
    <dgm:cxn modelId="{64CA50AC-F1E0-4564-BA3E-5DFEB28ED70E}" type="presParOf" srcId="{311C22A9-4299-47AD-A802-B01C61CEE5E0}" destId="{D9802E44-5B56-4162-96BD-F9DC85E221A5}" srcOrd="4" destOrd="0" presId="urn:microsoft.com/office/officeart/2005/8/layout/radial5"/>
    <dgm:cxn modelId="{CCBDEB86-64E3-4E2E-9BAA-93BAF11EE916}" type="presParOf" srcId="{311C22A9-4299-47AD-A802-B01C61CEE5E0}" destId="{474CE81A-EC23-4BD9-B35F-98A1935929FB}" srcOrd="5" destOrd="0" presId="urn:microsoft.com/office/officeart/2005/8/layout/radial5"/>
    <dgm:cxn modelId="{0D92E783-8C92-48EC-93B6-0F6A460B768E}" type="presParOf" srcId="{474CE81A-EC23-4BD9-B35F-98A1935929FB}" destId="{13F6100D-D1DD-498C-A441-F81949B5D97A}" srcOrd="0" destOrd="0" presId="urn:microsoft.com/office/officeart/2005/8/layout/radial5"/>
    <dgm:cxn modelId="{0F0CC5D4-9761-45C2-B777-F3FEC2ED1814}" type="presParOf" srcId="{311C22A9-4299-47AD-A802-B01C61CEE5E0}" destId="{C316EF66-755D-46F7-A5DF-B9BCA6129CB2}" srcOrd="6" destOrd="0" presId="urn:microsoft.com/office/officeart/2005/8/layout/radial5"/>
    <dgm:cxn modelId="{6D0CC0E5-B839-4272-8441-6B665AFE83C9}" type="presParOf" srcId="{311C22A9-4299-47AD-A802-B01C61CEE5E0}" destId="{386084A0-DB1E-4572-A126-D30532564492}" srcOrd="7" destOrd="0" presId="urn:microsoft.com/office/officeart/2005/8/layout/radial5"/>
    <dgm:cxn modelId="{B938F3FE-EA60-401E-A9C9-6A245B54E674}" type="presParOf" srcId="{386084A0-DB1E-4572-A126-D30532564492}" destId="{6BA9F92A-A884-4530-883D-6CBB41F1BAD3}" srcOrd="0" destOrd="0" presId="urn:microsoft.com/office/officeart/2005/8/layout/radial5"/>
    <dgm:cxn modelId="{6B3303D7-AA8E-41E0-8A97-678878891D1A}" type="presParOf" srcId="{311C22A9-4299-47AD-A802-B01C61CEE5E0}" destId="{14B538FE-5D0A-41C4-AB3F-7024EF29163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55E8EB-ABAF-4D6B-9951-3B09E143B9F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675E7035-594C-4A90-AA4F-360A9959D2B3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NNO</a:t>
          </a:r>
        </a:p>
      </dgm:t>
    </dgm:pt>
    <dgm:pt modelId="{6546AF3A-ED38-4B86-A816-72F2F5B70125}" type="parTrans" cxnId="{CDA06870-A564-401B-8012-208361C0024F}">
      <dgm:prSet/>
      <dgm:spPr/>
      <dgm:t>
        <a:bodyPr/>
        <a:lstStyle/>
        <a:p>
          <a:endParaRPr lang="cs-CZ"/>
        </a:p>
      </dgm:t>
    </dgm:pt>
    <dgm:pt modelId="{BBB9DF7F-1147-4AE6-B88E-CB40DFDC413A}" type="sibTrans" cxnId="{CDA06870-A564-401B-8012-208361C0024F}">
      <dgm:prSet/>
      <dgm:spPr/>
      <dgm:t>
        <a:bodyPr/>
        <a:lstStyle/>
        <a:p>
          <a:endParaRPr lang="cs-CZ"/>
        </a:p>
      </dgm:t>
    </dgm:pt>
    <dgm:pt modelId="{4747EDB3-C372-4511-AEB6-3A5EA901A3B9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/>
            <a:t>KSP</a:t>
          </a:r>
        </a:p>
      </dgm:t>
    </dgm:pt>
    <dgm:pt modelId="{63376DF0-843E-4C94-A1CB-94703296E24F}" type="parTrans" cxnId="{3EDCB454-6D39-4FEA-A2AC-0B8E1039D822}">
      <dgm:prSet/>
      <dgm:spPr/>
      <dgm:t>
        <a:bodyPr/>
        <a:lstStyle/>
        <a:p>
          <a:endParaRPr lang="cs-CZ"/>
        </a:p>
      </dgm:t>
    </dgm:pt>
    <dgm:pt modelId="{7FF68E81-D459-4A60-8E51-298EFBCB92BF}" type="sibTrans" cxnId="{3EDCB454-6D39-4FEA-A2AC-0B8E1039D822}">
      <dgm:prSet/>
      <dgm:spPr/>
      <dgm:t>
        <a:bodyPr/>
        <a:lstStyle/>
        <a:p>
          <a:endParaRPr lang="cs-CZ"/>
        </a:p>
      </dgm:t>
    </dgm:pt>
    <dgm:pt modelId="{2AA8F0D4-EC1B-4F6F-847C-57CBA1504E76}">
      <dgm:prSet phldrT="[Text]"/>
      <dgm:spPr>
        <a:solidFill>
          <a:srgbClr val="7030A0"/>
        </a:solidFill>
      </dgm:spPr>
      <dgm:t>
        <a:bodyPr/>
        <a:lstStyle/>
        <a:p>
          <a:r>
            <a:rPr lang="cs-CZ" dirty="0"/>
            <a:t>OHK</a:t>
          </a:r>
        </a:p>
      </dgm:t>
    </dgm:pt>
    <dgm:pt modelId="{2AFA89B9-4ADD-4C44-955F-611B2F1922F5}" type="sibTrans" cxnId="{0FC8C87C-7D3A-4B8C-AE26-F64157C1911D}">
      <dgm:prSet/>
      <dgm:spPr/>
      <dgm:t>
        <a:bodyPr/>
        <a:lstStyle/>
        <a:p>
          <a:endParaRPr lang="cs-CZ"/>
        </a:p>
      </dgm:t>
    </dgm:pt>
    <dgm:pt modelId="{DD67F30B-07A9-4B2C-B385-2979EFB45730}" type="parTrans" cxnId="{0FC8C87C-7D3A-4B8C-AE26-F64157C1911D}">
      <dgm:prSet/>
      <dgm:spPr/>
      <dgm:t>
        <a:bodyPr/>
        <a:lstStyle/>
        <a:p>
          <a:endParaRPr lang="cs-CZ"/>
        </a:p>
      </dgm:t>
    </dgm:pt>
    <dgm:pt modelId="{4E3178D6-E3DA-4236-90B6-DF09D37C390E}" type="pres">
      <dgm:prSet presAssocID="{4855E8EB-ABAF-4D6B-9951-3B09E143B9F5}" presName="compositeShape" presStyleCnt="0">
        <dgm:presLayoutVars>
          <dgm:chMax val="7"/>
          <dgm:dir/>
          <dgm:resizeHandles val="exact"/>
        </dgm:presLayoutVars>
      </dgm:prSet>
      <dgm:spPr/>
    </dgm:pt>
    <dgm:pt modelId="{81E1524A-EDAA-4D84-A9E9-0F5C9E1EB627}" type="pres">
      <dgm:prSet presAssocID="{4855E8EB-ABAF-4D6B-9951-3B09E143B9F5}" presName="wedge1" presStyleLbl="node1" presStyleIdx="0" presStyleCnt="3"/>
      <dgm:spPr/>
      <dgm:t>
        <a:bodyPr/>
        <a:lstStyle/>
        <a:p>
          <a:endParaRPr lang="en-GB"/>
        </a:p>
      </dgm:t>
    </dgm:pt>
    <dgm:pt modelId="{475657B9-F6C8-4876-8AFD-CD12E9BECE42}" type="pres">
      <dgm:prSet presAssocID="{4855E8EB-ABAF-4D6B-9951-3B09E143B9F5}" presName="dummy1a" presStyleCnt="0"/>
      <dgm:spPr/>
    </dgm:pt>
    <dgm:pt modelId="{9BF3BFB9-5D46-4843-BFFC-5D4FF386F979}" type="pres">
      <dgm:prSet presAssocID="{4855E8EB-ABAF-4D6B-9951-3B09E143B9F5}" presName="dummy1b" presStyleCnt="0"/>
      <dgm:spPr/>
    </dgm:pt>
    <dgm:pt modelId="{97458E83-8FF8-4CDE-BB1F-65123864AA52}" type="pres">
      <dgm:prSet presAssocID="{4855E8EB-ABAF-4D6B-9951-3B09E143B9F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5A877C-E0E9-4E99-9E26-5C965C13E1B7}" type="pres">
      <dgm:prSet presAssocID="{4855E8EB-ABAF-4D6B-9951-3B09E143B9F5}" presName="wedge2" presStyleLbl="node1" presStyleIdx="1" presStyleCnt="3"/>
      <dgm:spPr/>
      <dgm:t>
        <a:bodyPr/>
        <a:lstStyle/>
        <a:p>
          <a:endParaRPr lang="en-GB"/>
        </a:p>
      </dgm:t>
    </dgm:pt>
    <dgm:pt modelId="{BC6E8B10-B3F0-4CB7-B720-F3CC8AE6649F}" type="pres">
      <dgm:prSet presAssocID="{4855E8EB-ABAF-4D6B-9951-3B09E143B9F5}" presName="dummy2a" presStyleCnt="0"/>
      <dgm:spPr/>
    </dgm:pt>
    <dgm:pt modelId="{B9A22303-2D88-4C1B-BC34-C2BA613F5719}" type="pres">
      <dgm:prSet presAssocID="{4855E8EB-ABAF-4D6B-9951-3B09E143B9F5}" presName="dummy2b" presStyleCnt="0"/>
      <dgm:spPr/>
    </dgm:pt>
    <dgm:pt modelId="{206031C5-DF6B-4D3E-B3FC-AB790F2F861B}" type="pres">
      <dgm:prSet presAssocID="{4855E8EB-ABAF-4D6B-9951-3B09E143B9F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FB6FAF-021A-4A10-B6FC-FEA99115009F}" type="pres">
      <dgm:prSet presAssocID="{4855E8EB-ABAF-4D6B-9951-3B09E143B9F5}" presName="wedge3" presStyleLbl="node1" presStyleIdx="2" presStyleCnt="3"/>
      <dgm:spPr/>
      <dgm:t>
        <a:bodyPr/>
        <a:lstStyle/>
        <a:p>
          <a:endParaRPr lang="en-GB"/>
        </a:p>
      </dgm:t>
    </dgm:pt>
    <dgm:pt modelId="{40498460-75A0-4536-B178-A0EC16E330AC}" type="pres">
      <dgm:prSet presAssocID="{4855E8EB-ABAF-4D6B-9951-3B09E143B9F5}" presName="dummy3a" presStyleCnt="0"/>
      <dgm:spPr/>
    </dgm:pt>
    <dgm:pt modelId="{9E39E88C-1B24-4322-B323-B9FF96CADB2D}" type="pres">
      <dgm:prSet presAssocID="{4855E8EB-ABAF-4D6B-9951-3B09E143B9F5}" presName="dummy3b" presStyleCnt="0"/>
      <dgm:spPr/>
    </dgm:pt>
    <dgm:pt modelId="{FB2EA9E3-3D60-4AA5-991C-0616EA231EFE}" type="pres">
      <dgm:prSet presAssocID="{4855E8EB-ABAF-4D6B-9951-3B09E143B9F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012427-65A7-452E-986A-040A04B0D651}" type="pres">
      <dgm:prSet presAssocID="{BBB9DF7F-1147-4AE6-B88E-CB40DFDC413A}" presName="arrowWedge1" presStyleLbl="fgSibTrans2D1" presStyleIdx="0" presStyleCnt="3"/>
      <dgm:spPr/>
    </dgm:pt>
    <dgm:pt modelId="{CE889A7F-62E6-40E5-9714-5D94B9430C1E}" type="pres">
      <dgm:prSet presAssocID="{7FF68E81-D459-4A60-8E51-298EFBCB92BF}" presName="arrowWedge2" presStyleLbl="fgSibTrans2D1" presStyleIdx="1" presStyleCnt="3"/>
      <dgm:spPr/>
    </dgm:pt>
    <dgm:pt modelId="{725FEBF8-3775-467F-A946-EA8B1D379680}" type="pres">
      <dgm:prSet presAssocID="{2AFA89B9-4ADD-4C44-955F-611B2F1922F5}" presName="arrowWedge3" presStyleLbl="fgSibTrans2D1" presStyleIdx="2" presStyleCnt="3"/>
      <dgm:spPr/>
    </dgm:pt>
  </dgm:ptLst>
  <dgm:cxnLst>
    <dgm:cxn modelId="{B7D48105-EE4F-487F-8796-E4EA93CA635D}" type="presOf" srcId="{675E7035-594C-4A90-AA4F-360A9959D2B3}" destId="{97458E83-8FF8-4CDE-BB1F-65123864AA52}" srcOrd="1" destOrd="0" presId="urn:microsoft.com/office/officeart/2005/8/layout/cycle8"/>
    <dgm:cxn modelId="{C7B8DAE1-B700-4D5D-BB20-88B9F5D99F32}" type="presOf" srcId="{4855E8EB-ABAF-4D6B-9951-3B09E143B9F5}" destId="{4E3178D6-E3DA-4236-90B6-DF09D37C390E}" srcOrd="0" destOrd="0" presId="urn:microsoft.com/office/officeart/2005/8/layout/cycle8"/>
    <dgm:cxn modelId="{228E3D1B-A129-43FC-BB38-3DAEC4E65A34}" type="presOf" srcId="{2AA8F0D4-EC1B-4F6F-847C-57CBA1504E76}" destId="{52FB6FAF-021A-4A10-B6FC-FEA99115009F}" srcOrd="0" destOrd="0" presId="urn:microsoft.com/office/officeart/2005/8/layout/cycle8"/>
    <dgm:cxn modelId="{F3D0AD00-F7D4-4C40-85E9-38941E581190}" type="presOf" srcId="{4747EDB3-C372-4511-AEB6-3A5EA901A3B9}" destId="{206031C5-DF6B-4D3E-B3FC-AB790F2F861B}" srcOrd="1" destOrd="0" presId="urn:microsoft.com/office/officeart/2005/8/layout/cycle8"/>
    <dgm:cxn modelId="{CDA06870-A564-401B-8012-208361C0024F}" srcId="{4855E8EB-ABAF-4D6B-9951-3B09E143B9F5}" destId="{675E7035-594C-4A90-AA4F-360A9959D2B3}" srcOrd="0" destOrd="0" parTransId="{6546AF3A-ED38-4B86-A816-72F2F5B70125}" sibTransId="{BBB9DF7F-1147-4AE6-B88E-CB40DFDC413A}"/>
    <dgm:cxn modelId="{5796C9E5-8671-409A-A39D-02A8089006B8}" type="presOf" srcId="{675E7035-594C-4A90-AA4F-360A9959D2B3}" destId="{81E1524A-EDAA-4D84-A9E9-0F5C9E1EB627}" srcOrd="0" destOrd="0" presId="urn:microsoft.com/office/officeart/2005/8/layout/cycle8"/>
    <dgm:cxn modelId="{0FC8C87C-7D3A-4B8C-AE26-F64157C1911D}" srcId="{4855E8EB-ABAF-4D6B-9951-3B09E143B9F5}" destId="{2AA8F0D4-EC1B-4F6F-847C-57CBA1504E76}" srcOrd="2" destOrd="0" parTransId="{DD67F30B-07A9-4B2C-B385-2979EFB45730}" sibTransId="{2AFA89B9-4ADD-4C44-955F-611B2F1922F5}"/>
    <dgm:cxn modelId="{31CBEA31-4834-4C2D-BA2E-A1FDA7D40B53}" type="presOf" srcId="{2AA8F0D4-EC1B-4F6F-847C-57CBA1504E76}" destId="{FB2EA9E3-3D60-4AA5-991C-0616EA231EFE}" srcOrd="1" destOrd="0" presId="urn:microsoft.com/office/officeart/2005/8/layout/cycle8"/>
    <dgm:cxn modelId="{3EDCB454-6D39-4FEA-A2AC-0B8E1039D822}" srcId="{4855E8EB-ABAF-4D6B-9951-3B09E143B9F5}" destId="{4747EDB3-C372-4511-AEB6-3A5EA901A3B9}" srcOrd="1" destOrd="0" parTransId="{63376DF0-843E-4C94-A1CB-94703296E24F}" sibTransId="{7FF68E81-D459-4A60-8E51-298EFBCB92BF}"/>
    <dgm:cxn modelId="{2AEE9B05-7B6C-4AD9-9331-7C802407951C}" type="presOf" srcId="{4747EDB3-C372-4511-AEB6-3A5EA901A3B9}" destId="{FA5A877C-E0E9-4E99-9E26-5C965C13E1B7}" srcOrd="0" destOrd="0" presId="urn:microsoft.com/office/officeart/2005/8/layout/cycle8"/>
    <dgm:cxn modelId="{67B5A211-C6B5-4DF0-B354-5BDFE3A32D5C}" type="presParOf" srcId="{4E3178D6-E3DA-4236-90B6-DF09D37C390E}" destId="{81E1524A-EDAA-4D84-A9E9-0F5C9E1EB627}" srcOrd="0" destOrd="0" presId="urn:microsoft.com/office/officeart/2005/8/layout/cycle8"/>
    <dgm:cxn modelId="{E820E966-2954-441E-95B3-3D1E23966233}" type="presParOf" srcId="{4E3178D6-E3DA-4236-90B6-DF09D37C390E}" destId="{475657B9-F6C8-4876-8AFD-CD12E9BECE42}" srcOrd="1" destOrd="0" presId="urn:microsoft.com/office/officeart/2005/8/layout/cycle8"/>
    <dgm:cxn modelId="{AFF4E531-0FFF-447A-9E67-CF40E6BBA437}" type="presParOf" srcId="{4E3178D6-E3DA-4236-90B6-DF09D37C390E}" destId="{9BF3BFB9-5D46-4843-BFFC-5D4FF386F979}" srcOrd="2" destOrd="0" presId="urn:microsoft.com/office/officeart/2005/8/layout/cycle8"/>
    <dgm:cxn modelId="{E9BC46C0-C648-4879-8FEF-D4E633E59807}" type="presParOf" srcId="{4E3178D6-E3DA-4236-90B6-DF09D37C390E}" destId="{97458E83-8FF8-4CDE-BB1F-65123864AA52}" srcOrd="3" destOrd="0" presId="urn:microsoft.com/office/officeart/2005/8/layout/cycle8"/>
    <dgm:cxn modelId="{3775DB26-7B1A-4824-BB95-8977F898D8A4}" type="presParOf" srcId="{4E3178D6-E3DA-4236-90B6-DF09D37C390E}" destId="{FA5A877C-E0E9-4E99-9E26-5C965C13E1B7}" srcOrd="4" destOrd="0" presId="urn:microsoft.com/office/officeart/2005/8/layout/cycle8"/>
    <dgm:cxn modelId="{9E381812-EABB-4198-9A73-E9D2588B0334}" type="presParOf" srcId="{4E3178D6-E3DA-4236-90B6-DF09D37C390E}" destId="{BC6E8B10-B3F0-4CB7-B720-F3CC8AE6649F}" srcOrd="5" destOrd="0" presId="urn:microsoft.com/office/officeart/2005/8/layout/cycle8"/>
    <dgm:cxn modelId="{FF105F5F-6B35-4DF1-8597-1B5F5BABBE2E}" type="presParOf" srcId="{4E3178D6-E3DA-4236-90B6-DF09D37C390E}" destId="{B9A22303-2D88-4C1B-BC34-C2BA613F5719}" srcOrd="6" destOrd="0" presId="urn:microsoft.com/office/officeart/2005/8/layout/cycle8"/>
    <dgm:cxn modelId="{B84A7BB5-3370-45BC-A395-0B33BF9E1891}" type="presParOf" srcId="{4E3178D6-E3DA-4236-90B6-DF09D37C390E}" destId="{206031C5-DF6B-4D3E-B3FC-AB790F2F861B}" srcOrd="7" destOrd="0" presId="urn:microsoft.com/office/officeart/2005/8/layout/cycle8"/>
    <dgm:cxn modelId="{4C9A3B93-8728-464D-B306-D078509865A1}" type="presParOf" srcId="{4E3178D6-E3DA-4236-90B6-DF09D37C390E}" destId="{52FB6FAF-021A-4A10-B6FC-FEA99115009F}" srcOrd="8" destOrd="0" presId="urn:microsoft.com/office/officeart/2005/8/layout/cycle8"/>
    <dgm:cxn modelId="{80DC512C-C4FA-4926-9945-C20C082C3AA7}" type="presParOf" srcId="{4E3178D6-E3DA-4236-90B6-DF09D37C390E}" destId="{40498460-75A0-4536-B178-A0EC16E330AC}" srcOrd="9" destOrd="0" presId="urn:microsoft.com/office/officeart/2005/8/layout/cycle8"/>
    <dgm:cxn modelId="{D2079FDB-35DC-4A4D-A072-46BE520BCC23}" type="presParOf" srcId="{4E3178D6-E3DA-4236-90B6-DF09D37C390E}" destId="{9E39E88C-1B24-4322-B323-B9FF96CADB2D}" srcOrd="10" destOrd="0" presId="urn:microsoft.com/office/officeart/2005/8/layout/cycle8"/>
    <dgm:cxn modelId="{1D3494DC-28AA-46E9-A1CF-AED92CCBF26A}" type="presParOf" srcId="{4E3178D6-E3DA-4236-90B6-DF09D37C390E}" destId="{FB2EA9E3-3D60-4AA5-991C-0616EA231EFE}" srcOrd="11" destOrd="0" presId="urn:microsoft.com/office/officeart/2005/8/layout/cycle8"/>
    <dgm:cxn modelId="{F30973D8-CEAB-44D6-98DA-6DB27196DABF}" type="presParOf" srcId="{4E3178D6-E3DA-4236-90B6-DF09D37C390E}" destId="{53012427-65A7-452E-986A-040A04B0D651}" srcOrd="12" destOrd="0" presId="urn:microsoft.com/office/officeart/2005/8/layout/cycle8"/>
    <dgm:cxn modelId="{F7DE91CC-F418-4BB2-BC38-15DBBFD7E686}" type="presParOf" srcId="{4E3178D6-E3DA-4236-90B6-DF09D37C390E}" destId="{CE889A7F-62E6-40E5-9714-5D94B9430C1E}" srcOrd="13" destOrd="0" presId="urn:microsoft.com/office/officeart/2005/8/layout/cycle8"/>
    <dgm:cxn modelId="{726CF744-6FF8-461E-AE31-35150D295557}" type="presParOf" srcId="{4E3178D6-E3DA-4236-90B6-DF09D37C390E}" destId="{725FEBF8-3775-467F-A946-EA8B1D37968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7A4132-62AB-4CDD-807C-0CB1DFE87AB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3F867F-63CB-4B85-9AA1-7587FFBE6AE6}">
      <dgm:prSet phldrT="[Text]"/>
      <dgm:spPr/>
      <dgm:t>
        <a:bodyPr/>
        <a:lstStyle/>
        <a:p>
          <a:r>
            <a:rPr lang="en-US" b="1" noProof="0" dirty="0"/>
            <a:t>SCHOOLS</a:t>
          </a:r>
        </a:p>
        <a:p>
          <a:r>
            <a:rPr lang="en-US" b="1" noProof="0" dirty="0"/>
            <a:t>INSTITUTIONS</a:t>
          </a:r>
        </a:p>
      </dgm:t>
    </dgm:pt>
    <dgm:pt modelId="{06F0EC98-060B-4ECB-BCD1-A1039D09F7E2}" type="parTrans" cxnId="{43BC72AA-FA9E-4BB3-BFD2-CC5B0FC4E8AB}">
      <dgm:prSet/>
      <dgm:spPr/>
      <dgm:t>
        <a:bodyPr/>
        <a:lstStyle/>
        <a:p>
          <a:endParaRPr lang="cs-CZ"/>
        </a:p>
      </dgm:t>
    </dgm:pt>
    <dgm:pt modelId="{4004762B-0670-487E-BB43-971DED9AFAFF}" type="sibTrans" cxnId="{43BC72AA-FA9E-4BB3-BFD2-CC5B0FC4E8AB}">
      <dgm:prSet/>
      <dgm:spPr>
        <a:solidFill>
          <a:srgbClr val="FF0000"/>
        </a:solidFill>
      </dgm:spPr>
      <dgm:t>
        <a:bodyPr/>
        <a:lstStyle/>
        <a:p>
          <a:endParaRPr lang="cs-CZ"/>
        </a:p>
      </dgm:t>
    </dgm:pt>
    <dgm:pt modelId="{3FA74511-FE70-4304-956A-8FA22D171E9D}">
      <dgm:prSet phldrT="[Text]"/>
      <dgm:spPr/>
      <dgm:t>
        <a:bodyPr/>
        <a:lstStyle/>
        <a:p>
          <a:r>
            <a:rPr lang="en-US" b="1" noProof="0" dirty="0"/>
            <a:t>NON-PROFIT ORGANISATIONS</a:t>
          </a:r>
        </a:p>
      </dgm:t>
    </dgm:pt>
    <dgm:pt modelId="{DAC03FB3-F020-41FF-AD20-59732AD05A38}" type="parTrans" cxnId="{368F90AE-214B-435C-8C81-1B31C30BC5AC}">
      <dgm:prSet/>
      <dgm:spPr/>
      <dgm:t>
        <a:bodyPr/>
        <a:lstStyle/>
        <a:p>
          <a:endParaRPr lang="cs-CZ"/>
        </a:p>
      </dgm:t>
    </dgm:pt>
    <dgm:pt modelId="{E70A6CE5-A7E6-42A3-9A34-1FAD0284C86E}" type="sibTrans" cxnId="{368F90AE-214B-435C-8C81-1B31C30BC5AC}">
      <dgm:prSet/>
      <dgm:spPr>
        <a:solidFill>
          <a:srgbClr val="FF0000"/>
        </a:solidFill>
      </dgm:spPr>
      <dgm:t>
        <a:bodyPr/>
        <a:lstStyle/>
        <a:p>
          <a:endParaRPr lang="cs-CZ"/>
        </a:p>
      </dgm:t>
    </dgm:pt>
    <dgm:pt modelId="{F048BAA5-096D-403B-BA8C-23FBBC3479BE}">
      <dgm:prSet phldrT="[Text]"/>
      <dgm:spPr/>
      <dgm:t>
        <a:bodyPr/>
        <a:lstStyle/>
        <a:p>
          <a:r>
            <a:rPr lang="en-US" b="1" noProof="0" dirty="0"/>
            <a:t>SOCIAL INTEGRATION ENTERPRISE</a:t>
          </a:r>
        </a:p>
      </dgm:t>
    </dgm:pt>
    <dgm:pt modelId="{A10DF2E8-A537-4566-991F-0154FCC43084}" type="parTrans" cxnId="{D920C90D-4168-4383-848C-71B67F550218}">
      <dgm:prSet/>
      <dgm:spPr/>
      <dgm:t>
        <a:bodyPr/>
        <a:lstStyle/>
        <a:p>
          <a:endParaRPr lang="cs-CZ"/>
        </a:p>
      </dgm:t>
    </dgm:pt>
    <dgm:pt modelId="{50FC961D-8A52-4F9F-B27C-ED1087696E32}" type="sibTrans" cxnId="{D920C90D-4168-4383-848C-71B67F550218}">
      <dgm:prSet/>
      <dgm:spPr>
        <a:solidFill>
          <a:srgbClr val="FF0000"/>
        </a:solidFill>
      </dgm:spPr>
      <dgm:t>
        <a:bodyPr/>
        <a:lstStyle/>
        <a:p>
          <a:endParaRPr lang="cs-CZ"/>
        </a:p>
      </dgm:t>
    </dgm:pt>
    <dgm:pt modelId="{24AEF403-BE27-488C-8B8D-CE226463B520}">
      <dgm:prSet phldrT="[Text]"/>
      <dgm:spPr/>
      <dgm:t>
        <a:bodyPr/>
        <a:lstStyle/>
        <a:p>
          <a:r>
            <a:rPr lang="en-US" b="1" noProof="0" dirty="0"/>
            <a:t>SOCIAL ENTERPRISE</a:t>
          </a:r>
        </a:p>
      </dgm:t>
    </dgm:pt>
    <dgm:pt modelId="{B0719E35-E1F5-4FEB-9C62-1FA54E127A14}" type="parTrans" cxnId="{E0922527-9A6C-4903-802D-BD1BC2BE65E3}">
      <dgm:prSet/>
      <dgm:spPr/>
      <dgm:t>
        <a:bodyPr/>
        <a:lstStyle/>
        <a:p>
          <a:endParaRPr lang="cs-CZ"/>
        </a:p>
      </dgm:t>
    </dgm:pt>
    <dgm:pt modelId="{515556FB-3B54-49B1-81C7-A50C3E2AE857}" type="sibTrans" cxnId="{E0922527-9A6C-4903-802D-BD1BC2BE65E3}">
      <dgm:prSet/>
      <dgm:spPr>
        <a:solidFill>
          <a:srgbClr val="FF0000"/>
        </a:solidFill>
      </dgm:spPr>
      <dgm:t>
        <a:bodyPr/>
        <a:lstStyle/>
        <a:p>
          <a:endParaRPr lang="cs-CZ"/>
        </a:p>
      </dgm:t>
    </dgm:pt>
    <dgm:pt modelId="{D697DCB6-828C-4B32-B9FC-E863952B9485}">
      <dgm:prSet phldrT="[Text]"/>
      <dgm:spPr/>
      <dgm:t>
        <a:bodyPr/>
        <a:lstStyle/>
        <a:p>
          <a:r>
            <a:rPr lang="en-US" b="1" noProof="0" dirty="0"/>
            <a:t>OPEN LABOUR MARKET</a:t>
          </a:r>
        </a:p>
      </dgm:t>
    </dgm:pt>
    <dgm:pt modelId="{32A076FB-98F8-43AF-9F02-B56AE0E25141}" type="parTrans" cxnId="{1BE1C4A0-B19B-42F7-A385-79A26B0752DC}">
      <dgm:prSet/>
      <dgm:spPr/>
      <dgm:t>
        <a:bodyPr/>
        <a:lstStyle/>
        <a:p>
          <a:endParaRPr lang="cs-CZ"/>
        </a:p>
      </dgm:t>
    </dgm:pt>
    <dgm:pt modelId="{3FFCDFA5-D6ED-4F72-A82C-844C98C97B09}" type="sibTrans" cxnId="{1BE1C4A0-B19B-42F7-A385-79A26B0752DC}">
      <dgm:prSet/>
      <dgm:spPr>
        <a:solidFill>
          <a:srgbClr val="FF0000"/>
        </a:solidFill>
      </dgm:spPr>
      <dgm:t>
        <a:bodyPr/>
        <a:lstStyle/>
        <a:p>
          <a:endParaRPr lang="cs-CZ"/>
        </a:p>
      </dgm:t>
    </dgm:pt>
    <dgm:pt modelId="{40B43A5D-8CAE-4FFD-AA0F-05FB2806A066}" type="pres">
      <dgm:prSet presAssocID="{1F7A4132-62AB-4CDD-807C-0CB1DFE87A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0633296-01B3-4A8E-BEB8-F5428C01230C}" type="pres">
      <dgm:prSet presAssocID="{823F867F-63CB-4B85-9AA1-7587FFBE6AE6}" presName="dummy" presStyleCnt="0"/>
      <dgm:spPr/>
    </dgm:pt>
    <dgm:pt modelId="{0BA92C32-029F-4888-8E9F-D0D950545343}" type="pres">
      <dgm:prSet presAssocID="{823F867F-63CB-4B85-9AA1-7587FFBE6AE6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1C1690-D143-4984-87FA-F9565FA34BD8}" type="pres">
      <dgm:prSet presAssocID="{4004762B-0670-487E-BB43-971DED9AFAFF}" presName="sibTrans" presStyleLbl="node1" presStyleIdx="0" presStyleCnt="5"/>
      <dgm:spPr/>
      <dgm:t>
        <a:bodyPr/>
        <a:lstStyle/>
        <a:p>
          <a:endParaRPr lang="en-GB"/>
        </a:p>
      </dgm:t>
    </dgm:pt>
    <dgm:pt modelId="{05FC89D0-34DB-467D-8514-9B3745609511}" type="pres">
      <dgm:prSet presAssocID="{3FA74511-FE70-4304-956A-8FA22D171E9D}" presName="dummy" presStyleCnt="0"/>
      <dgm:spPr/>
    </dgm:pt>
    <dgm:pt modelId="{04E2B4FE-CD36-4054-998E-D8BBDE3A0576}" type="pres">
      <dgm:prSet presAssocID="{3FA74511-FE70-4304-956A-8FA22D171E9D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57F072-9963-48D2-9C6F-AFE516A0A1D8}" type="pres">
      <dgm:prSet presAssocID="{E70A6CE5-A7E6-42A3-9A34-1FAD0284C86E}" presName="sibTrans" presStyleLbl="node1" presStyleIdx="1" presStyleCnt="5"/>
      <dgm:spPr/>
      <dgm:t>
        <a:bodyPr/>
        <a:lstStyle/>
        <a:p>
          <a:endParaRPr lang="en-GB"/>
        </a:p>
      </dgm:t>
    </dgm:pt>
    <dgm:pt modelId="{F4697D7A-CEDC-4147-AA71-6A11CE0D2AD8}" type="pres">
      <dgm:prSet presAssocID="{F048BAA5-096D-403B-BA8C-23FBBC3479BE}" presName="dummy" presStyleCnt="0"/>
      <dgm:spPr/>
    </dgm:pt>
    <dgm:pt modelId="{125A1515-6BD8-4D57-AF22-685391D49A17}" type="pres">
      <dgm:prSet presAssocID="{F048BAA5-096D-403B-BA8C-23FBBC3479BE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2E2979-BC7B-43D1-9790-CE3AEF89483A}" type="pres">
      <dgm:prSet presAssocID="{50FC961D-8A52-4F9F-B27C-ED1087696E32}" presName="sibTrans" presStyleLbl="node1" presStyleIdx="2" presStyleCnt="5"/>
      <dgm:spPr/>
      <dgm:t>
        <a:bodyPr/>
        <a:lstStyle/>
        <a:p>
          <a:endParaRPr lang="en-GB"/>
        </a:p>
      </dgm:t>
    </dgm:pt>
    <dgm:pt modelId="{E392802D-F344-4ED8-A2E3-90DD1CE581D8}" type="pres">
      <dgm:prSet presAssocID="{24AEF403-BE27-488C-8B8D-CE226463B520}" presName="dummy" presStyleCnt="0"/>
      <dgm:spPr/>
    </dgm:pt>
    <dgm:pt modelId="{5B6AF32B-C79F-4008-A807-1E9B8883BBD9}" type="pres">
      <dgm:prSet presAssocID="{24AEF403-BE27-488C-8B8D-CE226463B520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2CF1F1-0FAA-4081-A82A-0398CB422529}" type="pres">
      <dgm:prSet presAssocID="{515556FB-3B54-49B1-81C7-A50C3E2AE857}" presName="sibTrans" presStyleLbl="node1" presStyleIdx="3" presStyleCnt="5"/>
      <dgm:spPr/>
      <dgm:t>
        <a:bodyPr/>
        <a:lstStyle/>
        <a:p>
          <a:endParaRPr lang="en-GB"/>
        </a:p>
      </dgm:t>
    </dgm:pt>
    <dgm:pt modelId="{799276AA-1797-4E2E-97F3-4D86D52D8247}" type="pres">
      <dgm:prSet presAssocID="{D697DCB6-828C-4B32-B9FC-E863952B9485}" presName="dummy" presStyleCnt="0"/>
      <dgm:spPr/>
    </dgm:pt>
    <dgm:pt modelId="{6BF07466-EF81-4872-8197-B64937CF8151}" type="pres">
      <dgm:prSet presAssocID="{D697DCB6-828C-4B32-B9FC-E863952B9485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4065D9-CF63-4006-964B-83DB1214CDF8}" type="pres">
      <dgm:prSet presAssocID="{3FFCDFA5-D6ED-4F72-A82C-844C98C97B09}" presName="sibTrans" presStyleLbl="node1" presStyleIdx="4" presStyleCnt="5" custAng="0"/>
      <dgm:spPr/>
      <dgm:t>
        <a:bodyPr/>
        <a:lstStyle/>
        <a:p>
          <a:endParaRPr lang="en-GB"/>
        </a:p>
      </dgm:t>
    </dgm:pt>
  </dgm:ptLst>
  <dgm:cxnLst>
    <dgm:cxn modelId="{1BE1C4A0-B19B-42F7-A385-79A26B0752DC}" srcId="{1F7A4132-62AB-4CDD-807C-0CB1DFE87AB0}" destId="{D697DCB6-828C-4B32-B9FC-E863952B9485}" srcOrd="4" destOrd="0" parTransId="{32A076FB-98F8-43AF-9F02-B56AE0E25141}" sibTransId="{3FFCDFA5-D6ED-4F72-A82C-844C98C97B09}"/>
    <dgm:cxn modelId="{D920C90D-4168-4383-848C-71B67F550218}" srcId="{1F7A4132-62AB-4CDD-807C-0CB1DFE87AB0}" destId="{F048BAA5-096D-403B-BA8C-23FBBC3479BE}" srcOrd="2" destOrd="0" parTransId="{A10DF2E8-A537-4566-991F-0154FCC43084}" sibTransId="{50FC961D-8A52-4F9F-B27C-ED1087696E32}"/>
    <dgm:cxn modelId="{AAA1E720-D202-4FEE-A353-3BCE0013E535}" type="presOf" srcId="{E70A6CE5-A7E6-42A3-9A34-1FAD0284C86E}" destId="{E657F072-9963-48D2-9C6F-AFE516A0A1D8}" srcOrd="0" destOrd="0" presId="urn:microsoft.com/office/officeart/2005/8/layout/cycle1"/>
    <dgm:cxn modelId="{368F90AE-214B-435C-8C81-1B31C30BC5AC}" srcId="{1F7A4132-62AB-4CDD-807C-0CB1DFE87AB0}" destId="{3FA74511-FE70-4304-956A-8FA22D171E9D}" srcOrd="1" destOrd="0" parTransId="{DAC03FB3-F020-41FF-AD20-59732AD05A38}" sibTransId="{E70A6CE5-A7E6-42A3-9A34-1FAD0284C86E}"/>
    <dgm:cxn modelId="{F3034F4C-D767-4910-A51F-088C22805B9D}" type="presOf" srcId="{515556FB-3B54-49B1-81C7-A50C3E2AE857}" destId="{FB2CF1F1-0FAA-4081-A82A-0398CB422529}" srcOrd="0" destOrd="0" presId="urn:microsoft.com/office/officeart/2005/8/layout/cycle1"/>
    <dgm:cxn modelId="{DC85E31C-9432-4052-BF28-0076839B69BB}" type="presOf" srcId="{823F867F-63CB-4B85-9AA1-7587FFBE6AE6}" destId="{0BA92C32-029F-4888-8E9F-D0D950545343}" srcOrd="0" destOrd="0" presId="urn:microsoft.com/office/officeart/2005/8/layout/cycle1"/>
    <dgm:cxn modelId="{9F715362-6743-46F0-ACCA-FB5E12E5D825}" type="presOf" srcId="{D697DCB6-828C-4B32-B9FC-E863952B9485}" destId="{6BF07466-EF81-4872-8197-B64937CF8151}" srcOrd="0" destOrd="0" presId="urn:microsoft.com/office/officeart/2005/8/layout/cycle1"/>
    <dgm:cxn modelId="{7F69736C-4870-4DB3-B458-E01119881A18}" type="presOf" srcId="{1F7A4132-62AB-4CDD-807C-0CB1DFE87AB0}" destId="{40B43A5D-8CAE-4FFD-AA0F-05FB2806A066}" srcOrd="0" destOrd="0" presId="urn:microsoft.com/office/officeart/2005/8/layout/cycle1"/>
    <dgm:cxn modelId="{6D6B37B5-4167-4ED8-A84F-1CA837E2466A}" type="presOf" srcId="{4004762B-0670-487E-BB43-971DED9AFAFF}" destId="{BB1C1690-D143-4984-87FA-F9565FA34BD8}" srcOrd="0" destOrd="0" presId="urn:microsoft.com/office/officeart/2005/8/layout/cycle1"/>
    <dgm:cxn modelId="{F111D8AB-CABF-48B2-812F-00AC6DEC4238}" type="presOf" srcId="{24AEF403-BE27-488C-8B8D-CE226463B520}" destId="{5B6AF32B-C79F-4008-A807-1E9B8883BBD9}" srcOrd="0" destOrd="0" presId="urn:microsoft.com/office/officeart/2005/8/layout/cycle1"/>
    <dgm:cxn modelId="{614CD228-5223-49FD-A6E3-63A2D190AFC6}" type="presOf" srcId="{50FC961D-8A52-4F9F-B27C-ED1087696E32}" destId="{932E2979-BC7B-43D1-9790-CE3AEF89483A}" srcOrd="0" destOrd="0" presId="urn:microsoft.com/office/officeart/2005/8/layout/cycle1"/>
    <dgm:cxn modelId="{16B1DF49-6D5F-4377-93F1-F10BB42744F0}" type="presOf" srcId="{3FA74511-FE70-4304-956A-8FA22D171E9D}" destId="{04E2B4FE-CD36-4054-998E-D8BBDE3A0576}" srcOrd="0" destOrd="0" presId="urn:microsoft.com/office/officeart/2005/8/layout/cycle1"/>
    <dgm:cxn modelId="{E0922527-9A6C-4903-802D-BD1BC2BE65E3}" srcId="{1F7A4132-62AB-4CDD-807C-0CB1DFE87AB0}" destId="{24AEF403-BE27-488C-8B8D-CE226463B520}" srcOrd="3" destOrd="0" parTransId="{B0719E35-E1F5-4FEB-9C62-1FA54E127A14}" sibTransId="{515556FB-3B54-49B1-81C7-A50C3E2AE857}"/>
    <dgm:cxn modelId="{43BC72AA-FA9E-4BB3-BFD2-CC5B0FC4E8AB}" srcId="{1F7A4132-62AB-4CDD-807C-0CB1DFE87AB0}" destId="{823F867F-63CB-4B85-9AA1-7587FFBE6AE6}" srcOrd="0" destOrd="0" parTransId="{06F0EC98-060B-4ECB-BCD1-A1039D09F7E2}" sibTransId="{4004762B-0670-487E-BB43-971DED9AFAFF}"/>
    <dgm:cxn modelId="{7FB678A3-30AE-4AD2-A6E4-2E4E88D689C0}" type="presOf" srcId="{F048BAA5-096D-403B-BA8C-23FBBC3479BE}" destId="{125A1515-6BD8-4D57-AF22-685391D49A17}" srcOrd="0" destOrd="0" presId="urn:microsoft.com/office/officeart/2005/8/layout/cycle1"/>
    <dgm:cxn modelId="{F94D9C45-560D-4118-8A51-E6E29D6F423D}" type="presOf" srcId="{3FFCDFA5-D6ED-4F72-A82C-844C98C97B09}" destId="{B94065D9-CF63-4006-964B-83DB1214CDF8}" srcOrd="0" destOrd="0" presId="urn:microsoft.com/office/officeart/2005/8/layout/cycle1"/>
    <dgm:cxn modelId="{C7CA8B22-6434-424C-A439-6CB572F4764F}" type="presParOf" srcId="{40B43A5D-8CAE-4FFD-AA0F-05FB2806A066}" destId="{C0633296-01B3-4A8E-BEB8-F5428C01230C}" srcOrd="0" destOrd="0" presId="urn:microsoft.com/office/officeart/2005/8/layout/cycle1"/>
    <dgm:cxn modelId="{A228FE35-32D8-4640-BC2A-665F1FA9502E}" type="presParOf" srcId="{40B43A5D-8CAE-4FFD-AA0F-05FB2806A066}" destId="{0BA92C32-029F-4888-8E9F-D0D950545343}" srcOrd="1" destOrd="0" presId="urn:microsoft.com/office/officeart/2005/8/layout/cycle1"/>
    <dgm:cxn modelId="{5A79E92E-FC62-40A7-B342-A8CB9F4425DF}" type="presParOf" srcId="{40B43A5D-8CAE-4FFD-AA0F-05FB2806A066}" destId="{BB1C1690-D143-4984-87FA-F9565FA34BD8}" srcOrd="2" destOrd="0" presId="urn:microsoft.com/office/officeart/2005/8/layout/cycle1"/>
    <dgm:cxn modelId="{CF50715F-4F12-426E-AE56-CE66225BA792}" type="presParOf" srcId="{40B43A5D-8CAE-4FFD-AA0F-05FB2806A066}" destId="{05FC89D0-34DB-467D-8514-9B3745609511}" srcOrd="3" destOrd="0" presId="urn:microsoft.com/office/officeart/2005/8/layout/cycle1"/>
    <dgm:cxn modelId="{7CC30F2B-013A-4066-8BF5-8984B3C3F481}" type="presParOf" srcId="{40B43A5D-8CAE-4FFD-AA0F-05FB2806A066}" destId="{04E2B4FE-CD36-4054-998E-D8BBDE3A0576}" srcOrd="4" destOrd="0" presId="urn:microsoft.com/office/officeart/2005/8/layout/cycle1"/>
    <dgm:cxn modelId="{741EC025-5504-4EF3-AD1F-FE37D538EFED}" type="presParOf" srcId="{40B43A5D-8CAE-4FFD-AA0F-05FB2806A066}" destId="{E657F072-9963-48D2-9C6F-AFE516A0A1D8}" srcOrd="5" destOrd="0" presId="urn:microsoft.com/office/officeart/2005/8/layout/cycle1"/>
    <dgm:cxn modelId="{6E97F696-C783-4CC6-BA62-14692370194F}" type="presParOf" srcId="{40B43A5D-8CAE-4FFD-AA0F-05FB2806A066}" destId="{F4697D7A-CEDC-4147-AA71-6A11CE0D2AD8}" srcOrd="6" destOrd="0" presId="urn:microsoft.com/office/officeart/2005/8/layout/cycle1"/>
    <dgm:cxn modelId="{3EA86576-25A7-4D22-A53B-D66A4C9A4BED}" type="presParOf" srcId="{40B43A5D-8CAE-4FFD-AA0F-05FB2806A066}" destId="{125A1515-6BD8-4D57-AF22-685391D49A17}" srcOrd="7" destOrd="0" presId="urn:microsoft.com/office/officeart/2005/8/layout/cycle1"/>
    <dgm:cxn modelId="{F6ECAB3D-6830-43CB-AC18-44D267D2B592}" type="presParOf" srcId="{40B43A5D-8CAE-4FFD-AA0F-05FB2806A066}" destId="{932E2979-BC7B-43D1-9790-CE3AEF89483A}" srcOrd="8" destOrd="0" presId="urn:microsoft.com/office/officeart/2005/8/layout/cycle1"/>
    <dgm:cxn modelId="{67B56D03-518B-40E4-AF78-84963891F5FA}" type="presParOf" srcId="{40B43A5D-8CAE-4FFD-AA0F-05FB2806A066}" destId="{E392802D-F344-4ED8-A2E3-90DD1CE581D8}" srcOrd="9" destOrd="0" presId="urn:microsoft.com/office/officeart/2005/8/layout/cycle1"/>
    <dgm:cxn modelId="{C0A00453-C35B-4F86-9872-9056504AE355}" type="presParOf" srcId="{40B43A5D-8CAE-4FFD-AA0F-05FB2806A066}" destId="{5B6AF32B-C79F-4008-A807-1E9B8883BBD9}" srcOrd="10" destOrd="0" presId="urn:microsoft.com/office/officeart/2005/8/layout/cycle1"/>
    <dgm:cxn modelId="{99852460-CA91-4A66-B661-7642D7796A58}" type="presParOf" srcId="{40B43A5D-8CAE-4FFD-AA0F-05FB2806A066}" destId="{FB2CF1F1-0FAA-4081-A82A-0398CB422529}" srcOrd="11" destOrd="0" presId="urn:microsoft.com/office/officeart/2005/8/layout/cycle1"/>
    <dgm:cxn modelId="{B2E7DF0B-AA9A-447F-9198-256CE74E34B8}" type="presParOf" srcId="{40B43A5D-8CAE-4FFD-AA0F-05FB2806A066}" destId="{799276AA-1797-4E2E-97F3-4D86D52D8247}" srcOrd="12" destOrd="0" presId="urn:microsoft.com/office/officeart/2005/8/layout/cycle1"/>
    <dgm:cxn modelId="{7BAC2D0C-4C48-4191-A23D-A8B726F68952}" type="presParOf" srcId="{40B43A5D-8CAE-4FFD-AA0F-05FB2806A066}" destId="{6BF07466-EF81-4872-8197-B64937CF8151}" srcOrd="13" destOrd="0" presId="urn:microsoft.com/office/officeart/2005/8/layout/cycle1"/>
    <dgm:cxn modelId="{96C15E56-FEC0-457C-A533-C4DFD0CA4798}" type="presParOf" srcId="{40B43A5D-8CAE-4FFD-AA0F-05FB2806A066}" destId="{B94065D9-CF63-4006-964B-83DB1214CDF8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C9D0ED-447E-42E1-8A34-542946A14162}">
      <dsp:nvSpPr>
        <dsp:cNvPr id="0" name=""/>
        <dsp:cNvSpPr/>
      </dsp:nvSpPr>
      <dsp:spPr>
        <a:xfrm>
          <a:off x="2918643" y="1346546"/>
          <a:ext cx="2205507" cy="8775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Public administration</a:t>
          </a:r>
        </a:p>
      </dsp:txBody>
      <dsp:txXfrm>
        <a:off x="2918643" y="1346546"/>
        <a:ext cx="2205507" cy="877587"/>
      </dsp:txXfrm>
    </dsp:sp>
    <dsp:sp modelId="{4B7947ED-2896-46FB-AF9C-A80677398EE1}">
      <dsp:nvSpPr>
        <dsp:cNvPr id="0" name=""/>
        <dsp:cNvSpPr/>
      </dsp:nvSpPr>
      <dsp:spPr>
        <a:xfrm rot="5400000">
          <a:off x="3921892" y="1003560"/>
          <a:ext cx="227785" cy="328235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5400000">
        <a:off x="3921892" y="1003560"/>
        <a:ext cx="227785" cy="328235"/>
      </dsp:txXfrm>
    </dsp:sp>
    <dsp:sp modelId="{B57A0E99-D5EC-4818-A9FB-7FD614D01F34}">
      <dsp:nvSpPr>
        <dsp:cNvPr id="0" name=""/>
        <dsp:cNvSpPr/>
      </dsp:nvSpPr>
      <dsp:spPr>
        <a:xfrm>
          <a:off x="2871806" y="-48517"/>
          <a:ext cx="2244810" cy="965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/>
            <a:t>Tax collection</a:t>
          </a:r>
        </a:p>
      </dsp:txBody>
      <dsp:txXfrm>
        <a:off x="2871806" y="-48517"/>
        <a:ext cx="2244810" cy="965397"/>
      </dsp:txXfrm>
    </dsp:sp>
    <dsp:sp modelId="{C50356E1-3E31-4CDB-AE92-4E22CE43FC20}">
      <dsp:nvSpPr>
        <dsp:cNvPr id="0" name=""/>
        <dsp:cNvSpPr/>
      </dsp:nvSpPr>
      <dsp:spPr>
        <a:xfrm rot="21576826">
          <a:off x="5183437" y="1440288"/>
          <a:ext cx="393999" cy="671608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21576826">
        <a:off x="5183437" y="1440288"/>
        <a:ext cx="393999" cy="671608"/>
      </dsp:txXfrm>
    </dsp:sp>
    <dsp:sp modelId="{D9802E44-5B56-4162-96BD-F9DC85E221A5}">
      <dsp:nvSpPr>
        <dsp:cNvPr id="0" name=""/>
        <dsp:cNvSpPr/>
      </dsp:nvSpPr>
      <dsp:spPr>
        <a:xfrm>
          <a:off x="5678834" y="1270113"/>
          <a:ext cx="2267121" cy="992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Support of employment by social enterprises </a:t>
          </a:r>
          <a:endParaRPr lang="cs-CZ" sz="1500" kern="1200" dirty="0"/>
        </a:p>
      </dsp:txBody>
      <dsp:txXfrm>
        <a:off x="5678834" y="1270113"/>
        <a:ext cx="2267121" cy="992824"/>
      </dsp:txXfrm>
    </dsp:sp>
    <dsp:sp modelId="{474CE81A-EC23-4BD9-B35F-98A1935929FB}">
      <dsp:nvSpPr>
        <dsp:cNvPr id="0" name=""/>
        <dsp:cNvSpPr/>
      </dsp:nvSpPr>
      <dsp:spPr>
        <a:xfrm rot="5400000">
          <a:off x="3895956" y="1917358"/>
          <a:ext cx="264390" cy="931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5400000">
        <a:off x="3895956" y="1917358"/>
        <a:ext cx="264390" cy="931640"/>
      </dsp:txXfrm>
    </dsp:sp>
    <dsp:sp modelId="{C316EF66-755D-46F7-A5DF-B9BCA6129CB2}">
      <dsp:nvSpPr>
        <dsp:cNvPr id="0" name=""/>
        <dsp:cNvSpPr/>
      </dsp:nvSpPr>
      <dsp:spPr>
        <a:xfrm>
          <a:off x="1448590" y="2552065"/>
          <a:ext cx="5176145" cy="1168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Public procurement award to social enterprises  </a:t>
          </a:r>
          <a:endParaRPr lang="cs-CZ" sz="1500" kern="1200" dirty="0"/>
        </a:p>
      </dsp:txBody>
      <dsp:txXfrm>
        <a:off x="1448590" y="2552065"/>
        <a:ext cx="5176145" cy="1168855"/>
      </dsp:txXfrm>
    </dsp:sp>
    <dsp:sp modelId="{386084A0-DB1E-4572-A126-D30532564492}">
      <dsp:nvSpPr>
        <dsp:cNvPr id="0" name=""/>
        <dsp:cNvSpPr/>
      </dsp:nvSpPr>
      <dsp:spPr>
        <a:xfrm rot="10816209">
          <a:off x="2367533" y="1368190"/>
          <a:ext cx="441555" cy="82078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10816209">
        <a:off x="2367533" y="1368190"/>
        <a:ext cx="441555" cy="820785"/>
      </dsp:txXfrm>
    </dsp:sp>
    <dsp:sp modelId="{14B538FE-5D0A-41C4-AB3F-7024EF291635}">
      <dsp:nvSpPr>
        <dsp:cNvPr id="0" name=""/>
        <dsp:cNvSpPr/>
      </dsp:nvSpPr>
      <dsp:spPr>
        <a:xfrm>
          <a:off x="0" y="1288954"/>
          <a:ext cx="2237531" cy="965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/>
            <a:t>Payment of social benefits</a:t>
          </a:r>
        </a:p>
      </dsp:txBody>
      <dsp:txXfrm>
        <a:off x="0" y="1288954"/>
        <a:ext cx="2237531" cy="9653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E1524A-EDAA-4D84-A9E9-0F5C9E1EB627}">
      <dsp:nvSpPr>
        <dsp:cNvPr id="0" name=""/>
        <dsp:cNvSpPr/>
      </dsp:nvSpPr>
      <dsp:spPr>
        <a:xfrm>
          <a:off x="1191471" y="210401"/>
          <a:ext cx="2719039" cy="2719039"/>
        </a:xfrm>
        <a:prstGeom prst="pie">
          <a:avLst>
            <a:gd name="adj1" fmla="val 16200000"/>
            <a:gd name="adj2" fmla="val 180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NNO</a:t>
          </a:r>
        </a:p>
      </dsp:txBody>
      <dsp:txXfrm>
        <a:off x="2624470" y="786579"/>
        <a:ext cx="971085" cy="809238"/>
      </dsp:txXfrm>
    </dsp:sp>
    <dsp:sp modelId="{FA5A877C-E0E9-4E99-9E26-5C965C13E1B7}">
      <dsp:nvSpPr>
        <dsp:cNvPr id="0" name=""/>
        <dsp:cNvSpPr/>
      </dsp:nvSpPr>
      <dsp:spPr>
        <a:xfrm>
          <a:off x="1135472" y="307510"/>
          <a:ext cx="2719039" cy="2719039"/>
        </a:xfrm>
        <a:prstGeom prst="pie">
          <a:avLst>
            <a:gd name="adj1" fmla="val 1800000"/>
            <a:gd name="adj2" fmla="val 90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KSP</a:t>
          </a:r>
        </a:p>
      </dsp:txBody>
      <dsp:txXfrm>
        <a:off x="1782862" y="2071649"/>
        <a:ext cx="1456628" cy="712129"/>
      </dsp:txXfrm>
    </dsp:sp>
    <dsp:sp modelId="{52FB6FAF-021A-4A10-B6FC-FEA99115009F}">
      <dsp:nvSpPr>
        <dsp:cNvPr id="0" name=""/>
        <dsp:cNvSpPr/>
      </dsp:nvSpPr>
      <dsp:spPr>
        <a:xfrm>
          <a:off x="1079472" y="210401"/>
          <a:ext cx="2719039" cy="2719039"/>
        </a:xfrm>
        <a:prstGeom prst="pie">
          <a:avLst>
            <a:gd name="adj1" fmla="val 9000000"/>
            <a:gd name="adj2" fmla="val 1620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OHK</a:t>
          </a:r>
        </a:p>
      </dsp:txBody>
      <dsp:txXfrm>
        <a:off x="1394428" y="786579"/>
        <a:ext cx="971085" cy="809238"/>
      </dsp:txXfrm>
    </dsp:sp>
    <dsp:sp modelId="{53012427-65A7-452E-986A-040A04B0D651}">
      <dsp:nvSpPr>
        <dsp:cNvPr id="0" name=""/>
        <dsp:cNvSpPr/>
      </dsp:nvSpPr>
      <dsp:spPr>
        <a:xfrm>
          <a:off x="1023374" y="42080"/>
          <a:ext cx="3055682" cy="305568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89A7F-62E6-40E5-9714-5D94B9430C1E}">
      <dsp:nvSpPr>
        <dsp:cNvPr id="0" name=""/>
        <dsp:cNvSpPr/>
      </dsp:nvSpPr>
      <dsp:spPr>
        <a:xfrm>
          <a:off x="967150" y="139017"/>
          <a:ext cx="3055682" cy="305568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FEBF8-3775-467F-A946-EA8B1D379680}">
      <dsp:nvSpPr>
        <dsp:cNvPr id="0" name=""/>
        <dsp:cNvSpPr/>
      </dsp:nvSpPr>
      <dsp:spPr>
        <a:xfrm>
          <a:off x="910926" y="42080"/>
          <a:ext cx="3055682" cy="305568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A92C32-029F-4888-8E9F-D0D950545343}">
      <dsp:nvSpPr>
        <dsp:cNvPr id="0" name=""/>
        <dsp:cNvSpPr/>
      </dsp:nvSpPr>
      <dsp:spPr>
        <a:xfrm>
          <a:off x="4689793" y="39733"/>
          <a:ext cx="1311388" cy="1311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/>
            <a:t>SCHOOLS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/>
            <a:t>INSTITUTIONS</a:t>
          </a:r>
        </a:p>
      </dsp:txBody>
      <dsp:txXfrm>
        <a:off x="4689793" y="39733"/>
        <a:ext cx="1311388" cy="1311388"/>
      </dsp:txXfrm>
    </dsp:sp>
    <dsp:sp modelId="{BB1C1690-D143-4984-87FA-F9565FA34BD8}">
      <dsp:nvSpPr>
        <dsp:cNvPr id="0" name=""/>
        <dsp:cNvSpPr/>
      </dsp:nvSpPr>
      <dsp:spPr>
        <a:xfrm>
          <a:off x="1604401" y="1731"/>
          <a:ext cx="4917442" cy="4917442"/>
        </a:xfrm>
        <a:prstGeom prst="circularArrow">
          <a:avLst>
            <a:gd name="adj1" fmla="val 5200"/>
            <a:gd name="adj2" fmla="val 335922"/>
            <a:gd name="adj3" fmla="val 21293206"/>
            <a:gd name="adj4" fmla="val 19766270"/>
            <a:gd name="adj5" fmla="val 6067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2B4FE-CD36-4054-998E-D8BBDE3A0576}">
      <dsp:nvSpPr>
        <dsp:cNvPr id="0" name=""/>
        <dsp:cNvSpPr/>
      </dsp:nvSpPr>
      <dsp:spPr>
        <a:xfrm>
          <a:off x="5482339" y="2478937"/>
          <a:ext cx="1311388" cy="1311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/>
            <a:t>NON-PROFIT ORGANISATIONS</a:t>
          </a:r>
        </a:p>
      </dsp:txBody>
      <dsp:txXfrm>
        <a:off x="5482339" y="2478937"/>
        <a:ext cx="1311388" cy="1311388"/>
      </dsp:txXfrm>
    </dsp:sp>
    <dsp:sp modelId="{E657F072-9963-48D2-9C6F-AFE516A0A1D8}">
      <dsp:nvSpPr>
        <dsp:cNvPr id="0" name=""/>
        <dsp:cNvSpPr/>
      </dsp:nvSpPr>
      <dsp:spPr>
        <a:xfrm>
          <a:off x="1604401" y="1731"/>
          <a:ext cx="4917442" cy="4917442"/>
        </a:xfrm>
        <a:prstGeom prst="circularArrow">
          <a:avLst>
            <a:gd name="adj1" fmla="val 5200"/>
            <a:gd name="adj2" fmla="val 335922"/>
            <a:gd name="adj3" fmla="val 4014661"/>
            <a:gd name="adj4" fmla="val 2253467"/>
            <a:gd name="adj5" fmla="val 6067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A1515-6BD8-4D57-AF22-685391D49A17}">
      <dsp:nvSpPr>
        <dsp:cNvPr id="0" name=""/>
        <dsp:cNvSpPr/>
      </dsp:nvSpPr>
      <dsp:spPr>
        <a:xfrm>
          <a:off x="3407428" y="3986448"/>
          <a:ext cx="1311388" cy="1311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/>
            <a:t>SOCIAL INTEGRATION ENTERPRISE</a:t>
          </a:r>
        </a:p>
      </dsp:txBody>
      <dsp:txXfrm>
        <a:off x="3407428" y="3986448"/>
        <a:ext cx="1311388" cy="1311388"/>
      </dsp:txXfrm>
    </dsp:sp>
    <dsp:sp modelId="{932E2979-BC7B-43D1-9790-CE3AEF89483A}">
      <dsp:nvSpPr>
        <dsp:cNvPr id="0" name=""/>
        <dsp:cNvSpPr/>
      </dsp:nvSpPr>
      <dsp:spPr>
        <a:xfrm>
          <a:off x="1604401" y="1731"/>
          <a:ext cx="4917442" cy="4917442"/>
        </a:xfrm>
        <a:prstGeom prst="circularArrow">
          <a:avLst>
            <a:gd name="adj1" fmla="val 5200"/>
            <a:gd name="adj2" fmla="val 335922"/>
            <a:gd name="adj3" fmla="val 8210611"/>
            <a:gd name="adj4" fmla="val 6449417"/>
            <a:gd name="adj5" fmla="val 6067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AF32B-C79F-4008-A807-1E9B8883BBD9}">
      <dsp:nvSpPr>
        <dsp:cNvPr id="0" name=""/>
        <dsp:cNvSpPr/>
      </dsp:nvSpPr>
      <dsp:spPr>
        <a:xfrm>
          <a:off x="1332517" y="2478937"/>
          <a:ext cx="1311388" cy="1311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/>
            <a:t>SOCIAL ENTERPRISE</a:t>
          </a:r>
        </a:p>
      </dsp:txBody>
      <dsp:txXfrm>
        <a:off x="1332517" y="2478937"/>
        <a:ext cx="1311388" cy="1311388"/>
      </dsp:txXfrm>
    </dsp:sp>
    <dsp:sp modelId="{FB2CF1F1-0FAA-4081-A82A-0398CB422529}">
      <dsp:nvSpPr>
        <dsp:cNvPr id="0" name=""/>
        <dsp:cNvSpPr/>
      </dsp:nvSpPr>
      <dsp:spPr>
        <a:xfrm>
          <a:off x="1604401" y="1731"/>
          <a:ext cx="4917442" cy="4917442"/>
        </a:xfrm>
        <a:prstGeom prst="circularArrow">
          <a:avLst>
            <a:gd name="adj1" fmla="val 5200"/>
            <a:gd name="adj2" fmla="val 335922"/>
            <a:gd name="adj3" fmla="val 12297808"/>
            <a:gd name="adj4" fmla="val 10770872"/>
            <a:gd name="adj5" fmla="val 6067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07466-EF81-4872-8197-B64937CF8151}">
      <dsp:nvSpPr>
        <dsp:cNvPr id="0" name=""/>
        <dsp:cNvSpPr/>
      </dsp:nvSpPr>
      <dsp:spPr>
        <a:xfrm>
          <a:off x="2125062" y="39733"/>
          <a:ext cx="1311388" cy="1311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/>
            <a:t>OPEN LABOUR MARKET</a:t>
          </a:r>
        </a:p>
      </dsp:txBody>
      <dsp:txXfrm>
        <a:off x="2125062" y="39733"/>
        <a:ext cx="1311388" cy="1311388"/>
      </dsp:txXfrm>
    </dsp:sp>
    <dsp:sp modelId="{B94065D9-CF63-4006-964B-83DB1214CDF8}">
      <dsp:nvSpPr>
        <dsp:cNvPr id="0" name=""/>
        <dsp:cNvSpPr/>
      </dsp:nvSpPr>
      <dsp:spPr>
        <a:xfrm>
          <a:off x="1604401" y="1731"/>
          <a:ext cx="4917442" cy="4917442"/>
        </a:xfrm>
        <a:prstGeom prst="circularArrow">
          <a:avLst>
            <a:gd name="adj1" fmla="val 5200"/>
            <a:gd name="adj2" fmla="val 335922"/>
            <a:gd name="adj3" fmla="val 16865649"/>
            <a:gd name="adj4" fmla="val 15198429"/>
            <a:gd name="adj5" fmla="val 6067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718B1-AC4D-4E5B-ABD4-5FD25EC34FE1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9E91F-BF90-4632-909D-31B5B12739D0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409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9E91F-BF90-4632-909D-31B5B12739D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423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9003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8876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8685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7602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872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256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192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2732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250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2782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68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pPr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159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.venclik@seznam.cz" TargetMode="External"/><Relationship Id="rId2" Type="http://schemas.openxmlformats.org/officeDocument/2006/relationships/hyperlink" Target="mailto:info@komora-socialnich-podniku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komora-socialnich-podniku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rek@juha.cz" TargetMode="External"/><Relationship Id="rId2" Type="http://schemas.openxmlformats.org/officeDocument/2006/relationships/hyperlink" Target="mailto:milan.venclik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8060" y="2928512"/>
            <a:ext cx="6840759" cy="3740848"/>
          </a:xfrm>
        </p:spPr>
        <p:txBody>
          <a:bodyPr>
            <a:normAutofit fontScale="85000" lnSpcReduction="20000"/>
          </a:bodyPr>
          <a:lstStyle/>
          <a:p>
            <a:r>
              <a:rPr lang="en-US" sz="4600" dirty="0"/>
              <a:t>A statute for social and solidarity-based enterprises</a:t>
            </a:r>
            <a:endParaRPr lang="cs-CZ" sz="4600" dirty="0"/>
          </a:p>
          <a:p>
            <a:endParaRPr lang="en-US" sz="2800" dirty="0"/>
          </a:p>
          <a:p>
            <a:r>
              <a:rPr lang="en-US" sz="2800" dirty="0"/>
              <a:t>Brussels</a:t>
            </a:r>
            <a:r>
              <a:rPr lang="cs-CZ" sz="2800" dirty="0"/>
              <a:t>, 22</a:t>
            </a:r>
            <a:r>
              <a:rPr lang="fr-FR" sz="2800" dirty="0"/>
              <a:t> March </a:t>
            </a:r>
            <a:r>
              <a:rPr lang="cs-CZ" sz="2800" dirty="0"/>
              <a:t>2017</a:t>
            </a:r>
          </a:p>
          <a:p>
            <a:endParaRPr lang="cs-CZ" sz="3900" dirty="0"/>
          </a:p>
          <a:p>
            <a:endParaRPr lang="cs-CZ" sz="3900" dirty="0"/>
          </a:p>
          <a:p>
            <a:r>
              <a:rPr lang="cs-CZ" sz="3900" dirty="0"/>
              <a:t>Ing. Marek Juha </a:t>
            </a:r>
          </a:p>
          <a:p>
            <a:r>
              <a:rPr lang="fr-FR" sz="2800" dirty="0"/>
              <a:t>V</a:t>
            </a:r>
            <a:r>
              <a:rPr lang="cs-CZ" sz="2800" dirty="0"/>
              <a:t>ice</a:t>
            </a:r>
            <a:r>
              <a:rPr lang="fr-FR" sz="2800" dirty="0"/>
              <a:t>-</a:t>
            </a:r>
            <a:r>
              <a:rPr lang="en-US" sz="2800" dirty="0"/>
              <a:t>Chairman</a:t>
            </a:r>
          </a:p>
          <a:p>
            <a:pPr algn="l"/>
            <a:endParaRPr lang="cs-CZ" sz="3900" dirty="0"/>
          </a:p>
          <a:p>
            <a:pPr algn="l"/>
            <a:endParaRPr lang="cs-CZ" sz="4700" dirty="0"/>
          </a:p>
          <a:p>
            <a:endParaRPr lang="cs-CZ" sz="5400" dirty="0"/>
          </a:p>
          <a:p>
            <a:endParaRPr lang="cs-CZ" sz="5400" dirty="0"/>
          </a:p>
          <a:p>
            <a:endParaRPr lang="cs-CZ" sz="5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0514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491846" y="396600"/>
            <a:ext cx="629986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Conclusion</a:t>
            </a:r>
          </a:p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Socially responsible behavior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/>
          </p:nvPr>
        </p:nvGraphicFramePr>
        <p:xfrm>
          <a:off x="2262881" y="2636912"/>
          <a:ext cx="4989984" cy="323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861049589"/>
              </p:ext>
            </p:extLst>
          </p:nvPr>
        </p:nvGraphicFramePr>
        <p:xfrm>
          <a:off x="694750" y="1751843"/>
          <a:ext cx="8126245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126839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OHK</a:t>
            </a:r>
            <a:r>
              <a:rPr lang="cs-CZ" dirty="0"/>
              <a:t> - </a:t>
            </a:r>
            <a:r>
              <a:rPr lang="en-GB" dirty="0"/>
              <a:t>Department of Economic Crime</a:t>
            </a:r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NNO</a:t>
            </a:r>
            <a:r>
              <a:rPr lang="cs-CZ" dirty="0"/>
              <a:t> - N</a:t>
            </a:r>
            <a:r>
              <a:rPr lang="en-GB" dirty="0"/>
              <a:t>on-governmental</a:t>
            </a:r>
            <a:r>
              <a:rPr lang="cs-CZ" dirty="0"/>
              <a:t> </a:t>
            </a:r>
            <a:r>
              <a:rPr lang="en-US" dirty="0"/>
              <a:t>non-profit </a:t>
            </a:r>
            <a:r>
              <a:rPr lang="en-US" dirty="0" err="1"/>
              <a:t>organisation</a:t>
            </a:r>
            <a:endParaRPr lang="en-US" dirty="0"/>
          </a:p>
          <a:p>
            <a:r>
              <a:rPr lang="cs-CZ" b="1" dirty="0"/>
              <a:t>KSP</a:t>
            </a:r>
            <a:r>
              <a:rPr lang="cs-CZ" dirty="0"/>
              <a:t> - </a:t>
            </a:r>
            <a:r>
              <a:rPr lang="en-US" dirty="0"/>
              <a:t>Chamber of social enterprises</a:t>
            </a:r>
          </a:p>
        </p:txBody>
      </p:sp>
    </p:spTree>
    <p:extLst>
      <p:ext uri="{BB962C8B-B14F-4D97-AF65-F5344CB8AC3E}">
        <p14:creationId xmlns:p14="http://schemas.microsoft.com/office/powerpoint/2010/main" xmlns="" val="136809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en-GB" sz="2600" b="1" dirty="0" smtClean="0"/>
              <a:t>Headquarters</a:t>
            </a:r>
            <a:r>
              <a:rPr lang="cs-CZ" sz="2600" b="1" dirty="0" smtClean="0"/>
              <a:t>: </a:t>
            </a:r>
            <a:r>
              <a:rPr lang="cs-CZ" sz="2600" b="1" dirty="0"/>
              <a:t>		</a:t>
            </a:r>
            <a:r>
              <a:rPr lang="cs-CZ" sz="2600" dirty="0"/>
              <a:t>Jarní 50, 614 00 Brno, CZ</a:t>
            </a:r>
          </a:p>
          <a:p>
            <a:pPr marL="0" indent="0">
              <a:buNone/>
            </a:pPr>
            <a:r>
              <a:rPr lang="en-GB" sz="2600" b="1" dirty="0" smtClean="0"/>
              <a:t>Telephone</a:t>
            </a:r>
            <a:r>
              <a:rPr lang="cs-CZ" sz="2600" b="1" dirty="0" smtClean="0"/>
              <a:t>:</a:t>
            </a:r>
            <a:r>
              <a:rPr lang="cs-CZ" sz="2600" dirty="0" smtClean="0"/>
              <a:t> </a:t>
            </a:r>
            <a:r>
              <a:rPr lang="cs-CZ" sz="2600" dirty="0"/>
              <a:t>		+420 515 919 510</a:t>
            </a:r>
          </a:p>
          <a:p>
            <a:pPr marL="0" indent="0">
              <a:buNone/>
            </a:pPr>
            <a:r>
              <a:rPr lang="cs-CZ" sz="2600" b="1" dirty="0"/>
              <a:t>E</a:t>
            </a:r>
            <a:r>
              <a:rPr lang="cs-CZ" sz="2600" b="1" dirty="0" smtClean="0"/>
              <a:t>-mail</a:t>
            </a:r>
            <a:r>
              <a:rPr lang="cs-CZ" sz="2600" b="1" dirty="0"/>
              <a:t>:</a:t>
            </a:r>
            <a:r>
              <a:rPr lang="cs-CZ" sz="2600" dirty="0"/>
              <a:t> 		</a:t>
            </a:r>
            <a:r>
              <a:rPr lang="cs-CZ" sz="2600" dirty="0" smtClean="0">
                <a:hlinkClick r:id="rId2"/>
              </a:rPr>
              <a:t>info@komora-soci</a:t>
            </a:r>
            <a:r>
              <a:rPr lang="fr-FR" sz="2600" dirty="0" smtClean="0">
                <a:hlinkClick r:id="rId2"/>
              </a:rPr>
              <a:t>a</a:t>
            </a:r>
            <a:r>
              <a:rPr lang="cs-CZ" sz="2600" dirty="0" smtClean="0">
                <a:hlinkClick r:id="rId2"/>
              </a:rPr>
              <a:t>ln</a:t>
            </a:r>
            <a:r>
              <a:rPr lang="fr-FR" sz="2600" dirty="0" smtClean="0">
                <a:hlinkClick r:id="rId2"/>
              </a:rPr>
              <a:t>i</a:t>
            </a:r>
            <a:r>
              <a:rPr lang="cs-CZ" sz="2600" dirty="0" smtClean="0">
                <a:hlinkClick r:id="rId2"/>
              </a:rPr>
              <a:t>ch-podniku.cz</a:t>
            </a:r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Ing. Milan Venclík, MBA</a:t>
            </a:r>
            <a:r>
              <a:rPr lang="cs-CZ" sz="2600" dirty="0"/>
              <a:t>, </a:t>
            </a:r>
            <a:r>
              <a:rPr lang="cs-CZ" sz="2400" dirty="0" smtClean="0"/>
              <a:t>Vice-</a:t>
            </a:r>
            <a:r>
              <a:rPr lang="en-GB" sz="2400" dirty="0" smtClean="0"/>
              <a:t>Chairman </a:t>
            </a:r>
            <a:r>
              <a:rPr lang="en-GB" sz="2400" dirty="0"/>
              <a:t>of the Board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Ing. Marek Juha</a:t>
            </a:r>
            <a:r>
              <a:rPr lang="cs-CZ" sz="2600" dirty="0"/>
              <a:t>, </a:t>
            </a:r>
            <a:r>
              <a:rPr lang="cs-CZ" sz="2400" dirty="0" smtClean="0"/>
              <a:t>Vice</a:t>
            </a:r>
            <a:r>
              <a:rPr lang="cs-CZ" sz="2400" dirty="0"/>
              <a:t>-</a:t>
            </a:r>
            <a:r>
              <a:rPr lang="en-GB" sz="2400" dirty="0" smtClean="0"/>
              <a:t>Chairman </a:t>
            </a:r>
            <a:r>
              <a:rPr lang="en-GB" sz="2400" dirty="0"/>
              <a:t>of the Board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Ing. Mirka Wildmannová, </a:t>
            </a:r>
            <a:r>
              <a:rPr lang="cs-CZ" sz="2600" b="1" dirty="0" smtClean="0"/>
              <a:t>PhD, </a:t>
            </a:r>
            <a:r>
              <a:rPr lang="cs-CZ" sz="2600" b="1" dirty="0"/>
              <a:t>MBA</a:t>
            </a:r>
            <a:r>
              <a:rPr lang="cs-CZ" sz="2600" dirty="0"/>
              <a:t>, </a:t>
            </a:r>
            <a:r>
              <a:rPr lang="en-GB" sz="2600" dirty="0" smtClean="0"/>
              <a:t>Member of the Board</a:t>
            </a:r>
          </a:p>
          <a:p>
            <a:pPr marL="0" indent="0" algn="ctr">
              <a:buNone/>
            </a:pPr>
            <a:endParaRPr lang="cs-CZ" dirty="0">
              <a:hlinkClick r:id="rId3"/>
            </a:endParaRPr>
          </a:p>
          <a:p>
            <a:pPr marL="0" indent="0" algn="ctr">
              <a:buNone/>
            </a:pPr>
            <a:r>
              <a:rPr lang="cs-CZ" dirty="0">
                <a:hlinkClick r:id="rId4"/>
              </a:rPr>
              <a:t>www.komora-socialnich-podniku.cz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8026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GB" sz="3600" dirty="0"/>
              <a:t>Thanks for your attention</a:t>
            </a:r>
            <a:endParaRPr lang="cs-CZ" sz="3600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Marek Juha</a:t>
            </a:r>
          </a:p>
          <a:p>
            <a:pPr marL="0" indent="0" algn="ctr">
              <a:buNone/>
            </a:pPr>
            <a:endParaRPr lang="cs-CZ" dirty="0">
              <a:hlinkClick r:id="rId2"/>
            </a:endParaRPr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marek@juha.cz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039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173963"/>
            <a:ext cx="8064896" cy="3919333"/>
          </a:xfrm>
        </p:spPr>
        <p:txBody>
          <a:bodyPr>
            <a:normAutofit fontScale="47500" lnSpcReduction="20000"/>
          </a:bodyPr>
          <a:lstStyle/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4000" dirty="0">
                <a:solidFill>
                  <a:schemeClr val="tx1"/>
                </a:solidFill>
              </a:rPr>
              <a:t>Social enterprises </a:t>
            </a:r>
            <a:r>
              <a:rPr lang="en-GB" altLang="cs-CZ" sz="4000" b="1" dirty="0">
                <a:solidFill>
                  <a:schemeClr val="tx1"/>
                </a:solidFill>
              </a:rPr>
              <a:t>reduce unemployment </a:t>
            </a:r>
            <a:r>
              <a:rPr lang="en-GB" altLang="cs-CZ" sz="4000" dirty="0">
                <a:solidFill>
                  <a:schemeClr val="tx1"/>
                </a:solidFill>
              </a:rPr>
              <a:t>and </a:t>
            </a:r>
            <a:r>
              <a:rPr lang="en-GB" altLang="cs-CZ" sz="4000" b="1" dirty="0">
                <a:solidFill>
                  <a:schemeClr val="tx1"/>
                </a:solidFill>
              </a:rPr>
              <a:t>support social inclusion </a:t>
            </a:r>
            <a:r>
              <a:rPr lang="en-GB" altLang="cs-CZ" sz="4000" dirty="0">
                <a:solidFill>
                  <a:schemeClr val="tx1"/>
                </a:solidFill>
              </a:rPr>
              <a:t>- a minim</a:t>
            </a:r>
            <a:r>
              <a:rPr lang="cs-CZ" altLang="cs-CZ" sz="4000" dirty="0">
                <a:solidFill>
                  <a:schemeClr val="tx1"/>
                </a:solidFill>
              </a:rPr>
              <a:t>um</a:t>
            </a:r>
            <a:r>
              <a:rPr lang="en-GB" altLang="cs-CZ" sz="4000" dirty="0">
                <a:solidFill>
                  <a:schemeClr val="tx1"/>
                </a:solidFill>
              </a:rPr>
              <a:t> of 40% of employees of social enterprises must be disadvantaged persons</a:t>
            </a:r>
            <a:r>
              <a:rPr lang="cs-CZ" altLang="cs-CZ" sz="4000" dirty="0">
                <a:solidFill>
                  <a:schemeClr val="tx1"/>
                </a:solidFill>
              </a:rPr>
              <a:t> </a:t>
            </a:r>
            <a:r>
              <a:rPr lang="en-GB" altLang="cs-CZ" sz="4000" dirty="0">
                <a:solidFill>
                  <a:schemeClr val="tx1"/>
                </a:solidFill>
              </a:rPr>
              <a:t>in the </a:t>
            </a:r>
            <a:r>
              <a:rPr lang="en-US" altLang="cs-CZ" sz="4000" dirty="0" err="1">
                <a:solidFill>
                  <a:schemeClr val="tx1"/>
                </a:solidFill>
              </a:rPr>
              <a:t>labour</a:t>
            </a:r>
            <a:r>
              <a:rPr lang="en-GB" altLang="cs-CZ" sz="4000" dirty="0">
                <a:solidFill>
                  <a:schemeClr val="tx1"/>
                </a:solidFill>
              </a:rPr>
              <a:t> market</a:t>
            </a:r>
            <a:endParaRPr lang="cs-CZ" altLang="cs-CZ" sz="40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4000" dirty="0">
                <a:solidFill>
                  <a:schemeClr val="tx1"/>
                </a:solidFill>
              </a:rPr>
              <a:t>Profits are used for social enterprise development or fulfilment of generally beneficial goals - </a:t>
            </a:r>
            <a:r>
              <a:rPr lang="en-GB" altLang="cs-CZ" sz="4000" b="1" dirty="0">
                <a:solidFill>
                  <a:schemeClr val="tx1"/>
                </a:solidFill>
              </a:rPr>
              <a:t>at least 51%</a:t>
            </a:r>
            <a:r>
              <a:rPr lang="en-GB" altLang="cs-CZ" sz="4000" dirty="0">
                <a:solidFill>
                  <a:schemeClr val="tx1"/>
                </a:solidFill>
              </a:rPr>
              <a:t> </a:t>
            </a:r>
            <a:r>
              <a:rPr lang="en-GB" altLang="cs-CZ" sz="4000" b="1" dirty="0">
                <a:solidFill>
                  <a:schemeClr val="tx1"/>
                </a:solidFill>
              </a:rPr>
              <a:t>of profits are re-invested </a:t>
            </a:r>
            <a:r>
              <a:rPr lang="en-GB" altLang="cs-CZ" sz="4000" dirty="0">
                <a:solidFill>
                  <a:schemeClr val="tx1"/>
                </a:solidFill>
              </a:rPr>
              <a:t>into such social purposes</a:t>
            </a:r>
            <a:endParaRPr lang="cs-CZ" altLang="cs-CZ" sz="40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4000" dirty="0">
                <a:solidFill>
                  <a:schemeClr val="tx1"/>
                </a:solidFill>
              </a:rPr>
              <a:t>Social enterprises are </a:t>
            </a:r>
            <a:r>
              <a:rPr lang="en-GB" altLang="cs-CZ" sz="4000" b="1" dirty="0">
                <a:solidFill>
                  <a:schemeClr val="tx1"/>
                </a:solidFill>
              </a:rPr>
              <a:t>locally and environmentally oriented - </a:t>
            </a:r>
            <a:r>
              <a:rPr lang="en-GB" altLang="cs-CZ" sz="4000" dirty="0">
                <a:solidFill>
                  <a:schemeClr val="tx1"/>
                </a:solidFill>
              </a:rPr>
              <a:t>Satisfying local needs, using local sources and </a:t>
            </a:r>
            <a:r>
              <a:rPr lang="fr-FR" altLang="cs-CZ" sz="4000" dirty="0" err="1">
                <a:solidFill>
                  <a:schemeClr val="tx1"/>
                </a:solidFill>
              </a:rPr>
              <a:t>benefiting</a:t>
            </a:r>
            <a:r>
              <a:rPr lang="fr-FR" altLang="cs-CZ" sz="4000" dirty="0">
                <a:solidFill>
                  <a:schemeClr val="tx1"/>
                </a:solidFill>
              </a:rPr>
              <a:t> local </a:t>
            </a:r>
            <a:r>
              <a:rPr lang="fr-FR" altLang="cs-CZ" sz="4000" dirty="0" err="1">
                <a:solidFill>
                  <a:schemeClr val="tx1"/>
                </a:solidFill>
              </a:rPr>
              <a:t>economies</a:t>
            </a:r>
            <a:r>
              <a:rPr lang="fr-FR" altLang="cs-CZ" sz="4000" dirty="0">
                <a:solidFill>
                  <a:schemeClr val="tx1"/>
                </a:solidFill>
              </a:rPr>
              <a:t> &amp; the local </a:t>
            </a:r>
            <a:r>
              <a:rPr lang="fr-FR" altLang="cs-CZ" sz="4000" dirty="0" err="1">
                <a:solidFill>
                  <a:schemeClr val="tx1"/>
                </a:solidFill>
              </a:rPr>
              <a:t>environment</a:t>
            </a:r>
            <a:endParaRPr lang="cs-CZ" altLang="cs-CZ" sz="40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40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4000" dirty="0">
                <a:solidFill>
                  <a:schemeClr val="tx1"/>
                </a:solidFill>
              </a:rPr>
              <a:t>Social enterprises foster the maximum possible involvement of workers in decisions and thus </a:t>
            </a:r>
            <a:r>
              <a:rPr lang="en-GB" altLang="cs-CZ" sz="4000" b="1" dirty="0">
                <a:solidFill>
                  <a:schemeClr val="tx1"/>
                </a:solidFill>
              </a:rPr>
              <a:t>strengthen social cohesion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06266" y="956620"/>
            <a:ext cx="88229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Basic principles of social entrepreneurship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554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230368"/>
            <a:ext cx="8064896" cy="4006943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2000" b="1" dirty="0">
                <a:solidFill>
                  <a:schemeClr val="tx1"/>
                </a:solidFill>
              </a:rPr>
              <a:t>Persons with disabilities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Challenged individuals with physical, learning, or mental limitations</a:t>
            </a: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12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2000" b="1" dirty="0">
                <a:solidFill>
                  <a:schemeClr val="tx1"/>
                </a:solidFill>
              </a:rPr>
              <a:t>Persons experiencing degrees of social exclusion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1600" dirty="0">
                <a:solidFill>
                  <a:schemeClr val="tx1"/>
                </a:solidFill>
              </a:rPr>
              <a:t>Youth, both working-age teens &amp; young adults; older job-seekers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Persons leaving facilities for institutional or protective education</a:t>
            </a:r>
            <a:endParaRPr lang="cs-CZ" altLang="cs-CZ" sz="16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Victims of criminal activity, victims of domestic violence, victims of human trafficking, persons economically abused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Persons completing service of a prison term</a:t>
            </a:r>
            <a:endParaRPr lang="cs-CZ" altLang="cs-CZ" sz="16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Persons caring for a family member or other person in need</a:t>
            </a:r>
            <a:endParaRPr lang="cs-CZ" altLang="cs-CZ" sz="16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Persons </a:t>
            </a:r>
            <a:r>
              <a:rPr lang="fr-FR" altLang="cs-CZ" sz="1600" dirty="0" err="1">
                <a:solidFill>
                  <a:schemeClr val="tx1"/>
                </a:solidFill>
              </a:rPr>
              <a:t>who</a:t>
            </a:r>
            <a:r>
              <a:rPr lang="fr-FR" altLang="cs-CZ" sz="1600" dirty="0">
                <a:solidFill>
                  <a:schemeClr val="tx1"/>
                </a:solidFill>
              </a:rPr>
              <a:t> have </a:t>
            </a:r>
            <a:r>
              <a:rPr lang="fr-FR" altLang="cs-CZ" sz="1600" dirty="0" err="1">
                <a:solidFill>
                  <a:schemeClr val="tx1"/>
                </a:solidFill>
              </a:rPr>
              <a:t>suffered</a:t>
            </a:r>
            <a:r>
              <a:rPr lang="fr-FR" altLang="cs-CZ" sz="1600" dirty="0">
                <a:solidFill>
                  <a:schemeClr val="tx1"/>
                </a:solidFill>
              </a:rPr>
              <a:t> </a:t>
            </a:r>
            <a:r>
              <a:rPr lang="fr-FR" altLang="cs-CZ" sz="1600" dirty="0" err="1">
                <a:solidFill>
                  <a:schemeClr val="tx1"/>
                </a:solidFill>
              </a:rPr>
              <a:t>from</a:t>
            </a:r>
            <a:r>
              <a:rPr lang="fr-FR" altLang="cs-CZ" sz="1600" dirty="0">
                <a:solidFill>
                  <a:schemeClr val="tx1"/>
                </a:solidFill>
              </a:rPr>
              <a:t> </a:t>
            </a:r>
            <a:r>
              <a:rPr lang="en-GB" altLang="cs-CZ" sz="1600" dirty="0">
                <a:solidFill>
                  <a:schemeClr val="tx1"/>
                </a:solidFill>
              </a:rPr>
              <a:t>addiction or substance abuse </a:t>
            </a:r>
            <a:endParaRPr lang="cs-CZ" altLang="cs-CZ" sz="16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1600" dirty="0">
                <a:solidFill>
                  <a:schemeClr val="tx1"/>
                </a:solidFill>
              </a:rPr>
              <a:t>Long-term unemployed, those registered longer than 1 year as job seekers at the Czech Republic Labour office</a:t>
            </a:r>
            <a:endParaRPr lang="cs-CZ" altLang="cs-CZ" sz="1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93" y="956620"/>
            <a:ext cx="892436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800" b="1" cap="small" dirty="0">
                <a:solidFill>
                  <a:schemeClr val="accent1"/>
                </a:solidFill>
              </a:rPr>
              <a:t>Persons disadvantaged in the </a:t>
            </a:r>
            <a:r>
              <a:rPr lang="en-US" sz="3800" b="1" cap="small" dirty="0" err="1">
                <a:solidFill>
                  <a:schemeClr val="accent1"/>
                </a:solidFill>
              </a:rPr>
              <a:t>labour</a:t>
            </a:r>
            <a:r>
              <a:rPr lang="en-GB" sz="3800" b="1" cap="small" dirty="0">
                <a:solidFill>
                  <a:schemeClr val="accent1"/>
                </a:solidFill>
              </a:rPr>
              <a:t> market </a:t>
            </a:r>
            <a:endParaRPr lang="cs-CZ" sz="3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014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328" y="1902584"/>
            <a:ext cx="8064896" cy="4427874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2400" b="1" dirty="0">
                <a:solidFill>
                  <a:schemeClr val="tx1"/>
                </a:solidFill>
              </a:rPr>
              <a:t>Social services </a:t>
            </a:r>
            <a:r>
              <a:rPr lang="en-GB" altLang="cs-CZ" sz="2400" dirty="0">
                <a:solidFill>
                  <a:schemeClr val="tx1"/>
                </a:solidFill>
              </a:rPr>
              <a:t>(Non-profit sector) are provided to clients who are beneficiaries – limited contribution to economy, society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15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2400" b="1" dirty="0">
                <a:solidFill>
                  <a:schemeClr val="tx1"/>
                </a:solidFill>
              </a:rPr>
              <a:t>Social entrepreneurship </a:t>
            </a:r>
            <a:r>
              <a:rPr lang="en-GB" altLang="cs-CZ" sz="2400" dirty="0">
                <a:solidFill>
                  <a:schemeClr val="tx1"/>
                </a:solidFill>
              </a:rPr>
              <a:t>(Profit sector) employees execute work for employers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2200" dirty="0" err="1">
                <a:solidFill>
                  <a:schemeClr val="tx1"/>
                </a:solidFill>
              </a:rPr>
              <a:t>Labour</a:t>
            </a:r>
            <a:r>
              <a:rPr lang="en-US" altLang="cs-CZ" sz="2200" dirty="0">
                <a:solidFill>
                  <a:schemeClr val="tx1"/>
                </a:solidFill>
              </a:rPr>
              <a:t> law relationship 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2200" dirty="0" err="1">
                <a:solidFill>
                  <a:schemeClr val="tx1"/>
                </a:solidFill>
              </a:rPr>
              <a:t>Labour</a:t>
            </a:r>
            <a:r>
              <a:rPr lang="en-GB" altLang="cs-CZ" sz="2200" dirty="0">
                <a:solidFill>
                  <a:schemeClr val="tx1"/>
                </a:solidFill>
              </a:rPr>
              <a:t> performance according to abilities, work within an individual’s health or other limitations</a:t>
            </a:r>
            <a:endParaRPr lang="cs-CZ" altLang="cs-CZ" sz="22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2200" dirty="0">
                <a:solidFill>
                  <a:schemeClr val="tx1"/>
                </a:solidFill>
              </a:rPr>
              <a:t>Payment of taxes, positive contribution to economy, society 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2200" dirty="0">
                <a:solidFill>
                  <a:schemeClr val="tx1"/>
                </a:solidFill>
              </a:rPr>
              <a:t>Net social contributor, no unfair advantage versus existing market participants </a:t>
            </a:r>
            <a:endParaRPr lang="cs-CZ" altLang="cs-CZ" sz="2200" dirty="0">
              <a:solidFill>
                <a:schemeClr val="tx1"/>
              </a:solidFill>
            </a:endParaRPr>
          </a:p>
          <a:p>
            <a:pPr lvl="1" algn="l"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altLang="cs-CZ" sz="2400" b="1" dirty="0">
                <a:solidFill>
                  <a:schemeClr val="tx1"/>
                </a:solidFill>
              </a:rPr>
              <a:t>Social services prepare clients for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GB" altLang="cs-CZ" sz="2400" b="1" dirty="0">
                <a:solidFill>
                  <a:schemeClr val="tx1"/>
                </a:solidFill>
              </a:rPr>
              <a:t>the transition to a protected </a:t>
            </a:r>
            <a:r>
              <a:rPr lang="en-US" altLang="cs-CZ" sz="2400" b="1" dirty="0" err="1">
                <a:solidFill>
                  <a:schemeClr val="tx1"/>
                </a:solidFill>
              </a:rPr>
              <a:t>labour</a:t>
            </a:r>
            <a:r>
              <a:rPr lang="en-GB" altLang="cs-CZ" sz="2400" b="1" dirty="0">
                <a:solidFill>
                  <a:schemeClr val="tx1"/>
                </a:solidFill>
              </a:rPr>
              <a:t> market</a:t>
            </a:r>
            <a:endParaRPr lang="cs-CZ" altLang="cs-CZ" sz="40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2748" y="1075659"/>
            <a:ext cx="84342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Social service &amp; social entrepreneurship</a:t>
            </a:r>
            <a:endParaRPr lang="en-US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675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62500" lnSpcReduction="20000"/>
          </a:bodyPr>
          <a:lstStyle/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cs-CZ" sz="3700" dirty="0">
                <a:solidFill>
                  <a:schemeClr val="tx1"/>
                </a:solidFill>
              </a:rPr>
              <a:t>Legislation pending – prepared &amp; should be approved in 2017 </a:t>
            </a:r>
            <a:endParaRPr lang="cs-CZ" altLang="cs-CZ" sz="3700" dirty="0">
              <a:solidFill>
                <a:schemeClr val="tx1"/>
              </a:solidFill>
            </a:endParaRP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cs-CZ" sz="3600" dirty="0">
                <a:solidFill>
                  <a:schemeClr val="tx1"/>
                </a:solidFill>
              </a:rPr>
              <a:t>For several initial years, funds are drawn from ESF (‘Social Entrepreneur Fund’ through individual calls for proposals</a:t>
            </a:r>
            <a:endParaRPr lang="cs-CZ" altLang="cs-CZ" sz="3600" dirty="0">
              <a:solidFill>
                <a:schemeClr val="tx1"/>
              </a:solidFill>
            </a:endParaRP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cs-CZ" sz="3600" dirty="0">
                <a:solidFill>
                  <a:schemeClr val="tx1"/>
                </a:solidFill>
              </a:rPr>
              <a:t>Non-profit sector can be </a:t>
            </a:r>
            <a:r>
              <a:rPr lang="en-GB" altLang="cs-CZ" sz="3600" b="1" dirty="0">
                <a:solidFill>
                  <a:schemeClr val="tx1"/>
                </a:solidFill>
              </a:rPr>
              <a:t>arbitrarily preferential</a:t>
            </a:r>
            <a:endParaRPr lang="cs-CZ" altLang="cs-CZ" sz="3600" b="1" dirty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Selection committees </a:t>
            </a:r>
            <a:r>
              <a:rPr lang="en-GB" altLang="cs-CZ" sz="3200" b="1" dirty="0">
                <a:solidFill>
                  <a:schemeClr val="tx1"/>
                </a:solidFill>
              </a:rPr>
              <a:t>lack experts with experience</a:t>
            </a:r>
            <a:r>
              <a:rPr lang="en-GB" altLang="cs-CZ" sz="3200" dirty="0">
                <a:solidFill>
                  <a:schemeClr val="tx1"/>
                </a:solidFill>
              </a:rPr>
              <a:t>, i.e., who know social enterprise finance &amp; marketing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cs-CZ" sz="3600" dirty="0">
                <a:solidFill>
                  <a:schemeClr val="tx1"/>
                </a:solidFill>
              </a:rPr>
              <a:t>Every call from ESF has </a:t>
            </a:r>
            <a:r>
              <a:rPr lang="en-GB" altLang="cs-CZ" sz="3600" b="1" dirty="0">
                <a:solidFill>
                  <a:schemeClr val="tx1"/>
                </a:solidFill>
              </a:rPr>
              <a:t>modified conditions </a:t>
            </a:r>
            <a:r>
              <a:rPr lang="en-GB" altLang="cs-CZ" sz="3600" dirty="0">
                <a:solidFill>
                  <a:schemeClr val="tx1"/>
                </a:solidFill>
              </a:rPr>
              <a:t>according to desires of </a:t>
            </a:r>
            <a:r>
              <a:rPr lang="en-GB" altLang="cs-CZ" sz="3600" b="1" dirty="0">
                <a:solidFill>
                  <a:schemeClr val="tx1"/>
                </a:solidFill>
              </a:rPr>
              <a:t>narrow-interest lobbying </a:t>
            </a:r>
            <a:r>
              <a:rPr lang="en-GB" altLang="cs-CZ" sz="3600" dirty="0">
                <a:solidFill>
                  <a:schemeClr val="tx1"/>
                </a:solidFill>
              </a:rPr>
              <a:t>groups </a:t>
            </a:r>
            <a:endParaRPr lang="cs-CZ" altLang="cs-CZ" sz="3600" dirty="0">
              <a:solidFill>
                <a:schemeClr val="tx1"/>
              </a:solidFill>
            </a:endParaRP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cs-CZ" sz="3600" dirty="0">
                <a:solidFill>
                  <a:schemeClr val="tx1"/>
                </a:solidFill>
              </a:rPr>
              <a:t>Lack of communication with experienced experts, hinders </a:t>
            </a:r>
            <a:r>
              <a:rPr lang="en-GB" altLang="cs-CZ" sz="3600" b="1" dirty="0">
                <a:solidFill>
                  <a:schemeClr val="tx1"/>
                </a:solidFill>
              </a:rPr>
              <a:t>officials</a:t>
            </a:r>
            <a:r>
              <a:rPr lang="en-GB" altLang="cs-CZ" sz="3600" dirty="0">
                <a:solidFill>
                  <a:schemeClr val="tx1"/>
                </a:solidFill>
              </a:rPr>
              <a:t> </a:t>
            </a:r>
            <a:r>
              <a:rPr lang="en-GB" altLang="cs-CZ" sz="3600" b="1" dirty="0">
                <a:solidFill>
                  <a:schemeClr val="tx1"/>
                </a:solidFill>
              </a:rPr>
              <a:t>without experience </a:t>
            </a:r>
            <a:r>
              <a:rPr lang="en-GB" altLang="cs-CZ" sz="3600" dirty="0">
                <a:solidFill>
                  <a:schemeClr val="tx1"/>
                </a:solidFill>
              </a:rPr>
              <a:t>in social entrepreneurship </a:t>
            </a:r>
            <a:r>
              <a:rPr lang="cs-CZ" altLang="cs-CZ" sz="3600" dirty="0">
                <a:solidFill>
                  <a:schemeClr val="tx1"/>
                </a:solidFill>
              </a:rPr>
              <a:t> </a:t>
            </a: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3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altLang="cs-CZ" sz="3600" b="1" dirty="0">
                <a:solidFill>
                  <a:schemeClr val="tx1"/>
                </a:solidFill>
              </a:rPr>
              <a:t>In short – An inefficient use of public resources 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2205" y="956620"/>
            <a:ext cx="895963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800" b="1" cap="small" dirty="0">
                <a:solidFill>
                  <a:schemeClr val="accent1"/>
                </a:solidFill>
              </a:rPr>
              <a:t>Social entrepreneurship in</a:t>
            </a:r>
            <a:r>
              <a:rPr lang="cs-CZ" sz="3800" b="1" cap="small" dirty="0">
                <a:solidFill>
                  <a:schemeClr val="accent1"/>
                </a:solidFill>
              </a:rPr>
              <a:t> </a:t>
            </a:r>
            <a:r>
              <a:rPr lang="en-US" sz="3800" b="1" cap="small" dirty="0">
                <a:solidFill>
                  <a:schemeClr val="accent1"/>
                </a:solidFill>
              </a:rPr>
              <a:t>the Czech Republic</a:t>
            </a:r>
            <a:endParaRPr lang="en-US" sz="3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392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55000" lnSpcReduction="20000"/>
          </a:bodyPr>
          <a:lstStyle/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600" b="1" dirty="0">
                <a:solidFill>
                  <a:schemeClr val="tx1"/>
                </a:solidFill>
              </a:rPr>
              <a:t>Persons with medical disabilities</a:t>
            </a:r>
            <a:r>
              <a:rPr lang="cs-CZ" altLang="cs-CZ" sz="3600" b="1" dirty="0">
                <a:solidFill>
                  <a:schemeClr val="tx1"/>
                </a:solidFill>
              </a:rPr>
              <a:t> (PMD)  </a:t>
            </a:r>
            <a:endParaRPr lang="en-US" altLang="cs-CZ" sz="3600" b="1" dirty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ts val="800"/>
              </a:spcAft>
              <a:buFont typeface="Wingdings" panose="05000000000000000000" pitchFamily="2" charset="2"/>
              <a:buChar char="v"/>
              <a:defRPr/>
            </a:pPr>
            <a:r>
              <a:rPr lang="en-US" altLang="cs-CZ" sz="3200" dirty="0" err="1">
                <a:solidFill>
                  <a:schemeClr val="tx1"/>
                </a:solidFill>
              </a:rPr>
              <a:t>Labour</a:t>
            </a:r>
            <a:r>
              <a:rPr lang="en-US" altLang="cs-CZ" sz="3200" dirty="0">
                <a:solidFill>
                  <a:schemeClr val="tx1"/>
                </a:solidFill>
              </a:rPr>
              <a:t> office - Continuous financial support (protected positions)</a:t>
            </a: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600" b="1" dirty="0">
                <a:solidFill>
                  <a:schemeClr val="tx1"/>
                </a:solidFill>
              </a:rPr>
              <a:t>Persons with social exclusion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 err="1">
                <a:solidFill>
                  <a:schemeClr val="tx1"/>
                </a:solidFill>
              </a:rPr>
              <a:t>Labour</a:t>
            </a:r>
            <a:r>
              <a:rPr lang="en-US" altLang="cs-CZ" sz="3200" dirty="0">
                <a:solidFill>
                  <a:schemeClr val="tx1"/>
                </a:solidFill>
              </a:rPr>
              <a:t> office </a:t>
            </a:r>
            <a:r>
              <a:rPr lang="fr-FR" altLang="cs-CZ" sz="3200" dirty="0">
                <a:solidFill>
                  <a:schemeClr val="tx1"/>
                </a:solidFill>
              </a:rPr>
              <a:t>-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en-US" altLang="cs-CZ" sz="3200" dirty="0">
                <a:solidFill>
                  <a:schemeClr val="tx1"/>
                </a:solidFill>
              </a:rPr>
              <a:t>Non-continuous financial </a:t>
            </a:r>
            <a:r>
              <a:rPr lang="cs-CZ" altLang="cs-CZ" sz="3200" dirty="0">
                <a:solidFill>
                  <a:schemeClr val="tx1"/>
                </a:solidFill>
              </a:rPr>
              <a:t>support (</a:t>
            </a:r>
            <a:r>
              <a:rPr lang="en-US" altLang="cs-CZ" sz="3200" dirty="0">
                <a:solidFill>
                  <a:schemeClr val="tx1"/>
                </a:solidFill>
              </a:rPr>
              <a:t>active employment policy</a:t>
            </a:r>
            <a:r>
              <a:rPr lang="cs-CZ" altLang="cs-CZ" sz="3200" dirty="0">
                <a:solidFill>
                  <a:schemeClr val="tx1"/>
                </a:solidFill>
              </a:rPr>
              <a:t>)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Calls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en-US" altLang="cs-CZ" sz="3200" dirty="0">
                <a:solidFill>
                  <a:schemeClr val="tx1"/>
                </a:solidFill>
              </a:rPr>
              <a:t>of </a:t>
            </a:r>
            <a:r>
              <a:rPr lang="cs-CZ" altLang="cs-CZ" sz="3200" dirty="0">
                <a:solidFill>
                  <a:schemeClr val="tx1"/>
                </a:solidFill>
              </a:rPr>
              <a:t>ESF </a:t>
            </a:r>
            <a:r>
              <a:rPr lang="fr-FR" altLang="cs-CZ" sz="3200" dirty="0">
                <a:solidFill>
                  <a:schemeClr val="tx1"/>
                </a:solidFill>
              </a:rPr>
              <a:t>-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en-US" altLang="cs-CZ" sz="3200" dirty="0">
                <a:solidFill>
                  <a:schemeClr val="tx1"/>
                </a:solidFill>
              </a:rPr>
              <a:t>Non-continuous financial support </a:t>
            </a:r>
            <a:r>
              <a:rPr lang="cs-CZ" altLang="cs-CZ" sz="3200" dirty="0">
                <a:solidFill>
                  <a:schemeClr val="tx1"/>
                </a:solidFill>
              </a:rPr>
              <a:t>(</a:t>
            </a:r>
            <a:r>
              <a:rPr lang="en-US" altLang="cs-CZ" sz="3200" dirty="0">
                <a:solidFill>
                  <a:schemeClr val="tx1"/>
                </a:solidFill>
              </a:rPr>
              <a:t>individual projects</a:t>
            </a:r>
            <a:r>
              <a:rPr lang="cs-CZ" altLang="cs-CZ" sz="3200" dirty="0">
                <a:solidFill>
                  <a:schemeClr val="tx1"/>
                </a:solidFill>
              </a:rPr>
              <a:t>)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endParaRPr lang="cs-CZ" altLang="cs-CZ" sz="15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600" b="1" dirty="0">
                <a:solidFill>
                  <a:schemeClr val="tx1"/>
                </a:solidFill>
              </a:rPr>
              <a:t>Law on Public Procurement</a:t>
            </a:r>
            <a:r>
              <a:rPr lang="cs-CZ" altLang="cs-CZ" sz="3600" b="1" dirty="0">
                <a:solidFill>
                  <a:schemeClr val="tx1"/>
                </a:solidFill>
              </a:rPr>
              <a:t> (2016)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Social impacts within contract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Protected places for PMD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Social enterprise - Without legislative support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endParaRPr lang="cs-CZ" altLang="cs-CZ" sz="3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altLang="cs-CZ" sz="3600" b="1" dirty="0">
                <a:solidFill>
                  <a:schemeClr val="tx1"/>
                </a:solidFill>
              </a:rPr>
              <a:t>Public procurement processes &amp; over-focus upon the ‘lowest price’</a:t>
            </a:r>
            <a:endParaRPr lang="cs-CZ" altLang="cs-CZ" sz="3600" b="1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Consideration of social impact has become a severely underused criterion - Contracting authorities fear prosecution for ‘favouritism’ if they deviate from the ‘low bid’ agenda, e.g., if they modify terms and conditions for social benefit</a:t>
            </a:r>
          </a:p>
        </p:txBody>
      </p:sp>
      <p:sp>
        <p:nvSpPr>
          <p:cNvPr id="4" name="Obdélník 3"/>
          <p:cNvSpPr/>
          <p:nvPr/>
        </p:nvSpPr>
        <p:spPr>
          <a:xfrm>
            <a:off x="809028" y="956620"/>
            <a:ext cx="7525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cap="small" dirty="0">
                <a:solidFill>
                  <a:schemeClr val="accent1"/>
                </a:solidFill>
              </a:rPr>
              <a:t>Public support in the Czech Republic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712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328" y="2169477"/>
            <a:ext cx="8064896" cy="4211851"/>
          </a:xfrm>
        </p:spPr>
        <p:txBody>
          <a:bodyPr>
            <a:normAutofit fontScale="40000" lnSpcReduction="20000"/>
          </a:bodyPr>
          <a:lstStyle/>
          <a:p>
            <a:pPr algn="l">
              <a:defRPr/>
            </a:pPr>
            <a:r>
              <a:rPr lang="cs-CZ" altLang="cs-CZ" sz="5000" b="1" dirty="0">
                <a:solidFill>
                  <a:schemeClr val="tx1"/>
                </a:solidFill>
              </a:rPr>
              <a:t>1. </a:t>
            </a:r>
            <a:r>
              <a:rPr lang="en-GB" altLang="cs-CZ" sz="5000" b="1" dirty="0" smtClean="0">
                <a:solidFill>
                  <a:schemeClr val="tx1"/>
                </a:solidFill>
              </a:rPr>
              <a:t>Social integration enterprise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Working with employees coming from social services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Employs for a </a:t>
            </a:r>
            <a:r>
              <a:rPr lang="en-GB" altLang="cs-CZ" sz="3200" dirty="0" smtClean="0">
                <a:solidFill>
                  <a:schemeClr val="tx1"/>
                </a:solidFill>
              </a:rPr>
              <a:t>fixed term – goal is </a:t>
            </a:r>
            <a:r>
              <a:rPr lang="en-GB" altLang="cs-CZ" sz="3200" dirty="0">
                <a:solidFill>
                  <a:schemeClr val="tx1"/>
                </a:solidFill>
              </a:rPr>
              <a:t>to </a:t>
            </a:r>
            <a:r>
              <a:rPr lang="en-GB" altLang="cs-CZ" sz="3200" dirty="0" smtClean="0">
                <a:solidFill>
                  <a:schemeClr val="tx1"/>
                </a:solidFill>
              </a:rPr>
              <a:t>teach common </a:t>
            </a:r>
            <a:r>
              <a:rPr lang="en-GB" altLang="cs-CZ" sz="3200" dirty="0">
                <a:solidFill>
                  <a:schemeClr val="tx1"/>
                </a:solidFill>
              </a:rPr>
              <a:t>work habits, increase </a:t>
            </a:r>
            <a:r>
              <a:rPr lang="en-GB" altLang="cs-CZ" sz="3200" dirty="0" smtClean="0">
                <a:solidFill>
                  <a:schemeClr val="tx1"/>
                </a:solidFill>
              </a:rPr>
              <a:t>qualification levels, </a:t>
            </a:r>
            <a:r>
              <a:rPr lang="en-GB" altLang="cs-CZ" sz="3200" dirty="0">
                <a:solidFill>
                  <a:schemeClr val="tx1"/>
                </a:solidFill>
              </a:rPr>
              <a:t>and </a:t>
            </a:r>
            <a:r>
              <a:rPr lang="en-GB" altLang="cs-CZ" sz="3200" dirty="0" smtClean="0">
                <a:solidFill>
                  <a:schemeClr val="tx1"/>
                </a:solidFill>
              </a:rPr>
              <a:t>overall </a:t>
            </a:r>
            <a:r>
              <a:rPr lang="en-GB" altLang="cs-CZ" sz="3200" dirty="0">
                <a:solidFill>
                  <a:schemeClr val="tx1"/>
                </a:solidFill>
              </a:rPr>
              <a:t>identify </a:t>
            </a:r>
            <a:r>
              <a:rPr lang="en-GB" altLang="cs-CZ" sz="3200" dirty="0" smtClean="0">
                <a:solidFill>
                  <a:schemeClr val="tx1"/>
                </a:solidFill>
              </a:rPr>
              <a:t>skills and opportunity to use those skills in the </a:t>
            </a:r>
            <a:r>
              <a:rPr lang="en-GB" altLang="cs-CZ" sz="3200" dirty="0">
                <a:solidFill>
                  <a:schemeClr val="tx1"/>
                </a:solidFill>
              </a:rPr>
              <a:t>labour </a:t>
            </a:r>
            <a:r>
              <a:rPr lang="en-GB" altLang="cs-CZ" sz="3200" dirty="0" smtClean="0">
                <a:solidFill>
                  <a:schemeClr val="tx1"/>
                </a:solidFill>
              </a:rPr>
              <a:t>marketplace</a:t>
            </a:r>
            <a:r>
              <a:rPr lang="cs-CZ" altLang="cs-CZ" sz="3200" dirty="0">
                <a:solidFill>
                  <a:schemeClr val="tx1"/>
                </a:solidFill>
              </a:rPr>
              <a:t/>
            </a:r>
            <a:br>
              <a:rPr lang="cs-CZ" altLang="cs-CZ" sz="3200" dirty="0">
                <a:solidFill>
                  <a:schemeClr val="tx1"/>
                </a:solidFill>
              </a:rPr>
            </a:br>
            <a:endParaRPr lang="cs-CZ" altLang="cs-CZ" sz="32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800" b="1" dirty="0">
                <a:solidFill>
                  <a:schemeClr val="tx1"/>
                </a:solidFill>
              </a:rPr>
              <a:t>M</a:t>
            </a:r>
            <a:r>
              <a:rPr lang="en-GB" altLang="cs-CZ" sz="3800" b="1" dirty="0" smtClean="0">
                <a:solidFill>
                  <a:schemeClr val="tx1"/>
                </a:solidFill>
              </a:rPr>
              <a:t>inimum </a:t>
            </a:r>
            <a:r>
              <a:rPr lang="en-GB" altLang="cs-CZ" sz="3800" b="1" dirty="0">
                <a:solidFill>
                  <a:schemeClr val="tx1"/>
                </a:solidFill>
              </a:rPr>
              <a:t>of 40% of </a:t>
            </a:r>
            <a:r>
              <a:rPr lang="en-GB" altLang="cs-CZ" sz="3800" b="1" dirty="0" smtClean="0">
                <a:solidFill>
                  <a:schemeClr val="tx1"/>
                </a:solidFill>
              </a:rPr>
              <a:t>total employees </a:t>
            </a:r>
            <a:r>
              <a:rPr lang="en-GB" altLang="cs-CZ" sz="3800" b="1" dirty="0">
                <a:solidFill>
                  <a:schemeClr val="tx1"/>
                </a:solidFill>
              </a:rPr>
              <a:t>(full-time equivalent) </a:t>
            </a:r>
            <a:r>
              <a:rPr lang="en-GB" altLang="cs-CZ" sz="3800" b="1" dirty="0" smtClean="0">
                <a:solidFill>
                  <a:schemeClr val="tx1"/>
                </a:solidFill>
              </a:rPr>
              <a:t>from disadvantaged groups </a:t>
            </a:r>
            <a:r>
              <a:rPr lang="en-GB" altLang="cs-CZ" sz="3800" dirty="0" smtClean="0">
                <a:solidFill>
                  <a:schemeClr val="tx1"/>
                </a:solidFill>
              </a:rPr>
              <a:t>(</a:t>
            </a:r>
            <a:r>
              <a:rPr lang="en-GB" altLang="cs-CZ" sz="3800" dirty="0">
                <a:solidFill>
                  <a:schemeClr val="tx1"/>
                </a:solidFill>
              </a:rPr>
              <a:t>high need </a:t>
            </a:r>
            <a:r>
              <a:rPr lang="en-GB" altLang="cs-CZ" sz="3800" dirty="0" smtClean="0">
                <a:solidFill>
                  <a:schemeClr val="tx1"/>
                </a:solidFill>
              </a:rPr>
              <a:t>for</a:t>
            </a:r>
            <a:r>
              <a:rPr lang="en-GB" altLang="cs-CZ" sz="3800" dirty="0" smtClean="0">
                <a:solidFill>
                  <a:schemeClr val="tx1"/>
                </a:solidFill>
              </a:rPr>
              <a:t> </a:t>
            </a:r>
            <a:r>
              <a:rPr lang="en-GB" altLang="cs-CZ" sz="3800" dirty="0">
                <a:solidFill>
                  <a:schemeClr val="tx1"/>
                </a:solidFill>
              </a:rPr>
              <a:t>work assistants)</a:t>
            </a:r>
            <a:endParaRPr lang="cs-CZ" altLang="cs-CZ" sz="38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36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5000" b="1" dirty="0">
                <a:solidFill>
                  <a:schemeClr val="tx1"/>
                </a:solidFill>
              </a:rPr>
              <a:t>2. </a:t>
            </a:r>
            <a:r>
              <a:rPr lang="en-GB" altLang="cs-CZ" sz="5000" b="1" dirty="0" smtClean="0">
                <a:solidFill>
                  <a:schemeClr val="tx1"/>
                </a:solidFill>
              </a:rPr>
              <a:t>Social enterprise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 smtClean="0">
                <a:solidFill>
                  <a:schemeClr val="tx1"/>
                </a:solidFill>
              </a:rPr>
              <a:t>Builds on social integration enterprise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 smtClean="0">
                <a:solidFill>
                  <a:schemeClr val="tx1"/>
                </a:solidFill>
              </a:rPr>
              <a:t>Employs </a:t>
            </a:r>
            <a:r>
              <a:rPr lang="en-GB" altLang="cs-CZ" sz="3200" dirty="0" smtClean="0">
                <a:solidFill>
                  <a:schemeClr val="tx1"/>
                </a:solidFill>
              </a:rPr>
              <a:t>disadvantaged </a:t>
            </a:r>
            <a:r>
              <a:rPr lang="en-GB" altLang="cs-CZ" sz="3200" dirty="0">
                <a:solidFill>
                  <a:schemeClr val="tx1"/>
                </a:solidFill>
              </a:rPr>
              <a:t>persons, but now </a:t>
            </a:r>
            <a:r>
              <a:rPr lang="en-GB" altLang="cs-CZ" sz="3200" dirty="0" smtClean="0">
                <a:solidFill>
                  <a:schemeClr val="tx1"/>
                </a:solidFill>
              </a:rPr>
              <a:t>orients </a:t>
            </a:r>
            <a:r>
              <a:rPr lang="en-GB" altLang="cs-CZ" sz="3200" dirty="0">
                <a:solidFill>
                  <a:schemeClr val="tx1"/>
                </a:solidFill>
              </a:rPr>
              <a:t>them </a:t>
            </a:r>
            <a:r>
              <a:rPr lang="en-GB" altLang="cs-CZ" sz="3200" dirty="0" smtClean="0">
                <a:solidFill>
                  <a:schemeClr val="tx1"/>
                </a:solidFill>
              </a:rPr>
              <a:t>to heightened </a:t>
            </a:r>
            <a:r>
              <a:rPr lang="en-GB" altLang="cs-CZ" sz="3200" dirty="0">
                <a:solidFill>
                  <a:schemeClr val="tx1"/>
                </a:solidFill>
              </a:rPr>
              <a:t>work performance (with respect </a:t>
            </a:r>
            <a:r>
              <a:rPr lang="en-GB" altLang="cs-CZ" sz="3200" dirty="0" smtClean="0">
                <a:solidFill>
                  <a:schemeClr val="tx1"/>
                </a:solidFill>
              </a:rPr>
              <a:t>to</a:t>
            </a:r>
            <a:r>
              <a:rPr lang="en-GB" altLang="cs-CZ" sz="3200" dirty="0" smtClean="0">
                <a:solidFill>
                  <a:schemeClr val="tx1"/>
                </a:solidFill>
              </a:rPr>
              <a:t> </a:t>
            </a:r>
            <a:r>
              <a:rPr lang="en-GB" altLang="cs-CZ" sz="3200" dirty="0">
                <a:solidFill>
                  <a:schemeClr val="tx1"/>
                </a:solidFill>
              </a:rPr>
              <a:t>type </a:t>
            </a:r>
            <a:r>
              <a:rPr lang="en-GB" altLang="cs-CZ" sz="3200" dirty="0" smtClean="0">
                <a:solidFill>
                  <a:schemeClr val="tx1"/>
                </a:solidFill>
              </a:rPr>
              <a:t>of challenge or disadvantage</a:t>
            </a:r>
            <a:r>
              <a:rPr lang="en-GB" altLang="cs-CZ" sz="3200" dirty="0">
                <a:solidFill>
                  <a:schemeClr val="tx1"/>
                </a:solidFill>
              </a:rPr>
              <a:t>)</a:t>
            </a:r>
            <a:endParaRPr lang="cs-CZ" altLang="cs-CZ" sz="3200" dirty="0" smtClean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 smtClean="0">
                <a:solidFill>
                  <a:schemeClr val="tx1"/>
                </a:solidFill>
              </a:rPr>
              <a:t>Advancing </a:t>
            </a:r>
            <a:r>
              <a:rPr lang="en-GB" altLang="cs-CZ" sz="3200" dirty="0">
                <a:solidFill>
                  <a:schemeClr val="tx1"/>
                </a:solidFill>
              </a:rPr>
              <a:t>professional and cognitive growth 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For </a:t>
            </a:r>
            <a:r>
              <a:rPr lang="en-GB" altLang="cs-CZ" sz="3200" dirty="0" smtClean="0">
                <a:solidFill>
                  <a:schemeClr val="tx1"/>
                </a:solidFill>
              </a:rPr>
              <a:t>some </a:t>
            </a:r>
            <a:r>
              <a:rPr lang="en-GB" altLang="cs-CZ" sz="3200" dirty="0">
                <a:solidFill>
                  <a:schemeClr val="tx1"/>
                </a:solidFill>
              </a:rPr>
              <a:t>employees </a:t>
            </a:r>
            <a:r>
              <a:rPr lang="en-GB" altLang="cs-CZ" sz="3200" dirty="0" smtClean="0">
                <a:solidFill>
                  <a:schemeClr val="tx1"/>
                </a:solidFill>
              </a:rPr>
              <a:t>their permanent</a:t>
            </a:r>
            <a:r>
              <a:rPr lang="en-GB" altLang="cs-CZ" sz="3200" dirty="0" smtClean="0">
                <a:solidFill>
                  <a:schemeClr val="tx1"/>
                </a:solidFill>
              </a:rPr>
              <a:t> position, </a:t>
            </a:r>
            <a:r>
              <a:rPr lang="en-GB" altLang="cs-CZ" sz="3200" dirty="0">
                <a:solidFill>
                  <a:schemeClr val="tx1"/>
                </a:solidFill>
              </a:rPr>
              <a:t>for </a:t>
            </a:r>
            <a:r>
              <a:rPr lang="en-GB" altLang="cs-CZ" sz="3200" dirty="0" smtClean="0">
                <a:solidFill>
                  <a:schemeClr val="tx1"/>
                </a:solidFill>
              </a:rPr>
              <a:t>others, an entry into the wider </a:t>
            </a:r>
            <a:r>
              <a:rPr lang="en-GB" altLang="cs-CZ" sz="3200" dirty="0">
                <a:solidFill>
                  <a:schemeClr val="tx1"/>
                </a:solidFill>
              </a:rPr>
              <a:t>labour market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  <a:defRPr/>
            </a:pPr>
            <a:endParaRPr lang="cs-CZ" altLang="cs-CZ" sz="3600" b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800" b="1" dirty="0">
                <a:solidFill>
                  <a:schemeClr val="tx1"/>
                </a:solidFill>
              </a:rPr>
              <a:t>M</a:t>
            </a:r>
            <a:r>
              <a:rPr lang="en-GB" altLang="cs-CZ" sz="3800" b="1" dirty="0" smtClean="0">
                <a:solidFill>
                  <a:schemeClr val="tx1"/>
                </a:solidFill>
              </a:rPr>
              <a:t>inimum </a:t>
            </a:r>
            <a:r>
              <a:rPr lang="en-GB" altLang="cs-CZ" sz="3800" b="1" dirty="0">
                <a:solidFill>
                  <a:schemeClr val="tx1"/>
                </a:solidFill>
              </a:rPr>
              <a:t>of 60% of </a:t>
            </a:r>
            <a:r>
              <a:rPr lang="en-GB" altLang="cs-CZ" sz="3800" b="1" dirty="0" smtClean="0">
                <a:solidFill>
                  <a:schemeClr val="tx1"/>
                </a:solidFill>
              </a:rPr>
              <a:t>total employees </a:t>
            </a:r>
            <a:r>
              <a:rPr lang="en-GB" altLang="cs-CZ" sz="3800" b="1" dirty="0">
                <a:solidFill>
                  <a:schemeClr val="tx1"/>
                </a:solidFill>
              </a:rPr>
              <a:t>(full-time equivalent) from </a:t>
            </a:r>
            <a:r>
              <a:rPr lang="en-GB" altLang="cs-CZ" sz="3800" b="1" dirty="0" smtClean="0">
                <a:solidFill>
                  <a:schemeClr val="tx1"/>
                </a:solidFill>
              </a:rPr>
              <a:t>disadvantaged groups </a:t>
            </a:r>
            <a:r>
              <a:rPr lang="en-GB" altLang="cs-CZ" sz="3800" dirty="0" smtClean="0">
                <a:solidFill>
                  <a:schemeClr val="tx1"/>
                </a:solidFill>
              </a:rPr>
              <a:t>(</a:t>
            </a:r>
            <a:r>
              <a:rPr lang="en-GB" altLang="cs-CZ" sz="3800" dirty="0">
                <a:solidFill>
                  <a:schemeClr val="tx1"/>
                </a:solidFill>
              </a:rPr>
              <a:t>lower need of work assistants, higher need of middle management </a:t>
            </a:r>
            <a:r>
              <a:rPr lang="en-GB" altLang="cs-CZ" sz="3800" dirty="0" smtClean="0">
                <a:solidFill>
                  <a:schemeClr val="tx1"/>
                </a:solidFill>
              </a:rPr>
              <a:t>&amp; </a:t>
            </a:r>
            <a:r>
              <a:rPr lang="en-GB" altLang="cs-CZ" sz="3800" dirty="0">
                <a:solidFill>
                  <a:schemeClr val="tx1"/>
                </a:solidFill>
              </a:rPr>
              <a:t>leaders of working teams)</a:t>
            </a:r>
            <a:endParaRPr lang="cs-CZ" altLang="cs-CZ" sz="38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50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06883" y="593552"/>
            <a:ext cx="50697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cap="small" dirty="0" smtClean="0">
                <a:solidFill>
                  <a:schemeClr val="accent1"/>
                </a:solidFill>
              </a:rPr>
              <a:t>Proposed types </a:t>
            </a:r>
            <a:r>
              <a:rPr lang="en-GB" sz="4000" b="1" cap="small" dirty="0">
                <a:solidFill>
                  <a:schemeClr val="accent1"/>
                </a:solidFill>
              </a:rPr>
              <a:t>of </a:t>
            </a:r>
            <a:endParaRPr lang="cs-CZ" sz="4000" b="1" cap="small" dirty="0" smtClean="0">
              <a:solidFill>
                <a:schemeClr val="accent1"/>
              </a:solidFill>
            </a:endParaRPr>
          </a:p>
          <a:p>
            <a:pPr algn="ctr"/>
            <a:r>
              <a:rPr lang="en-GB" sz="4000" b="1" cap="small" dirty="0" smtClean="0">
                <a:solidFill>
                  <a:schemeClr val="accent1"/>
                </a:solidFill>
              </a:rPr>
              <a:t>Social </a:t>
            </a:r>
            <a:r>
              <a:rPr lang="en-GB" sz="4000" b="1" cap="small" dirty="0">
                <a:solidFill>
                  <a:schemeClr val="accent1"/>
                </a:solidFill>
              </a:rPr>
              <a:t>entrepreneurship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487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47500" lnSpcReduction="20000"/>
          </a:bodyPr>
          <a:lstStyle/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600" b="1" dirty="0">
                <a:solidFill>
                  <a:schemeClr val="tx1"/>
                </a:solidFill>
              </a:rPr>
              <a:t>National legislation </a:t>
            </a:r>
            <a:r>
              <a:rPr lang="fr-FR" altLang="cs-CZ" sz="3600" b="1" dirty="0" err="1">
                <a:solidFill>
                  <a:schemeClr val="tx1"/>
                </a:solidFill>
              </a:rPr>
              <a:t>supporting</a:t>
            </a:r>
            <a:r>
              <a:rPr lang="en-US" altLang="cs-CZ" sz="3600" b="1" dirty="0">
                <a:solidFill>
                  <a:schemeClr val="tx1"/>
                </a:solidFill>
              </a:rPr>
              <a:t> social and thus regional entrepreneurship 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Active support of public administration in marketing, educational support, etc. 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Stable legislative settings for social entrepreneurship augments economic stability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Long-term reduction of disadvantaged groups’ dependency on public/national resources 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3600" b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600" b="1" dirty="0">
                <a:solidFill>
                  <a:schemeClr val="tx1"/>
                </a:solidFill>
              </a:rPr>
              <a:t>Creating conditions for lending to social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en-US" altLang="cs-CZ" sz="3600" b="1" dirty="0">
                <a:solidFill>
                  <a:schemeClr val="tx1"/>
                </a:solidFill>
              </a:rPr>
              <a:t>enterprises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Creation of Fund for support of social entrepreneurship </a:t>
            </a:r>
            <a:endParaRPr lang="cs-CZ" altLang="cs-CZ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200" dirty="0">
                <a:solidFill>
                  <a:schemeClr val="tx1"/>
                </a:solidFill>
              </a:rPr>
              <a:t>Creation of recommended activities list for public procurement, which should be preferentially offered to social enterprises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</a:p>
          <a:p>
            <a:pPr marL="1485900" lvl="2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2800" dirty="0">
                <a:solidFill>
                  <a:schemeClr val="tx1"/>
                </a:solidFill>
              </a:rPr>
              <a:t>Non-demanding labour - cleaning, minor maintenance, agriculture, etc., where production time &amp; quality are less strictly constrained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3600" b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r>
              <a:rPr lang="en-GB" altLang="cs-CZ" sz="3600" b="1" dirty="0">
                <a:solidFill>
                  <a:schemeClr val="tx1"/>
                </a:solidFill>
              </a:rPr>
              <a:t>Creating </a:t>
            </a:r>
            <a:r>
              <a:rPr lang="en-GB" altLang="cs-CZ" sz="3600" b="1" dirty="0" smtClean="0">
                <a:solidFill>
                  <a:schemeClr val="tx1"/>
                </a:solidFill>
              </a:rPr>
              <a:t>new education programmes </a:t>
            </a:r>
            <a:r>
              <a:rPr lang="en-GB" altLang="cs-CZ" sz="3600" b="1" dirty="0">
                <a:solidFill>
                  <a:schemeClr val="tx1"/>
                </a:solidFill>
              </a:rPr>
              <a:t>for social entrepreneurship</a:t>
            </a:r>
            <a:endParaRPr lang="cs-CZ" altLang="cs-CZ" sz="3600" b="1" dirty="0">
              <a:solidFill>
                <a:schemeClr val="tx1"/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Manager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en-US" altLang="cs-CZ" sz="3200" dirty="0">
                <a:solidFill>
                  <a:schemeClr val="tx1"/>
                </a:solidFill>
              </a:rPr>
              <a:t>of social enterprise 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Middle management supervisor of social enterprise 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Head of working groups &amp; working group assistant</a:t>
            </a:r>
          </a:p>
          <a:p>
            <a:pPr marL="1028700" lvl="1" indent="-571500" algn="l">
              <a:buFont typeface="Wingdings" panose="05000000000000000000" pitchFamily="2" charset="2"/>
              <a:buChar char="v"/>
              <a:defRPr/>
            </a:pPr>
            <a:r>
              <a:rPr lang="en-US" altLang="cs-CZ" sz="3200" dirty="0">
                <a:solidFill>
                  <a:schemeClr val="tx1"/>
                </a:solidFill>
              </a:rPr>
              <a:t>Social worker for social enterprise</a:t>
            </a: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59507" y="900006"/>
            <a:ext cx="542501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Necessary conditions for </a:t>
            </a:r>
          </a:p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social entrepreneurship </a:t>
            </a:r>
            <a:endParaRPr lang="en-US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972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63491" y="396600"/>
            <a:ext cx="875656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cap="small" dirty="0">
                <a:solidFill>
                  <a:schemeClr val="accent1"/>
                </a:solidFill>
              </a:rPr>
              <a:t>How can it be done?</a:t>
            </a:r>
          </a:p>
          <a:p>
            <a:pPr algn="ctr"/>
            <a:r>
              <a:rPr lang="en-GB" sz="4000" b="1" cap="small" dirty="0">
                <a:solidFill>
                  <a:schemeClr val="accent1"/>
                </a:solidFill>
              </a:rPr>
              <a:t>Socially responsible procurement process </a:t>
            </a:r>
            <a:endParaRPr lang="cs-CZ" sz="4000" b="1" cap="small" dirty="0">
              <a:solidFill>
                <a:schemeClr val="accent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4045540901"/>
              </p:ext>
            </p:extLst>
          </p:nvPr>
        </p:nvGraphicFramePr>
        <p:xfrm>
          <a:off x="539552" y="2348880"/>
          <a:ext cx="798842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23553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2" ma:contentTypeDescription="Vytvoří nový dokument" ma:contentTypeScope="" ma:versionID="578afccec253741ed0ba9f7a77a4ec08">
  <xsd:schema xmlns:xsd="http://www.w3.org/2001/XMLSchema" xmlns:xs="http://www.w3.org/2001/XMLSchema" xmlns:p="http://schemas.microsoft.com/office/2006/metadata/properties" xmlns:ns2="7d809470-1a6e-4bfc-91db-225fb1e90d66" targetNamespace="http://schemas.microsoft.com/office/2006/metadata/properties" ma:root="true" ma:fieldsID="08a05a0f14b84a5efa29632d5b5b2258" ns2:_="">
    <xsd:import namespace="7d809470-1a6e-4bfc-91db-225fb1e90d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59182F-0B8A-49AE-BE5C-82727EA60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09470-1a6e-4bfc-91db-225fb1e90d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6442E2-44BA-46AB-A104-6B473319AFCA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d809470-1a6e-4bfc-91db-225fb1e90d6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2472</TotalTime>
  <Words>782</Words>
  <Application>Microsoft Office PowerPoint</Application>
  <PresentationFormat>Affichage à l'écran (4:3)</PresentationFormat>
  <Paragraphs>145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Motiv systému Office</vt:lpstr>
      <vt:lpstr>Diapositive 1</vt:lpstr>
      <vt:lpstr>Diapositive 2</vt:lpstr>
      <vt:lpstr> </vt:lpstr>
      <vt:lpstr> </vt:lpstr>
      <vt:lpstr> </vt:lpstr>
      <vt:lpstr> </vt:lpstr>
      <vt:lpstr> </vt:lpstr>
      <vt:lpstr> </vt:lpstr>
      <vt:lpstr> </vt:lpstr>
      <vt:lpstr> </vt:lpstr>
      <vt:lpstr>Diapositive 11</vt:lpstr>
      <vt:lpstr>Diapositive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Kamila</dc:creator>
  <cp:lastModifiedBy>Paul</cp:lastModifiedBy>
  <cp:revision>153</cp:revision>
  <dcterms:created xsi:type="dcterms:W3CDTF">2014-05-27T21:52:07Z</dcterms:created>
  <dcterms:modified xsi:type="dcterms:W3CDTF">2017-03-21T09:32:10Z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