
<file path=[Content_Types].xml><?xml version="1.0" encoding="utf-8"?>
<Types xmlns="http://schemas.openxmlformats.org/package/2006/content-types">
  <Default Extension="png" ContentType="image/png"/>
  <Default Extension="bmp" ContentType="image/bmp"/>
  <Default Extension="pdf" ContentType="application/pdf"/>
  <Default Extension="rels" ContentType="application/vnd.openxmlformats-package.relationships+xml"/>
  <Default Extension="jpeg" ContentType="image/jpg"/>
  <Default Extension="mov" ContentType="application/movie"/>
  <Default Extension="xml" ContentType="application/xml"/>
  <Default Extension="gif" ContentType="image/gif"/>
  <Default Extension="tif" ContentType="image/tif"/>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media/image1.jpeg" ContentType="image/jpeg"/>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officeDocument" Target="ppt/presentation.xml"/><Relationship Id="rId2" Type="http://schemas.openxmlformats.org/officeDocument/2006/relationships/extended-properties" Target="docProps/app.xml"/><Relationship Id="rId1"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ECDD"/>
          </a:solidFill>
        </a:fill>
      </a:tcStyle>
    </a:wholeTbl>
    <a:band2H>
      <a:tcTxStyle b="def" i="def"/>
      <a:tcStyle>
        <a:tcBdr/>
        <a:fill>
          <a:solidFill>
            <a:srgbClr val="FF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3" Type="http://schemas.openxmlformats.org/officeDocument/2006/relationships/commentAuthors" Target="commentAuthors.xml"/><Relationship Id="rId7" Type="http://schemas.openxmlformats.org/officeDocument/2006/relationships/notesMaster" Target="notesMasters/notesMaster1.xml"/><Relationship Id="rId12" Type="http://schemas.openxmlformats.org/officeDocument/2006/relationships/slide" Target="slides/slide5.xml"/><Relationship Id="rId17" Type="http://schemas.openxmlformats.org/officeDocument/2006/relationships/customXml" Target="../customXml/item3.xml"/><Relationship Id="rId2" Type="http://schemas.openxmlformats.org/officeDocument/2006/relationships/viewProps" Target="viewProps.xml"/><Relationship Id="rId16" Type="http://schemas.openxmlformats.org/officeDocument/2006/relationships/customXml" Target="../customXml/item2.xml"/><Relationship Id="rId1" Type="http://schemas.openxmlformats.org/officeDocument/2006/relationships/presProps" Target="presProps.xml"/><Relationship Id="rId6" Type="http://schemas.openxmlformats.org/officeDocument/2006/relationships/theme" Target="theme/theme1.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customXml" Target="../customXml/item1.xml"/><Relationship Id="rId10" Type="http://schemas.openxmlformats.org/officeDocument/2006/relationships/slide" Target="slides/slide3.xml"/><Relationship Id="rId4" Type="http://schemas.openxmlformats.org/officeDocument/2006/relationships/tableStyles" Target="tableStyles.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hape 30"/>
          <p:cNvSpPr/>
          <p:nvPr>
            <p:ph type="sldImg"/>
          </p:nvPr>
        </p:nvSpPr>
        <p:spPr>
          <a:xfrm>
            <a:off x="1143000" y="685800"/>
            <a:ext cx="4572000" cy="3429000"/>
          </a:xfrm>
          <a:prstGeom prst="rect">
            <a:avLst/>
          </a:prstGeom>
        </p:spPr>
        <p:txBody>
          <a:bodyPr/>
          <a:lstStyle/>
          <a:p>
            <a:pPr/>
          </a:p>
        </p:txBody>
      </p:sp>
      <p:sp>
        <p:nvSpPr>
          <p:cNvPr id="31" name="Shape 3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Arial"/>
      </a:defRPr>
    </a:lvl1pPr>
    <a:lvl2pPr indent="228600" latinLnBrk="0">
      <a:spcBef>
        <a:spcPts val="400"/>
      </a:spcBef>
      <a:defRPr sz="1200">
        <a:latin typeface="+mn-lt"/>
        <a:ea typeface="+mn-ea"/>
        <a:cs typeface="+mn-cs"/>
        <a:sym typeface="Arial"/>
      </a:defRPr>
    </a:lvl2pPr>
    <a:lvl3pPr indent="457200" latinLnBrk="0">
      <a:spcBef>
        <a:spcPts val="400"/>
      </a:spcBef>
      <a:defRPr sz="1200">
        <a:latin typeface="+mn-lt"/>
        <a:ea typeface="+mn-ea"/>
        <a:cs typeface="+mn-cs"/>
        <a:sym typeface="Arial"/>
      </a:defRPr>
    </a:lvl3pPr>
    <a:lvl4pPr indent="685800" latinLnBrk="0">
      <a:spcBef>
        <a:spcPts val="400"/>
      </a:spcBef>
      <a:defRPr sz="1200">
        <a:latin typeface="+mn-lt"/>
        <a:ea typeface="+mn-ea"/>
        <a:cs typeface="+mn-cs"/>
        <a:sym typeface="Arial"/>
      </a:defRPr>
    </a:lvl4pPr>
    <a:lvl5pPr indent="914400" latinLnBrk="0">
      <a:spcBef>
        <a:spcPts val="400"/>
      </a:spcBef>
      <a:defRPr sz="1200">
        <a:latin typeface="+mn-lt"/>
        <a:ea typeface="+mn-ea"/>
        <a:cs typeface="+mn-cs"/>
        <a:sym typeface="Arial"/>
      </a:defRPr>
    </a:lvl5pPr>
    <a:lvl6pPr indent="1143000" latinLnBrk="0">
      <a:spcBef>
        <a:spcPts val="400"/>
      </a:spcBef>
      <a:defRPr sz="1200">
        <a:latin typeface="+mn-lt"/>
        <a:ea typeface="+mn-ea"/>
        <a:cs typeface="+mn-cs"/>
        <a:sym typeface="Arial"/>
      </a:defRPr>
    </a:lvl6pPr>
    <a:lvl7pPr indent="1371600" latinLnBrk="0">
      <a:spcBef>
        <a:spcPts val="400"/>
      </a:spcBef>
      <a:defRPr sz="1200">
        <a:latin typeface="+mn-lt"/>
        <a:ea typeface="+mn-ea"/>
        <a:cs typeface="+mn-cs"/>
        <a:sym typeface="Arial"/>
      </a:defRPr>
    </a:lvl7pPr>
    <a:lvl8pPr indent="1600200" latinLnBrk="0">
      <a:spcBef>
        <a:spcPts val="400"/>
      </a:spcBef>
      <a:defRPr sz="1200">
        <a:latin typeface="+mn-lt"/>
        <a:ea typeface="+mn-ea"/>
        <a:cs typeface="+mn-cs"/>
        <a:sym typeface="Arial"/>
      </a:defRPr>
    </a:lvl8pPr>
    <a:lvl9pPr indent="1828800" latinLnBrk="0">
      <a:spcBef>
        <a:spcPts val="400"/>
      </a:spcBef>
      <a:defRPr sz="1200">
        <a:latin typeface="+mn-lt"/>
        <a:ea typeface="+mn-ea"/>
        <a:cs typeface="+mn-cs"/>
        <a:sym typeface="Arial"/>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4" name="Shape 1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sp>
        <p:nvSpPr>
          <p:cNvPr id="21" name="Shape 21"/>
          <p:cNvSpPr/>
          <p:nvPr/>
        </p:nvSpPr>
        <p:spPr>
          <a:xfrm>
            <a:off x="228600" y="381000"/>
            <a:ext cx="8686800" cy="5638800"/>
          </a:xfrm>
          <a:prstGeom prst="roundRect">
            <a:avLst>
              <a:gd name="adj" fmla="val 7912"/>
            </a:avLst>
          </a:prstGeom>
          <a:solidFill>
            <a:srgbClr val="FFCF89"/>
          </a:solidFill>
          <a:ln w="12700">
            <a:miter lim="400000"/>
          </a:ln>
        </p:spPr>
        <p:txBody>
          <a:bodyPr lIns="45719" rIns="45719" anchor="ctr"/>
          <a:lstStyle/>
          <a:p>
            <a:pPr algn="ctr">
              <a:defRPr sz="2400">
                <a:latin typeface="Times New Roman"/>
                <a:ea typeface="Times New Roman"/>
                <a:cs typeface="Times New Roman"/>
                <a:sym typeface="Times New Roman"/>
              </a:defRPr>
            </a:pPr>
          </a:p>
        </p:txBody>
      </p:sp>
      <p:sp>
        <p:nvSpPr>
          <p:cNvPr id="22" name="Shape 22"/>
          <p:cNvSpPr/>
          <p:nvPr/>
        </p:nvSpPr>
        <p:spPr>
          <a:xfrm>
            <a:off x="327025" y="488950"/>
            <a:ext cx="8435975" cy="4768850"/>
          </a:xfrm>
          <a:prstGeom prst="roundRect">
            <a:avLst>
              <a:gd name="adj" fmla="val 7310"/>
            </a:avLst>
          </a:prstGeom>
          <a:solidFill>
            <a:srgbClr val="FFFFFF"/>
          </a:solidFill>
          <a:ln w="12700">
            <a:miter lim="400000"/>
          </a:ln>
        </p:spPr>
        <p:txBody>
          <a:bodyPr lIns="45719" rIns="45719" anchor="ctr"/>
          <a:lstStyle/>
          <a:p>
            <a:pPr algn="ctr">
              <a:defRPr sz="2400">
                <a:latin typeface="Times New Roman"/>
                <a:ea typeface="Times New Roman"/>
                <a:cs typeface="Times New Roman"/>
                <a:sym typeface="Times New Roman"/>
              </a:defRPr>
            </a:pPr>
          </a:p>
        </p:txBody>
      </p:sp>
      <p:sp>
        <p:nvSpPr>
          <p:cNvPr id="23" name="Shape 23"/>
          <p:cNvSpPr/>
          <p:nvPr/>
        </p:nvSpPr>
        <p:spPr>
          <a:xfrm>
            <a:off x="1371600" y="3338512"/>
            <a:ext cx="6400800" cy="2286001"/>
          </a:xfrm>
          <a:prstGeom prst="roundRect">
            <a:avLst>
              <a:gd name="adj" fmla="val 16667"/>
            </a:avLst>
          </a:prstGeom>
          <a:solidFill>
            <a:srgbClr val="FFFFFF"/>
          </a:solidFill>
          <a:ln w="50800">
            <a:solidFill>
              <a:srgbClr val="5F5F5F"/>
            </a:solidFill>
          </a:ln>
        </p:spPr>
        <p:txBody>
          <a:bodyPr lIns="45719" rIns="45719" anchor="ctr"/>
          <a:lstStyle/>
          <a:p>
            <a:pPr algn="ctr"/>
          </a:p>
        </p:txBody>
      </p:sp>
      <p:sp>
        <p:nvSpPr>
          <p:cNvPr id="24" name="Shape 24"/>
          <p:cNvSpPr/>
          <p:nvPr>
            <p:ph type="sldNum" sz="quarter" idx="2"/>
          </p:nvPr>
        </p:nvSpPr>
        <p:spPr>
          <a:xfrm>
            <a:off x="7507146" y="6391275"/>
            <a:ext cx="301908" cy="288824"/>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grpSp>
        <p:nvGrpSpPr>
          <p:cNvPr id="4" name="Group 4"/>
          <p:cNvGrpSpPr/>
          <p:nvPr/>
        </p:nvGrpSpPr>
        <p:grpSpPr>
          <a:xfrm>
            <a:off x="168275" y="228600"/>
            <a:ext cx="8823325" cy="6096000"/>
            <a:chOff x="0" y="0"/>
            <a:chExt cx="8823325" cy="6096000"/>
          </a:xfrm>
        </p:grpSpPr>
        <p:sp>
          <p:nvSpPr>
            <p:cNvPr id="2" name="Shape 2"/>
            <p:cNvSpPr/>
            <p:nvPr/>
          </p:nvSpPr>
          <p:spPr>
            <a:xfrm>
              <a:off x="0" y="0"/>
              <a:ext cx="8823325" cy="6096000"/>
            </a:xfrm>
            <a:prstGeom prst="roundRect">
              <a:avLst>
                <a:gd name="adj" fmla="val 11046"/>
              </a:avLst>
            </a:prstGeom>
            <a:noFill/>
            <a:ln w="28575" cap="flat">
              <a:solidFill>
                <a:srgbClr val="FFCF89"/>
              </a:solidFill>
              <a:prstDash val="solid"/>
              <a:round/>
            </a:ln>
            <a:effectLst/>
          </p:spPr>
          <p:txBody>
            <a:bodyPr wrap="square" lIns="45719" tIns="45719" rIns="45719" bIns="45719" numCol="1" anchor="ctr">
              <a:noAutofit/>
            </a:bodyPr>
            <a:lstStyle/>
            <a:p>
              <a:pPr algn="ctr">
                <a:defRPr sz="2400">
                  <a:latin typeface="Times New Roman"/>
                  <a:ea typeface="Times New Roman"/>
                  <a:cs typeface="Times New Roman"/>
                  <a:sym typeface="Times New Roman"/>
                </a:defRPr>
              </a:pPr>
            </a:p>
          </p:txBody>
        </p:sp>
        <p:sp>
          <p:nvSpPr>
            <p:cNvPr id="3" name="Shape 3"/>
            <p:cNvSpPr/>
            <p:nvPr/>
          </p:nvSpPr>
          <p:spPr>
            <a:xfrm>
              <a:off x="593725" y="1481137"/>
              <a:ext cx="7696200" cy="1"/>
            </a:xfrm>
            <a:prstGeom prst="line">
              <a:avLst/>
            </a:prstGeom>
            <a:noFill/>
            <a:ln w="38100" cap="flat">
              <a:solidFill>
                <a:srgbClr val="FFCF89"/>
              </a:solidFill>
              <a:prstDash val="solid"/>
              <a:round/>
            </a:ln>
            <a:effectLst/>
          </p:spPr>
          <p:txBody>
            <a:bodyPr wrap="square" lIns="45719" tIns="45719" rIns="45719" bIns="45719" numCol="1" anchor="t">
              <a:noAutofit/>
            </a:bodyPr>
            <a:lstStyle/>
            <a:p>
              <a:pPr/>
            </a:p>
          </p:txBody>
        </p:sp>
      </p:grpSp>
      <p:sp>
        <p:nvSpPr>
          <p:cNvPr id="5" name="Shape 5"/>
          <p:cNvSpPr/>
          <p:nvPr>
            <p:ph type="sldNum" sz="quarter" idx="2"/>
          </p:nvPr>
        </p:nvSpPr>
        <p:spPr>
          <a:xfrm>
            <a:off x="7507146" y="6400800"/>
            <a:ext cx="301908" cy="288824"/>
          </a:xfrm>
          <a:prstGeom prst="rect">
            <a:avLst/>
          </a:prstGeom>
          <a:ln w="12700">
            <a:miter lim="400000"/>
          </a:ln>
        </p:spPr>
        <p:txBody>
          <a:bodyPr wrap="none" lIns="45719" rIns="45719">
            <a:spAutoFit/>
          </a:bodyPr>
          <a:lstStyle>
            <a:lvl1pPr algn="ctr">
              <a:defRPr sz="1400"/>
            </a:lvl1pPr>
          </a:lstStyle>
          <a:p>
            <a:pPr/>
            <a:fld id="{86CB4B4D-7CA3-9044-876B-883B54F8677D}" type="slidenum"/>
          </a:p>
        </p:txBody>
      </p:sp>
      <p:sp>
        <p:nvSpPr>
          <p:cNvPr id="6" name="Shape 6"/>
          <p:cNvSpPr/>
          <p:nvPr>
            <p:ph type="title"/>
          </p:nvPr>
        </p:nvSpPr>
        <p:spPr>
          <a:xfrm>
            <a:off x="457200" y="0"/>
            <a:ext cx="8229600" cy="1417638"/>
          </a:xfrm>
          <a:prstGeom prst="rect">
            <a:avLst/>
          </a:prstGeom>
          <a:ln w="12700">
            <a:miter lim="400000"/>
          </a:ln>
          <a:extLst>
            <a:ext uri="{C572A759-6A51-4108-AA02-DFA0A04FC94B}">
              <ma14:wrappingTextBoxFlag xmlns:ma14="http://schemas.microsoft.com/office/mac/drawingml/2011/main" val="1"/>
            </a:ext>
          </a:extLst>
        </p:spPr>
        <p:txBody>
          <a:bodyPr lIns="45719" rIns="45719" anchor="b"/>
          <a:lstStyle/>
          <a:p>
            <a:pPr/>
            <a:r>
              <a:t>Testo titolo</a:t>
            </a:r>
          </a:p>
        </p:txBody>
      </p:sp>
      <p:sp>
        <p:nvSpPr>
          <p:cNvPr id="7" name="Shape 7"/>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Corpo livello uno</a:t>
            </a:r>
          </a:p>
          <a:p>
            <a:pPr lvl="1"/>
            <a:r>
              <a:t>Corpo livello due</a:t>
            </a:r>
          </a:p>
          <a:p>
            <a:pPr lvl="2"/>
            <a:r>
              <a:t>Corpo livello tre</a:t>
            </a:r>
          </a:p>
          <a:p>
            <a:pPr lvl="3"/>
            <a:r>
              <a:t>Corpo livello quattro</a:t>
            </a:r>
          </a:p>
          <a:p>
            <a:pPr lvl="4"/>
            <a:r>
              <a:t>Corpo livello cinque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1" baseline="0" cap="none" i="0" spc="0" strike="noStrike" sz="3300" u="none">
          <a:ln>
            <a:noFill/>
          </a:ln>
          <a:solidFill>
            <a:srgbClr val="FCAB5A"/>
          </a:solidFill>
          <a:uFillTx/>
          <a:latin typeface="Arial Black"/>
          <a:ea typeface="Arial Black"/>
          <a:cs typeface="Arial Black"/>
          <a:sym typeface="Arial Black"/>
        </a:defRPr>
      </a:lvl1pPr>
      <a:lvl2pPr marL="0" marR="0" indent="0" algn="l" defTabSz="914400" rtl="0" latinLnBrk="0">
        <a:lnSpc>
          <a:spcPct val="100000"/>
        </a:lnSpc>
        <a:spcBef>
          <a:spcPts val="0"/>
        </a:spcBef>
        <a:spcAft>
          <a:spcPts val="0"/>
        </a:spcAft>
        <a:buClrTx/>
        <a:buSzTx/>
        <a:buFontTx/>
        <a:buNone/>
        <a:tabLst/>
        <a:defRPr b="1" baseline="0" cap="none" i="0" spc="0" strike="noStrike" sz="3300" u="none">
          <a:ln>
            <a:noFill/>
          </a:ln>
          <a:solidFill>
            <a:srgbClr val="FCAB5A"/>
          </a:solidFill>
          <a:uFillTx/>
          <a:latin typeface="Arial Black"/>
          <a:ea typeface="Arial Black"/>
          <a:cs typeface="Arial Black"/>
          <a:sym typeface="Arial Black"/>
        </a:defRPr>
      </a:lvl2pPr>
      <a:lvl3pPr marL="0" marR="0" indent="0" algn="l" defTabSz="914400" rtl="0" latinLnBrk="0">
        <a:lnSpc>
          <a:spcPct val="100000"/>
        </a:lnSpc>
        <a:spcBef>
          <a:spcPts val="0"/>
        </a:spcBef>
        <a:spcAft>
          <a:spcPts val="0"/>
        </a:spcAft>
        <a:buClrTx/>
        <a:buSzTx/>
        <a:buFontTx/>
        <a:buNone/>
        <a:tabLst/>
        <a:defRPr b="1" baseline="0" cap="none" i="0" spc="0" strike="noStrike" sz="3300" u="none">
          <a:ln>
            <a:noFill/>
          </a:ln>
          <a:solidFill>
            <a:srgbClr val="FCAB5A"/>
          </a:solidFill>
          <a:uFillTx/>
          <a:latin typeface="Arial Black"/>
          <a:ea typeface="Arial Black"/>
          <a:cs typeface="Arial Black"/>
          <a:sym typeface="Arial Black"/>
        </a:defRPr>
      </a:lvl3pPr>
      <a:lvl4pPr marL="0" marR="0" indent="0" algn="l" defTabSz="914400" rtl="0" latinLnBrk="0">
        <a:lnSpc>
          <a:spcPct val="100000"/>
        </a:lnSpc>
        <a:spcBef>
          <a:spcPts val="0"/>
        </a:spcBef>
        <a:spcAft>
          <a:spcPts val="0"/>
        </a:spcAft>
        <a:buClrTx/>
        <a:buSzTx/>
        <a:buFontTx/>
        <a:buNone/>
        <a:tabLst/>
        <a:defRPr b="1" baseline="0" cap="none" i="0" spc="0" strike="noStrike" sz="3300" u="none">
          <a:ln>
            <a:noFill/>
          </a:ln>
          <a:solidFill>
            <a:srgbClr val="FCAB5A"/>
          </a:solidFill>
          <a:uFillTx/>
          <a:latin typeface="Arial Black"/>
          <a:ea typeface="Arial Black"/>
          <a:cs typeface="Arial Black"/>
          <a:sym typeface="Arial Black"/>
        </a:defRPr>
      </a:lvl4pPr>
      <a:lvl5pPr marL="0" marR="0" indent="0" algn="l" defTabSz="914400" rtl="0" latinLnBrk="0">
        <a:lnSpc>
          <a:spcPct val="100000"/>
        </a:lnSpc>
        <a:spcBef>
          <a:spcPts val="0"/>
        </a:spcBef>
        <a:spcAft>
          <a:spcPts val="0"/>
        </a:spcAft>
        <a:buClrTx/>
        <a:buSzTx/>
        <a:buFontTx/>
        <a:buNone/>
        <a:tabLst/>
        <a:defRPr b="1" baseline="0" cap="none" i="0" spc="0" strike="noStrike" sz="3300" u="none">
          <a:ln>
            <a:noFill/>
          </a:ln>
          <a:solidFill>
            <a:srgbClr val="FCAB5A"/>
          </a:solidFill>
          <a:uFillTx/>
          <a:latin typeface="Arial Black"/>
          <a:ea typeface="Arial Black"/>
          <a:cs typeface="Arial Black"/>
          <a:sym typeface="Arial Black"/>
        </a:defRPr>
      </a:lvl5pPr>
      <a:lvl6pPr marL="0" marR="0" indent="457200" algn="l" defTabSz="914400" rtl="0" latinLnBrk="0">
        <a:lnSpc>
          <a:spcPct val="100000"/>
        </a:lnSpc>
        <a:spcBef>
          <a:spcPts val="0"/>
        </a:spcBef>
        <a:spcAft>
          <a:spcPts val="0"/>
        </a:spcAft>
        <a:buClrTx/>
        <a:buSzTx/>
        <a:buFontTx/>
        <a:buNone/>
        <a:tabLst/>
        <a:defRPr b="1" baseline="0" cap="none" i="0" spc="0" strike="noStrike" sz="3300" u="none">
          <a:ln>
            <a:noFill/>
          </a:ln>
          <a:solidFill>
            <a:srgbClr val="FCAB5A"/>
          </a:solidFill>
          <a:uFillTx/>
          <a:latin typeface="Arial Black"/>
          <a:ea typeface="Arial Black"/>
          <a:cs typeface="Arial Black"/>
          <a:sym typeface="Arial Black"/>
        </a:defRPr>
      </a:lvl6pPr>
      <a:lvl7pPr marL="0" marR="0" indent="914400" algn="l" defTabSz="914400" rtl="0" latinLnBrk="0">
        <a:lnSpc>
          <a:spcPct val="100000"/>
        </a:lnSpc>
        <a:spcBef>
          <a:spcPts val="0"/>
        </a:spcBef>
        <a:spcAft>
          <a:spcPts val="0"/>
        </a:spcAft>
        <a:buClrTx/>
        <a:buSzTx/>
        <a:buFontTx/>
        <a:buNone/>
        <a:tabLst/>
        <a:defRPr b="1" baseline="0" cap="none" i="0" spc="0" strike="noStrike" sz="3300" u="none">
          <a:ln>
            <a:noFill/>
          </a:ln>
          <a:solidFill>
            <a:srgbClr val="FCAB5A"/>
          </a:solidFill>
          <a:uFillTx/>
          <a:latin typeface="Arial Black"/>
          <a:ea typeface="Arial Black"/>
          <a:cs typeface="Arial Black"/>
          <a:sym typeface="Arial Black"/>
        </a:defRPr>
      </a:lvl7pPr>
      <a:lvl8pPr marL="0" marR="0" indent="1371600" algn="l" defTabSz="914400" rtl="0" latinLnBrk="0">
        <a:lnSpc>
          <a:spcPct val="100000"/>
        </a:lnSpc>
        <a:spcBef>
          <a:spcPts val="0"/>
        </a:spcBef>
        <a:spcAft>
          <a:spcPts val="0"/>
        </a:spcAft>
        <a:buClrTx/>
        <a:buSzTx/>
        <a:buFontTx/>
        <a:buNone/>
        <a:tabLst/>
        <a:defRPr b="1" baseline="0" cap="none" i="0" spc="0" strike="noStrike" sz="3300" u="none">
          <a:ln>
            <a:noFill/>
          </a:ln>
          <a:solidFill>
            <a:srgbClr val="FCAB5A"/>
          </a:solidFill>
          <a:uFillTx/>
          <a:latin typeface="Arial Black"/>
          <a:ea typeface="Arial Black"/>
          <a:cs typeface="Arial Black"/>
          <a:sym typeface="Arial Black"/>
        </a:defRPr>
      </a:lvl8pPr>
      <a:lvl9pPr marL="0" marR="0" indent="1828800" algn="l" defTabSz="914400" rtl="0" latinLnBrk="0">
        <a:lnSpc>
          <a:spcPct val="100000"/>
        </a:lnSpc>
        <a:spcBef>
          <a:spcPts val="0"/>
        </a:spcBef>
        <a:spcAft>
          <a:spcPts val="0"/>
        </a:spcAft>
        <a:buClrTx/>
        <a:buSzTx/>
        <a:buFontTx/>
        <a:buNone/>
        <a:tabLst/>
        <a:defRPr b="1" baseline="0" cap="none" i="0" spc="0" strike="noStrike" sz="3300" u="none">
          <a:ln>
            <a:noFill/>
          </a:ln>
          <a:solidFill>
            <a:srgbClr val="FCAB5A"/>
          </a:solidFill>
          <a:uFillTx/>
          <a:latin typeface="Arial Black"/>
          <a:ea typeface="Arial Black"/>
          <a:cs typeface="Arial Black"/>
          <a:sym typeface="Arial Black"/>
        </a:defRPr>
      </a:lvl9pPr>
    </p:titleStyle>
    <p:bodyStyle>
      <a:lvl1pPr marL="342900" marR="0" indent="-342900" algn="l" defTabSz="914400" rtl="0" latinLnBrk="0">
        <a:lnSpc>
          <a:spcPct val="100000"/>
        </a:lnSpc>
        <a:spcBef>
          <a:spcPts val="700"/>
        </a:spcBef>
        <a:spcAft>
          <a:spcPts val="0"/>
        </a:spcAft>
        <a:buClr>
          <a:srgbClr val="5F5F5F"/>
        </a:buClr>
        <a:buSzPct val="70000"/>
        <a:buFont typeface="Wingdings"/>
        <a:buChar char="•"/>
        <a:tabLst/>
        <a:defRPr b="0" baseline="0" cap="none" i="0" spc="0" strike="noStrike" sz="3100" u="none">
          <a:ln>
            <a:noFill/>
          </a:ln>
          <a:solidFill>
            <a:srgbClr val="000000"/>
          </a:solidFill>
          <a:uFillTx/>
          <a:latin typeface="+mn-lt"/>
          <a:ea typeface="+mn-ea"/>
          <a:cs typeface="+mn-cs"/>
          <a:sym typeface="Arial"/>
        </a:defRPr>
      </a:lvl1pPr>
      <a:lvl2pPr marL="797901" marR="0" indent="-340701" algn="l" defTabSz="914400" rtl="0" latinLnBrk="0">
        <a:lnSpc>
          <a:spcPct val="100000"/>
        </a:lnSpc>
        <a:spcBef>
          <a:spcPts val="700"/>
        </a:spcBef>
        <a:spcAft>
          <a:spcPts val="0"/>
        </a:spcAft>
        <a:buClr>
          <a:srgbClr val="5F5F5F"/>
        </a:buClr>
        <a:buSzPct val="150000"/>
        <a:buFont typeface="Wingdings"/>
        <a:buChar char="•"/>
        <a:tabLst/>
        <a:defRPr b="0" baseline="0" cap="none" i="0" spc="0" strike="noStrike" sz="3100" u="none">
          <a:ln>
            <a:noFill/>
          </a:ln>
          <a:solidFill>
            <a:srgbClr val="000000"/>
          </a:solidFill>
          <a:uFillTx/>
          <a:latin typeface="+mn-lt"/>
          <a:ea typeface="+mn-ea"/>
          <a:cs typeface="+mn-cs"/>
          <a:sym typeface="Arial"/>
        </a:defRPr>
      </a:lvl2pPr>
      <a:lvl3pPr marL="1236518" marR="0" indent="-322118" algn="l" defTabSz="914400" rtl="0" latinLnBrk="0">
        <a:lnSpc>
          <a:spcPct val="100000"/>
        </a:lnSpc>
        <a:spcBef>
          <a:spcPts val="700"/>
        </a:spcBef>
        <a:spcAft>
          <a:spcPts val="0"/>
        </a:spcAft>
        <a:buClr>
          <a:srgbClr val="5F5F5F"/>
        </a:buClr>
        <a:buSzPct val="150000"/>
        <a:buFont typeface="Wingdings"/>
        <a:buChar char="•"/>
        <a:tabLst/>
        <a:defRPr b="0" baseline="0" cap="none" i="0" spc="0" strike="noStrike" sz="3100" u="none">
          <a:ln>
            <a:noFill/>
          </a:ln>
          <a:solidFill>
            <a:srgbClr val="000000"/>
          </a:solidFill>
          <a:uFillTx/>
          <a:latin typeface="+mn-lt"/>
          <a:ea typeface="+mn-ea"/>
          <a:cs typeface="+mn-cs"/>
          <a:sym typeface="Arial"/>
        </a:defRPr>
      </a:lvl3pPr>
      <a:lvl4pPr marL="1725929" marR="0" indent="-354329" algn="l" defTabSz="914400" rtl="0" latinLnBrk="0">
        <a:lnSpc>
          <a:spcPct val="100000"/>
        </a:lnSpc>
        <a:spcBef>
          <a:spcPts val="700"/>
        </a:spcBef>
        <a:spcAft>
          <a:spcPts val="0"/>
        </a:spcAft>
        <a:buClr>
          <a:srgbClr val="5F5F5F"/>
        </a:buClr>
        <a:buSzPct val="150000"/>
        <a:buFont typeface="Wingdings"/>
        <a:buChar char="•"/>
        <a:tabLst/>
        <a:defRPr b="0" baseline="0" cap="none" i="0" spc="0" strike="noStrike" sz="3100" u="none">
          <a:ln>
            <a:noFill/>
          </a:ln>
          <a:solidFill>
            <a:srgbClr val="000000"/>
          </a:solidFill>
          <a:uFillTx/>
          <a:latin typeface="+mn-lt"/>
          <a:ea typeface="+mn-ea"/>
          <a:cs typeface="+mn-cs"/>
          <a:sym typeface="Arial"/>
        </a:defRPr>
      </a:lvl4pPr>
      <a:lvl5pPr marL="2222500" marR="0" indent="-393700" algn="l" defTabSz="914400" rtl="0" latinLnBrk="0">
        <a:lnSpc>
          <a:spcPct val="100000"/>
        </a:lnSpc>
        <a:spcBef>
          <a:spcPts val="700"/>
        </a:spcBef>
        <a:spcAft>
          <a:spcPts val="0"/>
        </a:spcAft>
        <a:buClr>
          <a:srgbClr val="5F5F5F"/>
        </a:buClr>
        <a:buSzPct val="150000"/>
        <a:buFont typeface="Wingdings"/>
        <a:buChar char="•"/>
        <a:tabLst/>
        <a:defRPr b="0" baseline="0" cap="none" i="0" spc="0" strike="noStrike" sz="3100" u="none">
          <a:ln>
            <a:noFill/>
          </a:ln>
          <a:solidFill>
            <a:srgbClr val="000000"/>
          </a:solidFill>
          <a:uFillTx/>
          <a:latin typeface="+mn-lt"/>
          <a:ea typeface="+mn-ea"/>
          <a:cs typeface="+mn-cs"/>
          <a:sym typeface="Arial"/>
        </a:defRPr>
      </a:lvl5pPr>
      <a:lvl6pPr marL="2679700" marR="0" indent="-393700" algn="l" defTabSz="914400" rtl="0" latinLnBrk="0">
        <a:lnSpc>
          <a:spcPct val="100000"/>
        </a:lnSpc>
        <a:spcBef>
          <a:spcPts val="700"/>
        </a:spcBef>
        <a:spcAft>
          <a:spcPts val="0"/>
        </a:spcAft>
        <a:buClr>
          <a:srgbClr val="5F5F5F"/>
        </a:buClr>
        <a:buSzPct val="150000"/>
        <a:buFont typeface="Wingdings"/>
        <a:buChar char=""/>
        <a:tabLst/>
        <a:defRPr b="0" baseline="0" cap="none" i="0" spc="0" strike="noStrike" sz="3100" u="none">
          <a:ln>
            <a:noFill/>
          </a:ln>
          <a:solidFill>
            <a:srgbClr val="000000"/>
          </a:solidFill>
          <a:uFillTx/>
          <a:latin typeface="+mn-lt"/>
          <a:ea typeface="+mn-ea"/>
          <a:cs typeface="+mn-cs"/>
          <a:sym typeface="Arial"/>
        </a:defRPr>
      </a:lvl6pPr>
      <a:lvl7pPr marL="3136900" marR="0" indent="-393700" algn="l" defTabSz="914400" rtl="0" latinLnBrk="0">
        <a:lnSpc>
          <a:spcPct val="100000"/>
        </a:lnSpc>
        <a:spcBef>
          <a:spcPts val="700"/>
        </a:spcBef>
        <a:spcAft>
          <a:spcPts val="0"/>
        </a:spcAft>
        <a:buClr>
          <a:srgbClr val="5F5F5F"/>
        </a:buClr>
        <a:buSzPct val="150000"/>
        <a:buFont typeface="Wingdings"/>
        <a:buChar char=""/>
        <a:tabLst/>
        <a:defRPr b="0" baseline="0" cap="none" i="0" spc="0" strike="noStrike" sz="3100" u="none">
          <a:ln>
            <a:noFill/>
          </a:ln>
          <a:solidFill>
            <a:srgbClr val="000000"/>
          </a:solidFill>
          <a:uFillTx/>
          <a:latin typeface="+mn-lt"/>
          <a:ea typeface="+mn-ea"/>
          <a:cs typeface="+mn-cs"/>
          <a:sym typeface="Arial"/>
        </a:defRPr>
      </a:lvl7pPr>
      <a:lvl8pPr marL="3594100" marR="0" indent="-393700" algn="l" defTabSz="914400" rtl="0" latinLnBrk="0">
        <a:lnSpc>
          <a:spcPct val="100000"/>
        </a:lnSpc>
        <a:spcBef>
          <a:spcPts val="700"/>
        </a:spcBef>
        <a:spcAft>
          <a:spcPts val="0"/>
        </a:spcAft>
        <a:buClr>
          <a:srgbClr val="5F5F5F"/>
        </a:buClr>
        <a:buSzPct val="150000"/>
        <a:buFont typeface="Wingdings"/>
        <a:buChar char=""/>
        <a:tabLst/>
        <a:defRPr b="0" baseline="0" cap="none" i="0" spc="0" strike="noStrike" sz="3100" u="none">
          <a:ln>
            <a:noFill/>
          </a:ln>
          <a:solidFill>
            <a:srgbClr val="000000"/>
          </a:solidFill>
          <a:uFillTx/>
          <a:latin typeface="+mn-lt"/>
          <a:ea typeface="+mn-ea"/>
          <a:cs typeface="+mn-cs"/>
          <a:sym typeface="Arial"/>
        </a:defRPr>
      </a:lvl8pPr>
      <a:lvl9pPr marL="4051300" marR="0" indent="-393700" algn="l" defTabSz="914400" rtl="0" latinLnBrk="0">
        <a:lnSpc>
          <a:spcPct val="100000"/>
        </a:lnSpc>
        <a:spcBef>
          <a:spcPts val="700"/>
        </a:spcBef>
        <a:spcAft>
          <a:spcPts val="0"/>
        </a:spcAft>
        <a:buClr>
          <a:srgbClr val="5F5F5F"/>
        </a:buClr>
        <a:buSzPct val="150000"/>
        <a:buFont typeface="Wingdings"/>
        <a:buChar char=""/>
        <a:tabLst/>
        <a:defRPr b="0" baseline="0" cap="none" i="0" spc="0" strike="noStrike" sz="3100" u="none">
          <a:ln>
            <a:noFill/>
          </a:ln>
          <a:solidFill>
            <a:srgbClr val="000000"/>
          </a:solidFill>
          <a:uFillTx/>
          <a:latin typeface="+mn-lt"/>
          <a:ea typeface="+mn-ea"/>
          <a:cs typeface="+mn-cs"/>
          <a:sym typeface="Arial"/>
        </a:defRPr>
      </a:lvl9pPr>
    </p:bodyStyle>
    <p:otherStyle>
      <a:lvl1pPr marL="0" marR="0" indent="0" algn="ct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1pPr>
      <a:lvl2pPr marL="0" marR="0" indent="457200" algn="ct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2pPr>
      <a:lvl3pPr marL="0" marR="0" indent="914400" algn="ct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3pPr>
      <a:lvl4pPr marL="0" marR="0" indent="1371600" algn="ct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4pPr>
      <a:lvl5pPr marL="0" marR="0" indent="1828800" algn="ct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5pPr>
      <a:lvl6pPr marL="0" marR="0" indent="0" algn="ct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6pPr>
      <a:lvl7pPr marL="0" marR="0" indent="0" algn="ct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7pPr>
      <a:lvl8pPr marL="0" marR="0" indent="0" algn="ct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8pPr>
      <a:lvl9pPr marL="0" marR="0" indent="0" algn="ct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1.jpe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poldep-citizens@europarl.europa.eumail@ep.europa.eu" TargetMode="External"/><Relationship Id="rId3" Type="http://schemas.openxmlformats.org/officeDocument/2006/relationships/image" Target="../media/image2.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 name="Shape 33"/>
          <p:cNvSpPr/>
          <p:nvPr>
            <p:ph type="title" idx="4294967295"/>
          </p:nvPr>
        </p:nvSpPr>
        <p:spPr>
          <a:xfrm>
            <a:off x="3276600" y="836612"/>
            <a:ext cx="5688013" cy="504826"/>
          </a:xfrm>
          <a:prstGeom prst="rect">
            <a:avLst/>
          </a:prstGeom>
        </p:spPr>
        <p:txBody>
          <a:bodyPr anchor="ctr">
            <a:normAutofit fontScale="100000" lnSpcReduction="0"/>
          </a:bodyPr>
          <a:lstStyle/>
          <a:p>
            <a:pPr algn="ctr" defTabSz="420623">
              <a:defRPr b="0" i="1" sz="966">
                <a:solidFill>
                  <a:srgbClr val="000099"/>
                </a:solidFill>
                <a:latin typeface="Myriad Pro"/>
                <a:ea typeface="Myriad Pro"/>
                <a:cs typeface="Myriad Pro"/>
                <a:sym typeface="Myriad Pro"/>
              </a:defRPr>
            </a:pPr>
            <a:br/>
            <a:r>
              <a:rPr b="1" i="0" sz="828">
                <a:solidFill>
                  <a:srgbClr val="00008A"/>
                </a:solidFill>
              </a:rPr>
              <a:t>DIRECTORATE GENERAL FOR INTERNAL POLICIES</a:t>
            </a:r>
            <a:br>
              <a:rPr b="1" i="0" sz="828">
                <a:solidFill>
                  <a:srgbClr val="00008A"/>
                </a:solidFill>
              </a:rPr>
            </a:br>
          </a:p>
        </p:txBody>
      </p:sp>
      <p:sp>
        <p:nvSpPr>
          <p:cNvPr id="34" name="Shape 34"/>
          <p:cNvSpPr/>
          <p:nvPr/>
        </p:nvSpPr>
        <p:spPr>
          <a:xfrm>
            <a:off x="4101044" y="2349023"/>
            <a:ext cx="4326462" cy="5740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b="1" i="1" sz="3200">
                <a:solidFill>
                  <a:srgbClr val="737373"/>
                </a:solidFill>
                <a:latin typeface="Myriad Pro"/>
                <a:ea typeface="Myriad Pro"/>
                <a:cs typeface="Myriad Pro"/>
                <a:sym typeface="Myriad Pro"/>
              </a:defRPr>
            </a:lvl1pPr>
          </a:lstStyle>
          <a:p>
            <a:pPr/>
            <a:r>
              <a:t>LEGAL AFFAIRS</a:t>
            </a:r>
          </a:p>
        </p:txBody>
      </p:sp>
      <p:pic>
        <p:nvPicPr>
          <p:cNvPr id="35" name="PolDept C Logo.png" descr="PolDept C Logo"/>
          <p:cNvPicPr>
            <a:picLocks noChangeAspect="1"/>
          </p:cNvPicPr>
          <p:nvPr/>
        </p:nvPicPr>
        <p:blipFill>
          <a:blip r:embed="rId2">
            <a:extLst/>
          </a:blip>
          <a:stretch>
            <a:fillRect/>
          </a:stretch>
        </p:blipFill>
        <p:spPr>
          <a:xfrm>
            <a:off x="3132137" y="1196975"/>
            <a:ext cx="5543551" cy="617538"/>
          </a:xfrm>
          <a:prstGeom prst="rect">
            <a:avLst/>
          </a:prstGeom>
          <a:ln w="12700">
            <a:miter lim="400000"/>
          </a:ln>
        </p:spPr>
      </p:pic>
      <p:sp>
        <p:nvSpPr>
          <p:cNvPr id="36" name="Shape 36"/>
          <p:cNvSpPr/>
          <p:nvPr>
            <p:ph type="body" sz="quarter" idx="4294967295"/>
          </p:nvPr>
        </p:nvSpPr>
        <p:spPr>
          <a:xfrm>
            <a:off x="1752600" y="3567112"/>
            <a:ext cx="5410200" cy="1905001"/>
          </a:xfrm>
          <a:prstGeom prst="rect">
            <a:avLst/>
          </a:prstGeom>
        </p:spPr>
        <p:txBody>
          <a:bodyPr anchor="ctr">
            <a:normAutofit fontScale="100000" lnSpcReduction="0"/>
          </a:bodyPr>
          <a:lstStyle/>
          <a:p>
            <a:pPr marL="0" indent="0" algn="just">
              <a:lnSpc>
                <a:spcPct val="104999"/>
              </a:lnSpc>
              <a:spcBef>
                <a:spcPts val="600"/>
              </a:spcBef>
              <a:buSzTx/>
              <a:buNone/>
              <a:defRPr sz="2200">
                <a:solidFill>
                  <a:srgbClr val="003DC8"/>
                </a:solidFill>
                <a:latin typeface="Palatino Linotype"/>
                <a:ea typeface="Palatino Linotype"/>
                <a:cs typeface="Palatino Linotype"/>
                <a:sym typeface="Palatino Linotype"/>
              </a:defRPr>
            </a:pPr>
            <a:r>
              <a:t>A European Statute for Social and Solidarity-Based Enterprise</a:t>
            </a:r>
          </a:p>
          <a:p>
            <a:pPr marL="0" indent="0" algn="just">
              <a:lnSpc>
                <a:spcPct val="104999"/>
              </a:lnSpc>
              <a:spcBef>
                <a:spcPts val="600"/>
              </a:spcBef>
              <a:buSzTx/>
              <a:buNone/>
              <a:defRPr sz="2200">
                <a:solidFill>
                  <a:srgbClr val="003DC8"/>
                </a:solidFill>
                <a:latin typeface="Palatino Linotype"/>
                <a:ea typeface="Palatino Linotype"/>
                <a:cs typeface="Palatino Linotype"/>
                <a:sym typeface="Palatino Linotype"/>
              </a:defRPr>
            </a:pPr>
            <a:r>
              <a:t>Brussels, 22 March 2017</a:t>
            </a:r>
          </a:p>
        </p:txBody>
      </p:sp>
      <p:pic>
        <p:nvPicPr>
          <p:cNvPr id="37" name="logo_mono_500px_en.jpeg" descr="\\ipolbrusncf01\userdesktop$\LAchihaei\Desktop\_New logo\logo_mono_500px_en.jpg"/>
          <p:cNvPicPr>
            <a:picLocks noChangeAspect="1"/>
          </p:cNvPicPr>
          <p:nvPr/>
        </p:nvPicPr>
        <p:blipFill>
          <a:blip r:embed="rId3">
            <a:extLst/>
          </a:blip>
          <a:stretch>
            <a:fillRect/>
          </a:stretch>
        </p:blipFill>
        <p:spPr>
          <a:xfrm>
            <a:off x="623887" y="620712"/>
            <a:ext cx="1992313" cy="1581151"/>
          </a:xfrm>
          <a:prstGeom prst="rect">
            <a:avLst/>
          </a:prstGeom>
          <a:ln w="12700">
            <a:miter lim="400000"/>
          </a:ln>
        </p:spPr>
      </p:pic>
      <p:sp>
        <p:nvSpPr>
          <p:cNvPr id="38" name="Shape 38"/>
          <p:cNvSpPr/>
          <p:nvPr>
            <p:ph type="sldNum" sz="quarter" idx="2"/>
          </p:nvPr>
        </p:nvSpPr>
        <p:spPr>
          <a:xfrm>
            <a:off x="7556588" y="6391275"/>
            <a:ext cx="203024" cy="28882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ph type="title" idx="4294967295"/>
          </p:nvPr>
        </p:nvSpPr>
        <p:spPr>
          <a:xfrm>
            <a:off x="762000" y="533399"/>
            <a:ext cx="7696200" cy="1143002"/>
          </a:xfrm>
          <a:prstGeom prst="rect">
            <a:avLst/>
          </a:prstGeom>
        </p:spPr>
        <p:txBody>
          <a:bodyPr>
            <a:normAutofit fontScale="100000" lnSpcReduction="0"/>
          </a:bodyPr>
          <a:lstStyle/>
          <a:p>
            <a:pPr/>
            <a:r>
              <a:t>Presentation by</a:t>
            </a:r>
          </a:p>
        </p:txBody>
      </p:sp>
      <p:sp>
        <p:nvSpPr>
          <p:cNvPr id="41" name="Shape 41"/>
          <p:cNvSpPr/>
          <p:nvPr>
            <p:ph type="body" idx="4294967295"/>
          </p:nvPr>
        </p:nvSpPr>
        <p:spPr>
          <a:xfrm>
            <a:off x="762000" y="1905000"/>
            <a:ext cx="7696200" cy="4038600"/>
          </a:xfrm>
          <a:prstGeom prst="rect">
            <a:avLst/>
          </a:prstGeom>
        </p:spPr>
        <p:txBody>
          <a:bodyPr>
            <a:normAutofit fontScale="100000" lnSpcReduction="0"/>
          </a:bodyPr>
          <a:lstStyle/>
          <a:p>
            <a:pPr>
              <a:lnSpc>
                <a:spcPct val="90000"/>
              </a:lnSpc>
              <a:buSzTx/>
              <a:buNone/>
            </a:pPr>
            <a:r>
              <a:t>Prof. Antonio Fici</a:t>
            </a:r>
          </a:p>
          <a:p>
            <a:pPr>
              <a:lnSpc>
                <a:spcPct val="90000"/>
              </a:lnSpc>
              <a:buSzTx/>
              <a:buNone/>
            </a:pPr>
            <a:r>
              <a:t>University of Molise (Italy)</a:t>
            </a:r>
          </a:p>
          <a:p>
            <a:pPr>
              <a:lnSpc>
                <a:spcPct val="90000"/>
              </a:lnSpc>
              <a:buSzTx/>
              <a:buNone/>
            </a:pPr>
          </a:p>
          <a:p>
            <a:pPr>
              <a:lnSpc>
                <a:spcPct val="90000"/>
              </a:lnSpc>
              <a:buSzTx/>
              <a:buNone/>
            </a:pPr>
          </a:p>
          <a:p>
            <a:pPr>
              <a:lnSpc>
                <a:spcPct val="90000"/>
              </a:lnSpc>
              <a:buSzTx/>
              <a:buNone/>
            </a:pPr>
          </a:p>
          <a:p>
            <a:pPr>
              <a:lnSpc>
                <a:spcPct val="90000"/>
              </a:lnSpc>
              <a:spcBef>
                <a:spcPts val="500"/>
              </a:spcBef>
              <a:buSzTx/>
              <a:buNone/>
              <a:defRPr sz="2200"/>
            </a:pPr>
            <a:r>
              <a:t>Policy Department Citizens’ Rights and Constitutional Affairs</a:t>
            </a:r>
          </a:p>
          <a:p>
            <a:pPr>
              <a:lnSpc>
                <a:spcPct val="90000"/>
              </a:lnSpc>
              <a:spcBef>
                <a:spcPts val="500"/>
              </a:spcBef>
              <a:buSzTx/>
              <a:buNone/>
              <a:defRPr sz="2400"/>
            </a:pPr>
            <a:r>
              <a:t>Responsible Administrator: Giorgio MUSSA </a:t>
            </a:r>
          </a:p>
          <a:p>
            <a:pPr>
              <a:lnSpc>
                <a:spcPct val="90000"/>
              </a:lnSpc>
              <a:spcBef>
                <a:spcPts val="500"/>
              </a:spcBef>
              <a:buSzTx/>
              <a:buNone/>
              <a:defRPr sz="2400"/>
            </a:pPr>
            <a:r>
              <a:rPr u="sng">
                <a:solidFill>
                  <a:srgbClr val="FA8E18"/>
                </a:solidFill>
                <a:uFill>
                  <a:solidFill>
                    <a:srgbClr val="FA8E18"/>
                  </a:solidFill>
                </a:uFill>
                <a:hlinkClick r:id="rId2" invalidUrl="" action="" tgtFrame="" tooltip="" history="1" highlightClick="0" endSnd="0"/>
              </a:rPr>
              <a:t>poldep-citizens@europarl.europa.eu</a:t>
            </a:r>
          </a:p>
        </p:txBody>
      </p:sp>
      <p:pic>
        <p:nvPicPr>
          <p:cNvPr id="42" name="PolDept C Logo.png" descr="PolDept C Logo"/>
          <p:cNvPicPr>
            <a:picLocks noChangeAspect="1"/>
          </p:cNvPicPr>
          <p:nvPr/>
        </p:nvPicPr>
        <p:blipFill>
          <a:blip r:embed="rId3">
            <a:extLst/>
          </a:blip>
          <a:stretch>
            <a:fillRect/>
          </a:stretch>
        </p:blipFill>
        <p:spPr>
          <a:xfrm>
            <a:off x="5508625" y="6334125"/>
            <a:ext cx="3455988" cy="384175"/>
          </a:xfrm>
          <a:prstGeom prst="rect">
            <a:avLst/>
          </a:prstGeom>
          <a:ln w="12700">
            <a:miter lim="400000"/>
          </a:ln>
        </p:spPr>
      </p:pic>
      <p:sp>
        <p:nvSpPr>
          <p:cNvPr id="43" name="Shape 43"/>
          <p:cNvSpPr/>
          <p:nvPr>
            <p:ph type="sldNum" sz="quarter" idx="2"/>
          </p:nvPr>
        </p:nvSpPr>
        <p:spPr>
          <a:xfrm>
            <a:off x="7556588" y="6400800"/>
            <a:ext cx="203024" cy="28882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ph type="title" idx="4294967295"/>
          </p:nvPr>
        </p:nvSpPr>
        <p:spPr>
          <a:xfrm>
            <a:off x="762000" y="533399"/>
            <a:ext cx="7696200" cy="1143002"/>
          </a:xfrm>
          <a:prstGeom prst="rect">
            <a:avLst/>
          </a:prstGeom>
        </p:spPr>
        <p:txBody>
          <a:bodyPr>
            <a:normAutofit fontScale="100000" lnSpcReduction="0"/>
          </a:bodyPr>
          <a:lstStyle>
            <a:lvl1pPr>
              <a:lnSpc>
                <a:spcPct val="104999"/>
              </a:lnSpc>
              <a:spcBef>
                <a:spcPts val="600"/>
              </a:spcBef>
              <a:defRPr b="0" sz="2600">
                <a:solidFill>
                  <a:srgbClr val="003DC8"/>
                </a:solidFill>
                <a:latin typeface="Palatino Linotype"/>
                <a:ea typeface="Palatino Linotype"/>
                <a:cs typeface="Palatino Linotype"/>
                <a:sym typeface="Palatino Linotype"/>
              </a:defRPr>
            </a:lvl1pPr>
          </a:lstStyle>
          <a:p>
            <a:pPr/>
            <a:r>
              <a:t>About an EU regulation of SE: main relevant questions</a:t>
            </a:r>
          </a:p>
        </p:txBody>
      </p:sp>
      <p:sp>
        <p:nvSpPr>
          <p:cNvPr id="46" name="Shape 46"/>
          <p:cNvSpPr/>
          <p:nvPr>
            <p:ph type="body" idx="4294967295"/>
          </p:nvPr>
        </p:nvSpPr>
        <p:spPr>
          <a:xfrm>
            <a:off x="617178" y="1870955"/>
            <a:ext cx="7696201" cy="4038601"/>
          </a:xfrm>
          <a:prstGeom prst="rect">
            <a:avLst/>
          </a:prstGeom>
        </p:spPr>
        <p:txBody>
          <a:bodyPr>
            <a:normAutofit fontScale="100000" lnSpcReduction="0"/>
          </a:bodyPr>
          <a:lstStyle/>
          <a:p>
            <a:pPr>
              <a:buChar char="●"/>
            </a:pPr>
            <a:r>
              <a:rPr i="1"/>
              <a:t>Opportunity of an EU statute on SE</a:t>
            </a:r>
            <a:r>
              <a:t> </a:t>
            </a:r>
          </a:p>
          <a:p>
            <a:pPr lvl="1" marL="742950" indent="-285750">
              <a:spcBef>
                <a:spcPts val="0"/>
              </a:spcBef>
              <a:buClr>
                <a:schemeClr val="accent1"/>
              </a:buClr>
              <a:buFontTx/>
              <a:defRPr sz="2600"/>
            </a:pPr>
            <a:r>
              <a:t>Is it necessary or at least opportune to regulate SEs at the EU level?</a:t>
            </a:r>
          </a:p>
          <a:p>
            <a:pPr lvl="1" marL="742950" indent="-285750">
              <a:spcBef>
                <a:spcPts val="0"/>
              </a:spcBef>
              <a:buClr>
                <a:schemeClr val="accent1"/>
              </a:buClr>
              <a:buFontTx/>
              <a:defRPr sz="2600"/>
            </a:pPr>
            <a:r>
              <a:t>Is there any specific advantage?</a:t>
            </a:r>
          </a:p>
          <a:p>
            <a:pPr>
              <a:buChar char="●"/>
            </a:pPr>
            <a:r>
              <a:rPr i="1"/>
              <a:t>What SE</a:t>
            </a:r>
          </a:p>
          <a:p>
            <a:pPr lvl="1" marL="742950" indent="-285750">
              <a:spcBef>
                <a:spcPts val="0"/>
              </a:spcBef>
              <a:buClr>
                <a:schemeClr val="accent1"/>
              </a:buClr>
              <a:buFontTx/>
              <a:defRPr sz="2600"/>
            </a:pPr>
            <a:r>
              <a:t>What legal nature and legal identity of SE?</a:t>
            </a:r>
          </a:p>
          <a:p>
            <a:pPr>
              <a:buChar char="●"/>
            </a:pPr>
            <a:r>
              <a:rPr i="1"/>
              <a:t>Feasibility</a:t>
            </a:r>
            <a:r>
              <a:t> </a:t>
            </a:r>
          </a:p>
          <a:p>
            <a:pPr lvl="1" marL="742950" indent="-285750">
              <a:spcBef>
                <a:spcPts val="0"/>
              </a:spcBef>
              <a:buClr>
                <a:schemeClr val="accent1"/>
              </a:buClr>
              <a:buFontTx/>
              <a:defRPr sz="2600"/>
            </a:pPr>
            <a:r>
              <a:t>How to introduce such EU legislation?</a:t>
            </a:r>
          </a:p>
        </p:txBody>
      </p:sp>
      <p:pic>
        <p:nvPicPr>
          <p:cNvPr id="47" name="PolDept C Logo.png" descr="PolDept C Logo"/>
          <p:cNvPicPr>
            <a:picLocks noChangeAspect="1"/>
          </p:cNvPicPr>
          <p:nvPr/>
        </p:nvPicPr>
        <p:blipFill>
          <a:blip r:embed="rId2">
            <a:extLst/>
          </a:blip>
          <a:stretch>
            <a:fillRect/>
          </a:stretch>
        </p:blipFill>
        <p:spPr>
          <a:xfrm>
            <a:off x="5508625" y="6334125"/>
            <a:ext cx="3455988" cy="384175"/>
          </a:xfrm>
          <a:prstGeom prst="rect">
            <a:avLst/>
          </a:prstGeom>
          <a:ln w="12700">
            <a:miter lim="400000"/>
          </a:ln>
        </p:spPr>
      </p:pic>
      <p:sp>
        <p:nvSpPr>
          <p:cNvPr id="48" name="Shape 48"/>
          <p:cNvSpPr/>
          <p:nvPr>
            <p:ph type="sldNum" sz="quarter" idx="2"/>
          </p:nvPr>
        </p:nvSpPr>
        <p:spPr>
          <a:xfrm>
            <a:off x="7556588" y="6400800"/>
            <a:ext cx="203024" cy="28882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 name="Shape 50"/>
          <p:cNvSpPr/>
          <p:nvPr>
            <p:ph type="title" idx="4294967295"/>
          </p:nvPr>
        </p:nvSpPr>
        <p:spPr>
          <a:xfrm>
            <a:off x="762000" y="533399"/>
            <a:ext cx="7696200" cy="1143002"/>
          </a:xfrm>
          <a:prstGeom prst="rect">
            <a:avLst/>
          </a:prstGeom>
        </p:spPr>
        <p:txBody>
          <a:bodyPr>
            <a:normAutofit fontScale="100000" lnSpcReduction="0"/>
          </a:bodyPr>
          <a:lstStyle>
            <a:lvl1pPr>
              <a:lnSpc>
                <a:spcPct val="104999"/>
              </a:lnSpc>
              <a:spcBef>
                <a:spcPts val="600"/>
              </a:spcBef>
              <a:defRPr b="0" sz="2600">
                <a:solidFill>
                  <a:srgbClr val="003DC8"/>
                </a:solidFill>
                <a:latin typeface="Palatino Linotype"/>
                <a:ea typeface="Palatino Linotype"/>
                <a:cs typeface="Palatino Linotype"/>
                <a:sym typeface="Palatino Linotype"/>
              </a:defRPr>
            </a:lvl1pPr>
          </a:lstStyle>
          <a:p>
            <a:pPr/>
            <a:r>
              <a:t>Why specific organizational law for SEs is opportune</a:t>
            </a:r>
          </a:p>
        </p:txBody>
      </p:sp>
      <p:sp>
        <p:nvSpPr>
          <p:cNvPr id="51" name="Shape 51"/>
          <p:cNvSpPr/>
          <p:nvPr>
            <p:ph type="body" idx="4294967295"/>
          </p:nvPr>
        </p:nvSpPr>
        <p:spPr>
          <a:xfrm>
            <a:off x="617178" y="1870955"/>
            <a:ext cx="7696201" cy="4038601"/>
          </a:xfrm>
          <a:prstGeom prst="rect">
            <a:avLst/>
          </a:prstGeom>
        </p:spPr>
        <p:txBody>
          <a:bodyPr>
            <a:normAutofit fontScale="100000" lnSpcReduction="0"/>
          </a:bodyPr>
          <a:lstStyle/>
          <a:p>
            <a:pPr marL="188595" indent="-188595" defTabSz="502920">
              <a:spcBef>
                <a:spcPts val="400"/>
              </a:spcBef>
              <a:buChar char="●"/>
              <a:defRPr sz="1705"/>
            </a:pPr>
            <a:r>
              <a:t>EU institutions have several times emphasized the importance of an adequate legal framework for SEs and 18 EU MSs have specific laws on SE: their approval has increased their number</a:t>
            </a:r>
          </a:p>
          <a:p>
            <a:pPr marL="188595" indent="-188595" defTabSz="502920">
              <a:spcBef>
                <a:spcPts val="400"/>
              </a:spcBef>
              <a:buChar char="●"/>
              <a:defRPr sz="1705"/>
            </a:pPr>
            <a:r>
              <a:t>Permits reservation of the legal denomination of SE for real SEs</a:t>
            </a:r>
          </a:p>
          <a:p>
            <a:pPr marL="188595" indent="-188595" defTabSz="502920">
              <a:spcBef>
                <a:spcPts val="400"/>
              </a:spcBef>
              <a:buChar char="●"/>
              <a:defRPr sz="1705"/>
            </a:pPr>
            <a:r>
              <a:t>Possibility for social entrepreneurs to signal the conditions offered by their firms to stakeholders and to make credible commitment not to change them</a:t>
            </a:r>
          </a:p>
          <a:p>
            <a:pPr marL="188595" indent="-188595" defTabSz="502920">
              <a:spcBef>
                <a:spcPts val="400"/>
              </a:spcBef>
              <a:buChar char="●"/>
              <a:defRPr sz="1705"/>
            </a:pPr>
            <a:r>
              <a:t>Possibility to specifically consider SEs under other branches of law (tax, etc.) and to design specific public policies in their favor</a:t>
            </a:r>
          </a:p>
          <a:p>
            <a:pPr marL="188595" indent="-188595" defTabSz="502920">
              <a:spcBef>
                <a:spcPts val="400"/>
              </a:spcBef>
              <a:buChar char="●"/>
              <a:defRPr sz="1705"/>
            </a:pPr>
            <a:r>
              <a:t>Justification of this specific treatment under EU state aid and competition law</a:t>
            </a:r>
          </a:p>
          <a:p>
            <a:pPr marL="188595" indent="-188595" defTabSz="502920">
              <a:spcBef>
                <a:spcPts val="400"/>
              </a:spcBef>
              <a:buChar char="●"/>
              <a:defRPr sz="1705"/>
            </a:pPr>
            <a:r>
              <a:t>Protection of stakeholders and "real" SEs against "false" SEs</a:t>
            </a:r>
          </a:p>
          <a:p>
            <a:pPr marL="188595" indent="-188595" defTabSz="502920">
              <a:spcBef>
                <a:spcPts val="400"/>
              </a:spcBef>
              <a:buChar char="●"/>
              <a:defRPr sz="1705"/>
            </a:pPr>
            <a:r>
              <a:t>More reliable statistics on SEs and increased visibility of SEs</a:t>
            </a:r>
          </a:p>
          <a:p>
            <a:pPr marL="188595" indent="-188595" defTabSz="502920">
              <a:spcBef>
                <a:spcPts val="400"/>
              </a:spcBef>
              <a:buChar char="●"/>
              <a:defRPr sz="1705"/>
            </a:pPr>
            <a:r>
              <a:t>Distinction between SE and different or more general concepts, such as CSR and "entities or enterprises of the social economy" </a:t>
            </a:r>
          </a:p>
        </p:txBody>
      </p:sp>
      <p:pic>
        <p:nvPicPr>
          <p:cNvPr id="52" name="PolDept C Logo.png" descr="PolDept C Logo"/>
          <p:cNvPicPr>
            <a:picLocks noChangeAspect="1"/>
          </p:cNvPicPr>
          <p:nvPr/>
        </p:nvPicPr>
        <p:blipFill>
          <a:blip r:embed="rId2">
            <a:extLst/>
          </a:blip>
          <a:stretch>
            <a:fillRect/>
          </a:stretch>
        </p:blipFill>
        <p:spPr>
          <a:xfrm>
            <a:off x="5508625" y="6334125"/>
            <a:ext cx="3455988" cy="384175"/>
          </a:xfrm>
          <a:prstGeom prst="rect">
            <a:avLst/>
          </a:prstGeom>
          <a:ln w="12700">
            <a:miter lim="400000"/>
          </a:ln>
        </p:spPr>
      </p:pic>
      <p:sp>
        <p:nvSpPr>
          <p:cNvPr id="53" name="Shape 53"/>
          <p:cNvSpPr/>
          <p:nvPr>
            <p:ph type="sldNum" sz="quarter" idx="2"/>
          </p:nvPr>
        </p:nvSpPr>
        <p:spPr>
          <a:xfrm>
            <a:off x="7556588" y="6400800"/>
            <a:ext cx="203024" cy="28882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title" idx="4294967295"/>
          </p:nvPr>
        </p:nvSpPr>
        <p:spPr>
          <a:xfrm>
            <a:off x="731837" y="608104"/>
            <a:ext cx="7696201" cy="1143002"/>
          </a:xfrm>
          <a:prstGeom prst="rect">
            <a:avLst/>
          </a:prstGeom>
        </p:spPr>
        <p:txBody>
          <a:bodyPr>
            <a:normAutofit fontScale="100000" lnSpcReduction="0"/>
          </a:bodyPr>
          <a:lstStyle>
            <a:lvl1pPr>
              <a:lnSpc>
                <a:spcPct val="104999"/>
              </a:lnSpc>
              <a:spcBef>
                <a:spcPts val="600"/>
              </a:spcBef>
              <a:defRPr b="0" sz="2600">
                <a:solidFill>
                  <a:srgbClr val="003DC8"/>
                </a:solidFill>
                <a:latin typeface="Palatino Linotype"/>
                <a:ea typeface="Palatino Linotype"/>
                <a:cs typeface="Palatino Linotype"/>
                <a:sym typeface="Palatino Linotype"/>
              </a:defRPr>
            </a:lvl1pPr>
          </a:lstStyle>
          <a:p>
            <a:pPr/>
            <a:r>
              <a:t>On the possible features and contents of the EU statute </a:t>
            </a:r>
          </a:p>
        </p:txBody>
      </p:sp>
      <p:sp>
        <p:nvSpPr>
          <p:cNvPr id="56" name="Shape 56"/>
          <p:cNvSpPr/>
          <p:nvPr>
            <p:ph type="body" idx="4294967295"/>
          </p:nvPr>
        </p:nvSpPr>
        <p:spPr>
          <a:xfrm>
            <a:off x="617178" y="1883655"/>
            <a:ext cx="7696201" cy="4038601"/>
          </a:xfrm>
          <a:prstGeom prst="rect">
            <a:avLst/>
          </a:prstGeom>
        </p:spPr>
        <p:txBody>
          <a:bodyPr>
            <a:normAutofit fontScale="100000" lnSpcReduction="0"/>
          </a:bodyPr>
          <a:lstStyle/>
          <a:p>
            <a:pPr marL="178307" indent="-178307" defTabSz="475487">
              <a:spcBef>
                <a:spcPts val="300"/>
              </a:spcBef>
              <a:buChar char="●"/>
              <a:defRPr sz="1611"/>
            </a:pPr>
            <a:r>
              <a:t>SE as a particular type (or subtype) of entity: a social cooperative or a community interest company; or SE as particular legal category (or status) comprising entities established in different legal forms (company SEs, cooperative SEs, association SEs, foundation SEs, etc.) but sharing some common requirements?</a:t>
            </a:r>
          </a:p>
          <a:p>
            <a:pPr lvl="1" marL="416051" indent="-178307" defTabSz="475487">
              <a:spcBef>
                <a:spcPts val="300"/>
              </a:spcBef>
              <a:buSzPct val="70000"/>
              <a:buChar char="●"/>
              <a:defRPr sz="1611"/>
            </a:pPr>
            <a:r>
              <a:t>The second model is that increasingly used by legislators and which is gaining favor among legal scholars. In effect, it presents several advantages, especially when SE is to be regulated at the EU level</a:t>
            </a:r>
          </a:p>
          <a:p>
            <a:pPr marL="178307" indent="-178307" defTabSz="475487">
              <a:spcBef>
                <a:spcPts val="300"/>
              </a:spcBef>
              <a:buChar char="●"/>
              <a:defRPr sz="1611"/>
            </a:pPr>
            <a:r>
              <a:t>SE only as WISE or not: there is no apparent reason to limit to WISE</a:t>
            </a:r>
          </a:p>
          <a:p>
            <a:pPr marL="178307" indent="-178307" defTabSz="475487">
              <a:spcBef>
                <a:spcPts val="300"/>
              </a:spcBef>
              <a:buChar char="●"/>
              <a:defRPr sz="1611"/>
            </a:pPr>
            <a:r>
              <a:t>Which identity for SEs?</a:t>
            </a:r>
          </a:p>
          <a:p>
            <a:pPr lvl="1" marL="416051" indent="-178307" defTabSz="475487">
              <a:spcBef>
                <a:spcPts val="300"/>
              </a:spcBef>
              <a:buSzPct val="70000"/>
              <a:buChar char="●"/>
              <a:defRPr sz="1611"/>
            </a:pPr>
            <a:r>
              <a:t>Private organization</a:t>
            </a:r>
          </a:p>
          <a:p>
            <a:pPr lvl="1" marL="416051" indent="-178307" defTabSz="475487">
              <a:spcBef>
                <a:spcPts val="300"/>
              </a:spcBef>
              <a:buSzPct val="70000"/>
              <a:buChar char="●"/>
              <a:defRPr sz="1611"/>
            </a:pPr>
            <a:r>
              <a:t>Entrepreneurial activity of social utility</a:t>
            </a:r>
          </a:p>
          <a:p>
            <a:pPr lvl="1" marL="416051" indent="-178307" defTabSz="475487">
              <a:spcBef>
                <a:spcPts val="300"/>
              </a:spcBef>
              <a:buSzPct val="70000"/>
              <a:buChar char="●"/>
              <a:defRPr sz="1611"/>
            </a:pPr>
            <a:r>
              <a:t>General or community interest and not for profit</a:t>
            </a:r>
          </a:p>
          <a:p>
            <a:pPr lvl="1" marL="416051" indent="-178307" defTabSz="475487">
              <a:spcBef>
                <a:spcPts val="300"/>
              </a:spcBef>
              <a:buSzPct val="70000"/>
              <a:buChar char="●"/>
              <a:defRPr sz="1611"/>
            </a:pPr>
            <a:r>
              <a:t>Governance requirements (stakeholder involvement, social balance, etc.)</a:t>
            </a:r>
          </a:p>
          <a:p>
            <a:pPr lvl="1" marL="416051" indent="-178307" defTabSz="475487">
              <a:spcBef>
                <a:spcPts val="300"/>
              </a:spcBef>
              <a:buSzPct val="70000"/>
              <a:buChar char="●"/>
              <a:defRPr sz="1611"/>
            </a:pPr>
            <a:r>
              <a:t>Public enforcement </a:t>
            </a:r>
          </a:p>
        </p:txBody>
      </p:sp>
      <p:pic>
        <p:nvPicPr>
          <p:cNvPr id="57" name="PolDept C Logo.png" descr="PolDept C Logo"/>
          <p:cNvPicPr>
            <a:picLocks noChangeAspect="1"/>
          </p:cNvPicPr>
          <p:nvPr/>
        </p:nvPicPr>
        <p:blipFill>
          <a:blip r:embed="rId2">
            <a:extLst/>
          </a:blip>
          <a:stretch>
            <a:fillRect/>
          </a:stretch>
        </p:blipFill>
        <p:spPr>
          <a:xfrm>
            <a:off x="5508625" y="6334125"/>
            <a:ext cx="3455988" cy="384175"/>
          </a:xfrm>
          <a:prstGeom prst="rect">
            <a:avLst/>
          </a:prstGeom>
          <a:ln w="12700">
            <a:miter lim="400000"/>
          </a:ln>
        </p:spPr>
      </p:pic>
      <p:sp>
        <p:nvSpPr>
          <p:cNvPr id="58" name="Shape 58"/>
          <p:cNvSpPr/>
          <p:nvPr>
            <p:ph type="sldNum" sz="quarter" idx="2"/>
          </p:nvPr>
        </p:nvSpPr>
        <p:spPr>
          <a:xfrm>
            <a:off x="7556588" y="6400800"/>
            <a:ext cx="203024" cy="28882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Shape 60"/>
          <p:cNvSpPr/>
          <p:nvPr>
            <p:ph type="title" idx="4294967295"/>
          </p:nvPr>
        </p:nvSpPr>
        <p:spPr>
          <a:xfrm>
            <a:off x="762000" y="533399"/>
            <a:ext cx="7696200" cy="1143002"/>
          </a:xfrm>
          <a:prstGeom prst="rect">
            <a:avLst/>
          </a:prstGeom>
        </p:spPr>
        <p:txBody>
          <a:bodyPr>
            <a:normAutofit fontScale="100000" lnSpcReduction="0"/>
          </a:bodyPr>
          <a:lstStyle>
            <a:lvl1pPr>
              <a:lnSpc>
                <a:spcPct val="104999"/>
              </a:lnSpc>
              <a:spcBef>
                <a:spcPts val="600"/>
              </a:spcBef>
              <a:defRPr b="0" sz="2600">
                <a:solidFill>
                  <a:srgbClr val="003DC8"/>
                </a:solidFill>
                <a:latin typeface="Palatino Linotype"/>
                <a:ea typeface="Palatino Linotype"/>
                <a:cs typeface="Palatino Linotype"/>
                <a:sym typeface="Palatino Linotype"/>
              </a:defRPr>
            </a:lvl1pPr>
          </a:lstStyle>
          <a:p>
            <a:pPr/>
            <a:r>
              <a:t>Is it an EU statute on SE feasible? And How?</a:t>
            </a:r>
          </a:p>
        </p:txBody>
      </p:sp>
      <p:sp>
        <p:nvSpPr>
          <p:cNvPr id="61" name="Shape 61"/>
          <p:cNvSpPr/>
          <p:nvPr>
            <p:ph type="body" idx="4294967295"/>
          </p:nvPr>
        </p:nvSpPr>
        <p:spPr>
          <a:xfrm>
            <a:off x="617178" y="1870955"/>
            <a:ext cx="7696201" cy="4038601"/>
          </a:xfrm>
          <a:prstGeom prst="rect">
            <a:avLst/>
          </a:prstGeom>
        </p:spPr>
        <p:txBody>
          <a:bodyPr>
            <a:normAutofit fontScale="100000" lnSpcReduction="0"/>
          </a:bodyPr>
          <a:lstStyle/>
          <a:p>
            <a:pPr marL="181736" indent="-181736" defTabSz="484631">
              <a:spcBef>
                <a:spcPts val="300"/>
              </a:spcBef>
              <a:buChar char="●"/>
              <a:defRPr sz="1642"/>
            </a:pPr>
            <a:r>
              <a:t>The current scenario does not allow for great optimism</a:t>
            </a:r>
          </a:p>
          <a:p>
            <a:pPr marL="181736" indent="-181736" defTabSz="484631">
              <a:spcBef>
                <a:spcPts val="300"/>
              </a:spcBef>
              <a:buChar char="●"/>
              <a:defRPr sz="1642"/>
            </a:pPr>
            <a:r>
              <a:t>Harmonization of company law is experiencing a severe slowdown and a change in strategy, which reflects the negative attitude of MSs towards top-down  approaches</a:t>
            </a:r>
          </a:p>
          <a:p>
            <a:pPr marL="181736" indent="-181736" defTabSz="484631">
              <a:spcBef>
                <a:spcPts val="300"/>
              </a:spcBef>
              <a:buChar char="●"/>
              <a:defRPr sz="1642"/>
            </a:pPr>
            <a:r>
              <a:t>Initiatives to introduce additional supranational legal forms, such as the European Association, Foundation, Mutuals, have been abandoned</a:t>
            </a:r>
          </a:p>
          <a:p>
            <a:pPr marL="181736" indent="-181736" defTabSz="484631">
              <a:spcBef>
                <a:spcPts val="300"/>
              </a:spcBef>
              <a:buChar char="●"/>
              <a:defRPr sz="1642"/>
            </a:pPr>
            <a:r>
              <a:t>In company law, the Commission is now working on the SUP, i.e. A directive which would introduce (not an EU legal type but) a national company type with the same characteristics and a minimum common regulation in all EU jurisdictions</a:t>
            </a:r>
          </a:p>
          <a:p>
            <a:pPr marL="181736" indent="-181736" defTabSz="484631">
              <a:spcBef>
                <a:spcPts val="300"/>
              </a:spcBef>
              <a:buChar char="●"/>
              <a:defRPr sz="1642"/>
            </a:pPr>
            <a:r>
              <a:t>This may be the possible path also with regard to SE</a:t>
            </a:r>
          </a:p>
          <a:p>
            <a:pPr marL="181736" indent="-181736" defTabSz="484631">
              <a:spcBef>
                <a:spcPts val="300"/>
              </a:spcBef>
              <a:buChar char="●"/>
              <a:defRPr sz="1642"/>
            </a:pPr>
            <a:r>
              <a:t>Namely an EU directive that obligates MSs to provide for SE in their national law according to a common standard defined by the same EU directive  </a:t>
            </a:r>
          </a:p>
          <a:p>
            <a:pPr marL="181736" indent="-181736" defTabSz="484631">
              <a:spcBef>
                <a:spcPts val="300"/>
              </a:spcBef>
              <a:buChar char="●"/>
              <a:defRPr sz="1642"/>
            </a:pPr>
            <a:r>
              <a:t>All MSs should establish an ESE legal status defined in accordance with the common legal nature of SE already traceable across EU jurisdictions </a:t>
            </a:r>
          </a:p>
        </p:txBody>
      </p:sp>
      <p:pic>
        <p:nvPicPr>
          <p:cNvPr id="62" name="PolDept C Logo.png" descr="PolDept C Logo"/>
          <p:cNvPicPr>
            <a:picLocks noChangeAspect="1"/>
          </p:cNvPicPr>
          <p:nvPr/>
        </p:nvPicPr>
        <p:blipFill>
          <a:blip r:embed="rId2">
            <a:extLst/>
          </a:blip>
          <a:stretch>
            <a:fillRect/>
          </a:stretch>
        </p:blipFill>
        <p:spPr>
          <a:xfrm>
            <a:off x="5508625" y="6334125"/>
            <a:ext cx="3455988" cy="384175"/>
          </a:xfrm>
          <a:prstGeom prst="rect">
            <a:avLst/>
          </a:prstGeom>
          <a:ln w="12700">
            <a:miter lim="400000"/>
          </a:ln>
        </p:spPr>
      </p:pic>
      <p:sp>
        <p:nvSpPr>
          <p:cNvPr id="63" name="Shape 63"/>
          <p:cNvSpPr/>
          <p:nvPr>
            <p:ph type="sldNum" sz="quarter" idx="2"/>
          </p:nvPr>
        </p:nvSpPr>
        <p:spPr>
          <a:xfrm>
            <a:off x="7556588" y="6400800"/>
            <a:ext cx="203024" cy="28882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 name="Shape 65"/>
          <p:cNvSpPr/>
          <p:nvPr>
            <p:ph type="title" idx="4294967295"/>
          </p:nvPr>
        </p:nvSpPr>
        <p:spPr>
          <a:xfrm>
            <a:off x="762000" y="533399"/>
            <a:ext cx="7696200" cy="1143002"/>
          </a:xfrm>
          <a:prstGeom prst="rect">
            <a:avLst/>
          </a:prstGeom>
        </p:spPr>
        <p:txBody>
          <a:bodyPr>
            <a:normAutofit fontScale="100000" lnSpcReduction="0"/>
          </a:bodyPr>
          <a:lstStyle>
            <a:lvl1pPr>
              <a:lnSpc>
                <a:spcPct val="104999"/>
              </a:lnSpc>
              <a:spcBef>
                <a:spcPts val="600"/>
              </a:spcBef>
              <a:defRPr b="0" sz="2600">
                <a:solidFill>
                  <a:srgbClr val="003DC8"/>
                </a:solidFill>
                <a:latin typeface="Palatino Linotype"/>
                <a:ea typeface="Palatino Linotype"/>
                <a:cs typeface="Palatino Linotype"/>
                <a:sym typeface="Palatino Linotype"/>
              </a:defRPr>
            </a:lvl1pPr>
          </a:lstStyle>
          <a:p>
            <a:pPr/>
            <a:r>
              <a:t>Conclusions</a:t>
            </a:r>
          </a:p>
        </p:txBody>
      </p:sp>
      <p:sp>
        <p:nvSpPr>
          <p:cNvPr id="66" name="Shape 66"/>
          <p:cNvSpPr/>
          <p:nvPr>
            <p:ph type="body" idx="4294967295"/>
          </p:nvPr>
        </p:nvSpPr>
        <p:spPr>
          <a:xfrm>
            <a:off x="617178" y="1870955"/>
            <a:ext cx="7696201" cy="4038601"/>
          </a:xfrm>
          <a:prstGeom prst="rect">
            <a:avLst/>
          </a:prstGeom>
        </p:spPr>
        <p:txBody>
          <a:bodyPr>
            <a:normAutofit fontScale="100000" lnSpcReduction="0"/>
          </a:bodyPr>
          <a:lstStyle/>
          <a:p>
            <a:pPr marL="219455" indent="-219455" defTabSz="585215">
              <a:spcBef>
                <a:spcPts val="400"/>
              </a:spcBef>
              <a:buChar char="●"/>
              <a:defRPr sz="1984"/>
            </a:pPr>
            <a:r>
              <a:t>It would be great to really move from words to actions, that is, to introduce an effective EU statute on SE</a:t>
            </a:r>
          </a:p>
          <a:p>
            <a:pPr marL="219455" indent="-219455" defTabSz="585215">
              <a:spcBef>
                <a:spcPts val="400"/>
              </a:spcBef>
              <a:buChar char="●"/>
              <a:defRPr sz="1984"/>
            </a:pPr>
            <a:r>
              <a:t>The SE as a legal status ("ESE") is advisable</a:t>
            </a:r>
          </a:p>
          <a:p>
            <a:pPr marL="219455" indent="-219455" defTabSz="585215">
              <a:spcBef>
                <a:spcPts val="400"/>
              </a:spcBef>
              <a:buChar char="●"/>
              <a:defRPr sz="1984"/>
            </a:pPr>
            <a:r>
              <a:t>Special attention should be given to companies SEs</a:t>
            </a:r>
          </a:p>
          <a:p>
            <a:pPr marL="219455" indent="-219455" defTabSz="585215">
              <a:spcBef>
                <a:spcPts val="400"/>
              </a:spcBef>
              <a:buChar char="●"/>
              <a:defRPr sz="1984"/>
            </a:pPr>
            <a:r>
              <a:t>SEs to be considered also under public procurement, competition, tax law, etc.</a:t>
            </a:r>
          </a:p>
          <a:p>
            <a:pPr marL="219455" indent="-219455" defTabSz="585215">
              <a:spcBef>
                <a:spcPts val="400"/>
              </a:spcBef>
              <a:buChar char="●"/>
              <a:defRPr sz="1984"/>
            </a:pPr>
            <a:r>
              <a:t>The statute on SE does not exclude (but rather makes it even worthwhile) a more general EU statute on Social Economy, that is on the entities of the Social Economy (including SEs)</a:t>
            </a:r>
          </a:p>
          <a:p>
            <a:pPr marL="219455" indent="-219455" defTabSz="585215">
              <a:spcBef>
                <a:spcPts val="400"/>
              </a:spcBef>
              <a:buChar char="●"/>
              <a:defRPr sz="1984"/>
            </a:pPr>
            <a:r>
              <a:t>Of equal importance, The above does not exclude EU statutes (but rather makes them more urgent) introducing EU associations, foundations, mutuals, or increasing the appeal of the SCE </a:t>
            </a:r>
          </a:p>
        </p:txBody>
      </p:sp>
      <p:pic>
        <p:nvPicPr>
          <p:cNvPr id="67" name="PolDept C Logo.png" descr="PolDept C Logo"/>
          <p:cNvPicPr>
            <a:picLocks noChangeAspect="1"/>
          </p:cNvPicPr>
          <p:nvPr/>
        </p:nvPicPr>
        <p:blipFill>
          <a:blip r:embed="rId2">
            <a:extLst/>
          </a:blip>
          <a:stretch>
            <a:fillRect/>
          </a:stretch>
        </p:blipFill>
        <p:spPr>
          <a:xfrm>
            <a:off x="5508625" y="6334125"/>
            <a:ext cx="3455988" cy="384175"/>
          </a:xfrm>
          <a:prstGeom prst="rect">
            <a:avLst/>
          </a:prstGeom>
          <a:ln w="12700">
            <a:miter lim="400000"/>
          </a:ln>
        </p:spPr>
      </p:pic>
      <p:sp>
        <p:nvSpPr>
          <p:cNvPr id="68" name="Shape 68"/>
          <p:cNvSpPr/>
          <p:nvPr>
            <p:ph type="sldNum" sz="quarter" idx="2"/>
          </p:nvPr>
        </p:nvSpPr>
        <p:spPr>
          <a:xfrm>
            <a:off x="7556588" y="6400800"/>
            <a:ext cx="203024" cy="28882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Studio">
  <a:themeElements>
    <a:clrScheme name="Studio">
      <a:dk1>
        <a:srgbClr val="000000"/>
      </a:dk1>
      <a:lt1>
        <a:srgbClr val="FFFFFF"/>
      </a:lt1>
      <a:dk2>
        <a:srgbClr val="A7A7A7"/>
      </a:dk2>
      <a:lt2>
        <a:srgbClr val="535353"/>
      </a:lt2>
      <a:accent1>
        <a:srgbClr val="FFCC99"/>
      </a:accent1>
      <a:accent2>
        <a:srgbClr val="E28F4A"/>
      </a:accent2>
      <a:accent3>
        <a:srgbClr val="9BBB59"/>
      </a:accent3>
      <a:accent4>
        <a:srgbClr val="8064A2"/>
      </a:accent4>
      <a:accent5>
        <a:srgbClr val="4BACC6"/>
      </a:accent5>
      <a:accent6>
        <a:srgbClr val="F79646"/>
      </a:accent6>
      <a:hlink>
        <a:srgbClr val="0000FF"/>
      </a:hlink>
      <a:folHlink>
        <a:srgbClr val="FF00FF"/>
      </a:folHlink>
    </a:clrScheme>
    <a:fontScheme name="Studio">
      <a:majorFont>
        <a:latin typeface="Helvetica"/>
        <a:ea typeface="Helvetica"/>
        <a:cs typeface="Helvetica"/>
      </a:majorFont>
      <a:minorFont>
        <a:latin typeface="Arial"/>
        <a:ea typeface="Arial"/>
        <a:cs typeface="Arial"/>
      </a:minorFont>
    </a:fontScheme>
    <a:fmtScheme name="Stud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Studio">
  <a:themeElements>
    <a:clrScheme name="Studio">
      <a:dk1>
        <a:srgbClr val="000000"/>
      </a:dk1>
      <a:lt1>
        <a:srgbClr val="FFFFFF"/>
      </a:lt1>
      <a:dk2>
        <a:srgbClr val="A7A7A7"/>
      </a:dk2>
      <a:lt2>
        <a:srgbClr val="535353"/>
      </a:lt2>
      <a:accent1>
        <a:srgbClr val="FFCC99"/>
      </a:accent1>
      <a:accent2>
        <a:srgbClr val="E28F4A"/>
      </a:accent2>
      <a:accent3>
        <a:srgbClr val="9BBB59"/>
      </a:accent3>
      <a:accent4>
        <a:srgbClr val="8064A2"/>
      </a:accent4>
      <a:accent5>
        <a:srgbClr val="4BACC6"/>
      </a:accent5>
      <a:accent6>
        <a:srgbClr val="F79646"/>
      </a:accent6>
      <a:hlink>
        <a:srgbClr val="0000FF"/>
      </a:hlink>
      <a:folHlink>
        <a:srgbClr val="FF00FF"/>
      </a:folHlink>
    </a:clrScheme>
    <a:fontScheme name="Studio">
      <a:majorFont>
        <a:latin typeface="Helvetica"/>
        <a:ea typeface="Helvetica"/>
        <a:cs typeface="Helvetica"/>
      </a:majorFont>
      <a:minorFont>
        <a:latin typeface="Arial"/>
        <a:ea typeface="Arial"/>
        <a:cs typeface="Arial"/>
      </a:minorFont>
    </a:fontScheme>
    <a:fmtScheme name="Stud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7AE1E23F8B5A245AC6E45F70F5382A9" ma:contentTypeVersion="2" ma:contentTypeDescription="Vytvoří nový dokument" ma:contentTypeScope="" ma:versionID="578afccec253741ed0ba9f7a77a4ec08">
  <xsd:schema xmlns:xsd="http://www.w3.org/2001/XMLSchema" xmlns:xs="http://www.w3.org/2001/XMLSchema" xmlns:p="http://schemas.microsoft.com/office/2006/metadata/properties" xmlns:ns2="7d809470-1a6e-4bfc-91db-225fb1e90d66" targetNamespace="http://schemas.microsoft.com/office/2006/metadata/properties" ma:root="true" ma:fieldsID="08a05a0f14b84a5efa29632d5b5b2258" ns2:_="">
    <xsd:import namespace="7d809470-1a6e-4bfc-91db-225fb1e90d66"/>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809470-1a6e-4bfc-91db-225fb1e90d66" elementFormDefault="qualified">
    <xsd:import namespace="http://schemas.microsoft.com/office/2006/documentManagement/types"/>
    <xsd:import namespace="http://schemas.microsoft.com/office/infopath/2007/PartnerControls"/>
    <xsd:element name="SharedWithUsers" ma:index="8"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2EEA14F-CE40-4F68-9E36-979B4D2B7B9E}"/>
</file>

<file path=customXml/itemProps2.xml><?xml version="1.0" encoding="utf-8"?>
<ds:datastoreItem xmlns:ds="http://schemas.openxmlformats.org/officeDocument/2006/customXml" ds:itemID="{426C927D-CA59-40F6-9DB5-81263E594FDE}"/>
</file>

<file path=customXml/itemProps3.xml><?xml version="1.0" encoding="utf-8"?>
<ds:datastoreItem xmlns:ds="http://schemas.openxmlformats.org/officeDocument/2006/customXml" ds:itemID="{65B82B44-0ABF-4544-8367-9EBE4BD92FF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0x01010017AE1E23F8B5A245AC6E45F70F5382A9</vt:lpwstr>
  </property>
</Properties>
</file>