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313" r:id="rId5"/>
    <p:sldId id="277" r:id="rId6"/>
    <p:sldId id="284" r:id="rId7"/>
    <p:sldId id="285" r:id="rId8"/>
    <p:sldId id="322" r:id="rId9"/>
    <p:sldId id="261" r:id="rId10"/>
    <p:sldId id="262" r:id="rId11"/>
    <p:sldId id="295" r:id="rId12"/>
    <p:sldId id="286" r:id="rId13"/>
    <p:sldId id="325" r:id="rId14"/>
    <p:sldId id="310" r:id="rId15"/>
    <p:sldId id="309" r:id="rId16"/>
    <p:sldId id="324" r:id="rId17"/>
    <p:sldId id="323" r:id="rId18"/>
    <p:sldId id="32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5E8EB-ABAF-4D6B-9951-3B09E143B9F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75E7035-594C-4A90-AA4F-360A9959D2B3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NNO</a:t>
          </a:r>
        </a:p>
      </dgm:t>
    </dgm:pt>
    <dgm:pt modelId="{6546AF3A-ED38-4B86-A816-72F2F5B70125}" type="parTrans" cxnId="{CDA06870-A564-401B-8012-208361C0024F}">
      <dgm:prSet/>
      <dgm:spPr/>
      <dgm:t>
        <a:bodyPr/>
        <a:lstStyle/>
        <a:p>
          <a:endParaRPr lang="cs-CZ"/>
        </a:p>
      </dgm:t>
    </dgm:pt>
    <dgm:pt modelId="{BBB9DF7F-1147-4AE6-B88E-CB40DFDC413A}" type="sibTrans" cxnId="{CDA06870-A564-401B-8012-208361C0024F}">
      <dgm:prSet/>
      <dgm:spPr/>
      <dgm:t>
        <a:bodyPr/>
        <a:lstStyle/>
        <a:p>
          <a:endParaRPr lang="cs-CZ"/>
        </a:p>
      </dgm:t>
    </dgm:pt>
    <dgm:pt modelId="{4747EDB3-C372-4511-AEB6-3A5EA901A3B9}">
      <dgm:prSet phldrT="[Text]"/>
      <dgm:spPr>
        <a:solidFill>
          <a:srgbClr val="FFC000"/>
        </a:solidFill>
      </dgm:spPr>
      <dgm:t>
        <a:bodyPr/>
        <a:lstStyle/>
        <a:p>
          <a:r>
            <a:rPr lang="cs-CZ" dirty="0"/>
            <a:t>KSP</a:t>
          </a:r>
        </a:p>
      </dgm:t>
    </dgm:pt>
    <dgm:pt modelId="{63376DF0-843E-4C94-A1CB-94703296E24F}" type="parTrans" cxnId="{3EDCB454-6D39-4FEA-A2AC-0B8E1039D822}">
      <dgm:prSet/>
      <dgm:spPr/>
      <dgm:t>
        <a:bodyPr/>
        <a:lstStyle/>
        <a:p>
          <a:endParaRPr lang="cs-CZ"/>
        </a:p>
      </dgm:t>
    </dgm:pt>
    <dgm:pt modelId="{7FF68E81-D459-4A60-8E51-298EFBCB92BF}" type="sibTrans" cxnId="{3EDCB454-6D39-4FEA-A2AC-0B8E1039D822}">
      <dgm:prSet/>
      <dgm:spPr/>
      <dgm:t>
        <a:bodyPr/>
        <a:lstStyle/>
        <a:p>
          <a:endParaRPr lang="cs-CZ"/>
        </a:p>
      </dgm:t>
    </dgm:pt>
    <dgm:pt modelId="{2AA8F0D4-EC1B-4F6F-847C-57CBA1504E76}">
      <dgm:prSet phldrT="[Text]"/>
      <dgm:spPr>
        <a:solidFill>
          <a:srgbClr val="7030A0"/>
        </a:solidFill>
      </dgm:spPr>
      <dgm:t>
        <a:bodyPr/>
        <a:lstStyle/>
        <a:p>
          <a:r>
            <a:rPr lang="cs-CZ" dirty="0"/>
            <a:t>OHK</a:t>
          </a:r>
        </a:p>
      </dgm:t>
    </dgm:pt>
    <dgm:pt modelId="{2AFA89B9-4ADD-4C44-955F-611B2F1922F5}" type="sibTrans" cxnId="{0FC8C87C-7D3A-4B8C-AE26-F64157C1911D}">
      <dgm:prSet/>
      <dgm:spPr/>
      <dgm:t>
        <a:bodyPr/>
        <a:lstStyle/>
        <a:p>
          <a:endParaRPr lang="cs-CZ"/>
        </a:p>
      </dgm:t>
    </dgm:pt>
    <dgm:pt modelId="{DD67F30B-07A9-4B2C-B385-2979EFB45730}" type="parTrans" cxnId="{0FC8C87C-7D3A-4B8C-AE26-F64157C1911D}">
      <dgm:prSet/>
      <dgm:spPr/>
      <dgm:t>
        <a:bodyPr/>
        <a:lstStyle/>
        <a:p>
          <a:endParaRPr lang="cs-CZ"/>
        </a:p>
      </dgm:t>
    </dgm:pt>
    <dgm:pt modelId="{4E3178D6-E3DA-4236-90B6-DF09D37C390E}" type="pres">
      <dgm:prSet presAssocID="{4855E8EB-ABAF-4D6B-9951-3B09E143B9F5}" presName="compositeShape" presStyleCnt="0">
        <dgm:presLayoutVars>
          <dgm:chMax val="7"/>
          <dgm:dir/>
          <dgm:resizeHandles val="exact"/>
        </dgm:presLayoutVars>
      </dgm:prSet>
      <dgm:spPr/>
    </dgm:pt>
    <dgm:pt modelId="{81E1524A-EDAA-4D84-A9E9-0F5C9E1EB627}" type="pres">
      <dgm:prSet presAssocID="{4855E8EB-ABAF-4D6B-9951-3B09E143B9F5}" presName="wedge1" presStyleLbl="node1" presStyleIdx="0" presStyleCnt="3"/>
      <dgm:spPr/>
    </dgm:pt>
    <dgm:pt modelId="{475657B9-F6C8-4876-8AFD-CD12E9BECE42}" type="pres">
      <dgm:prSet presAssocID="{4855E8EB-ABAF-4D6B-9951-3B09E143B9F5}" presName="dummy1a" presStyleCnt="0"/>
      <dgm:spPr/>
    </dgm:pt>
    <dgm:pt modelId="{9BF3BFB9-5D46-4843-BFFC-5D4FF386F979}" type="pres">
      <dgm:prSet presAssocID="{4855E8EB-ABAF-4D6B-9951-3B09E143B9F5}" presName="dummy1b" presStyleCnt="0"/>
      <dgm:spPr/>
    </dgm:pt>
    <dgm:pt modelId="{97458E83-8FF8-4CDE-BB1F-65123864AA52}" type="pres">
      <dgm:prSet presAssocID="{4855E8EB-ABAF-4D6B-9951-3B09E143B9F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A5A877C-E0E9-4E99-9E26-5C965C13E1B7}" type="pres">
      <dgm:prSet presAssocID="{4855E8EB-ABAF-4D6B-9951-3B09E143B9F5}" presName="wedge2" presStyleLbl="node1" presStyleIdx="1" presStyleCnt="3"/>
      <dgm:spPr/>
    </dgm:pt>
    <dgm:pt modelId="{BC6E8B10-B3F0-4CB7-B720-F3CC8AE6649F}" type="pres">
      <dgm:prSet presAssocID="{4855E8EB-ABAF-4D6B-9951-3B09E143B9F5}" presName="dummy2a" presStyleCnt="0"/>
      <dgm:spPr/>
    </dgm:pt>
    <dgm:pt modelId="{B9A22303-2D88-4C1B-BC34-C2BA613F5719}" type="pres">
      <dgm:prSet presAssocID="{4855E8EB-ABAF-4D6B-9951-3B09E143B9F5}" presName="dummy2b" presStyleCnt="0"/>
      <dgm:spPr/>
    </dgm:pt>
    <dgm:pt modelId="{206031C5-DF6B-4D3E-B3FC-AB790F2F861B}" type="pres">
      <dgm:prSet presAssocID="{4855E8EB-ABAF-4D6B-9951-3B09E143B9F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2FB6FAF-021A-4A10-B6FC-FEA99115009F}" type="pres">
      <dgm:prSet presAssocID="{4855E8EB-ABAF-4D6B-9951-3B09E143B9F5}" presName="wedge3" presStyleLbl="node1" presStyleIdx="2" presStyleCnt="3"/>
      <dgm:spPr/>
    </dgm:pt>
    <dgm:pt modelId="{40498460-75A0-4536-B178-A0EC16E330AC}" type="pres">
      <dgm:prSet presAssocID="{4855E8EB-ABAF-4D6B-9951-3B09E143B9F5}" presName="dummy3a" presStyleCnt="0"/>
      <dgm:spPr/>
    </dgm:pt>
    <dgm:pt modelId="{9E39E88C-1B24-4322-B323-B9FF96CADB2D}" type="pres">
      <dgm:prSet presAssocID="{4855E8EB-ABAF-4D6B-9951-3B09E143B9F5}" presName="dummy3b" presStyleCnt="0"/>
      <dgm:spPr/>
    </dgm:pt>
    <dgm:pt modelId="{FB2EA9E3-3D60-4AA5-991C-0616EA231EFE}" type="pres">
      <dgm:prSet presAssocID="{4855E8EB-ABAF-4D6B-9951-3B09E143B9F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3012427-65A7-452E-986A-040A04B0D651}" type="pres">
      <dgm:prSet presAssocID="{BBB9DF7F-1147-4AE6-B88E-CB40DFDC413A}" presName="arrowWedge1" presStyleLbl="fgSibTrans2D1" presStyleIdx="0" presStyleCnt="3"/>
      <dgm:spPr/>
    </dgm:pt>
    <dgm:pt modelId="{CE889A7F-62E6-40E5-9714-5D94B9430C1E}" type="pres">
      <dgm:prSet presAssocID="{7FF68E81-D459-4A60-8E51-298EFBCB92BF}" presName="arrowWedge2" presStyleLbl="fgSibTrans2D1" presStyleIdx="1" presStyleCnt="3"/>
      <dgm:spPr/>
    </dgm:pt>
    <dgm:pt modelId="{725FEBF8-3775-467F-A946-EA8B1D379680}" type="pres">
      <dgm:prSet presAssocID="{2AFA89B9-4ADD-4C44-955F-611B2F1922F5}" presName="arrowWedge3" presStyleLbl="fgSibTrans2D1" presStyleIdx="2" presStyleCnt="3"/>
      <dgm:spPr/>
    </dgm:pt>
  </dgm:ptLst>
  <dgm:cxnLst>
    <dgm:cxn modelId="{F3D0AD00-F7D4-4C40-85E9-38941E581190}" type="presOf" srcId="{4747EDB3-C372-4511-AEB6-3A5EA901A3B9}" destId="{206031C5-DF6B-4D3E-B3FC-AB790F2F861B}" srcOrd="1" destOrd="0" presId="urn:microsoft.com/office/officeart/2005/8/layout/cycle8"/>
    <dgm:cxn modelId="{B7D48105-EE4F-487F-8796-E4EA93CA635D}" type="presOf" srcId="{675E7035-594C-4A90-AA4F-360A9959D2B3}" destId="{97458E83-8FF8-4CDE-BB1F-65123864AA52}" srcOrd="1" destOrd="0" presId="urn:microsoft.com/office/officeart/2005/8/layout/cycle8"/>
    <dgm:cxn modelId="{2AEE9B05-7B6C-4AD9-9331-7C802407951C}" type="presOf" srcId="{4747EDB3-C372-4511-AEB6-3A5EA901A3B9}" destId="{FA5A877C-E0E9-4E99-9E26-5C965C13E1B7}" srcOrd="0" destOrd="0" presId="urn:microsoft.com/office/officeart/2005/8/layout/cycle8"/>
    <dgm:cxn modelId="{228E3D1B-A129-43FC-BB38-3DAEC4E65A34}" type="presOf" srcId="{2AA8F0D4-EC1B-4F6F-847C-57CBA1504E76}" destId="{52FB6FAF-021A-4A10-B6FC-FEA99115009F}" srcOrd="0" destOrd="0" presId="urn:microsoft.com/office/officeart/2005/8/layout/cycle8"/>
    <dgm:cxn modelId="{31CBEA31-4834-4C2D-BA2E-A1FDA7D40B53}" type="presOf" srcId="{2AA8F0D4-EC1B-4F6F-847C-57CBA1504E76}" destId="{FB2EA9E3-3D60-4AA5-991C-0616EA231EFE}" srcOrd="1" destOrd="0" presId="urn:microsoft.com/office/officeart/2005/8/layout/cycle8"/>
    <dgm:cxn modelId="{CDA06870-A564-401B-8012-208361C0024F}" srcId="{4855E8EB-ABAF-4D6B-9951-3B09E143B9F5}" destId="{675E7035-594C-4A90-AA4F-360A9959D2B3}" srcOrd="0" destOrd="0" parTransId="{6546AF3A-ED38-4B86-A816-72F2F5B70125}" sibTransId="{BBB9DF7F-1147-4AE6-B88E-CB40DFDC413A}"/>
    <dgm:cxn modelId="{3EDCB454-6D39-4FEA-A2AC-0B8E1039D822}" srcId="{4855E8EB-ABAF-4D6B-9951-3B09E143B9F5}" destId="{4747EDB3-C372-4511-AEB6-3A5EA901A3B9}" srcOrd="1" destOrd="0" parTransId="{63376DF0-843E-4C94-A1CB-94703296E24F}" sibTransId="{7FF68E81-D459-4A60-8E51-298EFBCB92BF}"/>
    <dgm:cxn modelId="{0FC8C87C-7D3A-4B8C-AE26-F64157C1911D}" srcId="{4855E8EB-ABAF-4D6B-9951-3B09E143B9F5}" destId="{2AA8F0D4-EC1B-4F6F-847C-57CBA1504E76}" srcOrd="2" destOrd="0" parTransId="{DD67F30B-07A9-4B2C-B385-2979EFB45730}" sibTransId="{2AFA89B9-4ADD-4C44-955F-611B2F1922F5}"/>
    <dgm:cxn modelId="{C7B8DAE1-B700-4D5D-BB20-88B9F5D99F32}" type="presOf" srcId="{4855E8EB-ABAF-4D6B-9951-3B09E143B9F5}" destId="{4E3178D6-E3DA-4236-90B6-DF09D37C390E}" srcOrd="0" destOrd="0" presId="urn:microsoft.com/office/officeart/2005/8/layout/cycle8"/>
    <dgm:cxn modelId="{5796C9E5-8671-409A-A39D-02A8089006B8}" type="presOf" srcId="{675E7035-594C-4A90-AA4F-360A9959D2B3}" destId="{81E1524A-EDAA-4D84-A9E9-0F5C9E1EB627}" srcOrd="0" destOrd="0" presId="urn:microsoft.com/office/officeart/2005/8/layout/cycle8"/>
    <dgm:cxn modelId="{67B5A211-C6B5-4DF0-B354-5BDFE3A32D5C}" type="presParOf" srcId="{4E3178D6-E3DA-4236-90B6-DF09D37C390E}" destId="{81E1524A-EDAA-4D84-A9E9-0F5C9E1EB627}" srcOrd="0" destOrd="0" presId="urn:microsoft.com/office/officeart/2005/8/layout/cycle8"/>
    <dgm:cxn modelId="{E820E966-2954-441E-95B3-3D1E23966233}" type="presParOf" srcId="{4E3178D6-E3DA-4236-90B6-DF09D37C390E}" destId="{475657B9-F6C8-4876-8AFD-CD12E9BECE42}" srcOrd="1" destOrd="0" presId="urn:microsoft.com/office/officeart/2005/8/layout/cycle8"/>
    <dgm:cxn modelId="{AFF4E531-0FFF-447A-9E67-CF40E6BBA437}" type="presParOf" srcId="{4E3178D6-E3DA-4236-90B6-DF09D37C390E}" destId="{9BF3BFB9-5D46-4843-BFFC-5D4FF386F979}" srcOrd="2" destOrd="0" presId="urn:microsoft.com/office/officeart/2005/8/layout/cycle8"/>
    <dgm:cxn modelId="{E9BC46C0-C648-4879-8FEF-D4E633E59807}" type="presParOf" srcId="{4E3178D6-E3DA-4236-90B6-DF09D37C390E}" destId="{97458E83-8FF8-4CDE-BB1F-65123864AA52}" srcOrd="3" destOrd="0" presId="urn:microsoft.com/office/officeart/2005/8/layout/cycle8"/>
    <dgm:cxn modelId="{3775DB26-7B1A-4824-BB95-8977F898D8A4}" type="presParOf" srcId="{4E3178D6-E3DA-4236-90B6-DF09D37C390E}" destId="{FA5A877C-E0E9-4E99-9E26-5C965C13E1B7}" srcOrd="4" destOrd="0" presId="urn:microsoft.com/office/officeart/2005/8/layout/cycle8"/>
    <dgm:cxn modelId="{9E381812-EABB-4198-9A73-E9D2588B0334}" type="presParOf" srcId="{4E3178D6-E3DA-4236-90B6-DF09D37C390E}" destId="{BC6E8B10-B3F0-4CB7-B720-F3CC8AE6649F}" srcOrd="5" destOrd="0" presId="urn:microsoft.com/office/officeart/2005/8/layout/cycle8"/>
    <dgm:cxn modelId="{FF105F5F-6B35-4DF1-8597-1B5F5BABBE2E}" type="presParOf" srcId="{4E3178D6-E3DA-4236-90B6-DF09D37C390E}" destId="{B9A22303-2D88-4C1B-BC34-C2BA613F5719}" srcOrd="6" destOrd="0" presId="urn:microsoft.com/office/officeart/2005/8/layout/cycle8"/>
    <dgm:cxn modelId="{B84A7BB5-3370-45BC-A395-0B33BF9E1891}" type="presParOf" srcId="{4E3178D6-E3DA-4236-90B6-DF09D37C390E}" destId="{206031C5-DF6B-4D3E-B3FC-AB790F2F861B}" srcOrd="7" destOrd="0" presId="urn:microsoft.com/office/officeart/2005/8/layout/cycle8"/>
    <dgm:cxn modelId="{4C9A3B93-8728-464D-B306-D078509865A1}" type="presParOf" srcId="{4E3178D6-E3DA-4236-90B6-DF09D37C390E}" destId="{52FB6FAF-021A-4A10-B6FC-FEA99115009F}" srcOrd="8" destOrd="0" presId="urn:microsoft.com/office/officeart/2005/8/layout/cycle8"/>
    <dgm:cxn modelId="{80DC512C-C4FA-4926-9945-C20C082C3AA7}" type="presParOf" srcId="{4E3178D6-E3DA-4236-90B6-DF09D37C390E}" destId="{40498460-75A0-4536-B178-A0EC16E330AC}" srcOrd="9" destOrd="0" presId="urn:microsoft.com/office/officeart/2005/8/layout/cycle8"/>
    <dgm:cxn modelId="{D2079FDB-35DC-4A4D-A072-46BE520BCC23}" type="presParOf" srcId="{4E3178D6-E3DA-4236-90B6-DF09D37C390E}" destId="{9E39E88C-1B24-4322-B323-B9FF96CADB2D}" srcOrd="10" destOrd="0" presId="urn:microsoft.com/office/officeart/2005/8/layout/cycle8"/>
    <dgm:cxn modelId="{1D3494DC-28AA-46E9-A1CF-AED92CCBF26A}" type="presParOf" srcId="{4E3178D6-E3DA-4236-90B6-DF09D37C390E}" destId="{FB2EA9E3-3D60-4AA5-991C-0616EA231EFE}" srcOrd="11" destOrd="0" presId="urn:microsoft.com/office/officeart/2005/8/layout/cycle8"/>
    <dgm:cxn modelId="{F30973D8-CEAB-44D6-98DA-6DB27196DABF}" type="presParOf" srcId="{4E3178D6-E3DA-4236-90B6-DF09D37C390E}" destId="{53012427-65A7-452E-986A-040A04B0D651}" srcOrd="12" destOrd="0" presId="urn:microsoft.com/office/officeart/2005/8/layout/cycle8"/>
    <dgm:cxn modelId="{F7DE91CC-F418-4BB2-BC38-15DBBFD7E686}" type="presParOf" srcId="{4E3178D6-E3DA-4236-90B6-DF09D37C390E}" destId="{CE889A7F-62E6-40E5-9714-5D94B9430C1E}" srcOrd="13" destOrd="0" presId="urn:microsoft.com/office/officeart/2005/8/layout/cycle8"/>
    <dgm:cxn modelId="{726CF744-6FF8-461E-AE31-35150D295557}" type="presParOf" srcId="{4E3178D6-E3DA-4236-90B6-DF09D37C390E}" destId="{725FEBF8-3775-467F-A946-EA8B1D37968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7A4132-62AB-4CDD-807C-0CB1DFE87AB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23F867F-63CB-4B85-9AA1-7587FFBE6AE6}">
      <dgm:prSet phldrT="[Text]"/>
      <dgm:spPr/>
      <dgm:t>
        <a:bodyPr/>
        <a:lstStyle/>
        <a:p>
          <a:r>
            <a:rPr lang="cs-CZ" b="1" dirty="0"/>
            <a:t>ŠKOLY</a:t>
          </a:r>
        </a:p>
        <a:p>
          <a:r>
            <a:rPr lang="cs-CZ" b="1" dirty="0"/>
            <a:t>ÚSTAVY</a:t>
          </a:r>
        </a:p>
      </dgm:t>
    </dgm:pt>
    <dgm:pt modelId="{06F0EC98-060B-4ECB-BCD1-A1039D09F7E2}" type="parTrans" cxnId="{43BC72AA-FA9E-4BB3-BFD2-CC5B0FC4E8AB}">
      <dgm:prSet/>
      <dgm:spPr/>
      <dgm:t>
        <a:bodyPr/>
        <a:lstStyle/>
        <a:p>
          <a:endParaRPr lang="cs-CZ"/>
        </a:p>
      </dgm:t>
    </dgm:pt>
    <dgm:pt modelId="{4004762B-0670-487E-BB43-971DED9AFAFF}" type="sibTrans" cxnId="{43BC72AA-FA9E-4BB3-BFD2-CC5B0FC4E8AB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3FA74511-FE70-4304-956A-8FA22D171E9D}">
      <dgm:prSet phldrT="[Text]"/>
      <dgm:spPr/>
      <dgm:t>
        <a:bodyPr/>
        <a:lstStyle/>
        <a:p>
          <a:r>
            <a:rPr lang="cs-CZ" b="1" dirty="0"/>
            <a:t>NEZISKOVÉ ORGANIZACE</a:t>
          </a:r>
        </a:p>
      </dgm:t>
    </dgm:pt>
    <dgm:pt modelId="{DAC03FB3-F020-41FF-AD20-59732AD05A38}" type="parTrans" cxnId="{368F90AE-214B-435C-8C81-1B31C30BC5AC}">
      <dgm:prSet/>
      <dgm:spPr/>
      <dgm:t>
        <a:bodyPr/>
        <a:lstStyle/>
        <a:p>
          <a:endParaRPr lang="cs-CZ"/>
        </a:p>
      </dgm:t>
    </dgm:pt>
    <dgm:pt modelId="{E70A6CE5-A7E6-42A3-9A34-1FAD0284C86E}" type="sibTrans" cxnId="{368F90AE-214B-435C-8C81-1B31C30BC5AC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F048BAA5-096D-403B-BA8C-23FBBC3479BE}">
      <dgm:prSet phldrT="[Text]"/>
      <dgm:spPr/>
      <dgm:t>
        <a:bodyPr/>
        <a:lstStyle/>
        <a:p>
          <a:r>
            <a:rPr lang="cs-CZ" b="1" dirty="0"/>
            <a:t>SOCIÁLNÍ INTEGRAČNÍ PODNIK</a:t>
          </a:r>
        </a:p>
      </dgm:t>
    </dgm:pt>
    <dgm:pt modelId="{A10DF2E8-A537-4566-991F-0154FCC43084}" type="parTrans" cxnId="{D920C90D-4168-4383-848C-71B67F550218}">
      <dgm:prSet/>
      <dgm:spPr/>
      <dgm:t>
        <a:bodyPr/>
        <a:lstStyle/>
        <a:p>
          <a:endParaRPr lang="cs-CZ"/>
        </a:p>
      </dgm:t>
    </dgm:pt>
    <dgm:pt modelId="{50FC961D-8A52-4F9F-B27C-ED1087696E32}" type="sibTrans" cxnId="{D920C90D-4168-4383-848C-71B67F550218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24AEF403-BE27-488C-8B8D-CE226463B520}">
      <dgm:prSet phldrT="[Text]"/>
      <dgm:spPr/>
      <dgm:t>
        <a:bodyPr/>
        <a:lstStyle/>
        <a:p>
          <a:r>
            <a:rPr lang="cs-CZ" b="1" dirty="0"/>
            <a:t>SOCIÁLNÍ PODNIK</a:t>
          </a:r>
        </a:p>
      </dgm:t>
    </dgm:pt>
    <dgm:pt modelId="{B0719E35-E1F5-4FEB-9C62-1FA54E127A14}" type="parTrans" cxnId="{E0922527-9A6C-4903-802D-BD1BC2BE65E3}">
      <dgm:prSet/>
      <dgm:spPr/>
      <dgm:t>
        <a:bodyPr/>
        <a:lstStyle/>
        <a:p>
          <a:endParaRPr lang="cs-CZ"/>
        </a:p>
      </dgm:t>
    </dgm:pt>
    <dgm:pt modelId="{515556FB-3B54-49B1-81C7-A50C3E2AE857}" type="sibTrans" cxnId="{E0922527-9A6C-4903-802D-BD1BC2BE65E3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D697DCB6-828C-4B32-B9FC-E863952B9485}">
      <dgm:prSet phldrT="[Text]"/>
      <dgm:spPr/>
      <dgm:t>
        <a:bodyPr/>
        <a:lstStyle/>
        <a:p>
          <a:r>
            <a:rPr lang="cs-CZ" b="1" dirty="0"/>
            <a:t>OTEVŘENÝ TRH PRÁCE</a:t>
          </a:r>
        </a:p>
      </dgm:t>
    </dgm:pt>
    <dgm:pt modelId="{32A076FB-98F8-43AF-9F02-B56AE0E25141}" type="parTrans" cxnId="{1BE1C4A0-B19B-42F7-A385-79A26B0752DC}">
      <dgm:prSet/>
      <dgm:spPr/>
      <dgm:t>
        <a:bodyPr/>
        <a:lstStyle/>
        <a:p>
          <a:endParaRPr lang="cs-CZ"/>
        </a:p>
      </dgm:t>
    </dgm:pt>
    <dgm:pt modelId="{3FFCDFA5-D6ED-4F72-A82C-844C98C97B09}" type="sibTrans" cxnId="{1BE1C4A0-B19B-42F7-A385-79A26B0752DC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40B43A5D-8CAE-4FFD-AA0F-05FB2806A066}" type="pres">
      <dgm:prSet presAssocID="{1F7A4132-62AB-4CDD-807C-0CB1DFE87AB0}" presName="cycle" presStyleCnt="0">
        <dgm:presLayoutVars>
          <dgm:dir/>
          <dgm:resizeHandles val="exact"/>
        </dgm:presLayoutVars>
      </dgm:prSet>
      <dgm:spPr/>
    </dgm:pt>
    <dgm:pt modelId="{C0633296-01B3-4A8E-BEB8-F5428C01230C}" type="pres">
      <dgm:prSet presAssocID="{823F867F-63CB-4B85-9AA1-7587FFBE6AE6}" presName="dummy" presStyleCnt="0"/>
      <dgm:spPr/>
    </dgm:pt>
    <dgm:pt modelId="{0BA92C32-029F-4888-8E9F-D0D950545343}" type="pres">
      <dgm:prSet presAssocID="{823F867F-63CB-4B85-9AA1-7587FFBE6AE6}" presName="node" presStyleLbl="revTx" presStyleIdx="0" presStyleCnt="5">
        <dgm:presLayoutVars>
          <dgm:bulletEnabled val="1"/>
        </dgm:presLayoutVars>
      </dgm:prSet>
      <dgm:spPr/>
    </dgm:pt>
    <dgm:pt modelId="{BB1C1690-D143-4984-87FA-F9565FA34BD8}" type="pres">
      <dgm:prSet presAssocID="{4004762B-0670-487E-BB43-971DED9AFAFF}" presName="sibTrans" presStyleLbl="node1" presStyleIdx="0" presStyleCnt="5"/>
      <dgm:spPr/>
    </dgm:pt>
    <dgm:pt modelId="{05FC89D0-34DB-467D-8514-9B3745609511}" type="pres">
      <dgm:prSet presAssocID="{3FA74511-FE70-4304-956A-8FA22D171E9D}" presName="dummy" presStyleCnt="0"/>
      <dgm:spPr/>
    </dgm:pt>
    <dgm:pt modelId="{04E2B4FE-CD36-4054-998E-D8BBDE3A0576}" type="pres">
      <dgm:prSet presAssocID="{3FA74511-FE70-4304-956A-8FA22D171E9D}" presName="node" presStyleLbl="revTx" presStyleIdx="1" presStyleCnt="5">
        <dgm:presLayoutVars>
          <dgm:bulletEnabled val="1"/>
        </dgm:presLayoutVars>
      </dgm:prSet>
      <dgm:spPr/>
    </dgm:pt>
    <dgm:pt modelId="{E657F072-9963-48D2-9C6F-AFE516A0A1D8}" type="pres">
      <dgm:prSet presAssocID="{E70A6CE5-A7E6-42A3-9A34-1FAD0284C86E}" presName="sibTrans" presStyleLbl="node1" presStyleIdx="1" presStyleCnt="5"/>
      <dgm:spPr/>
    </dgm:pt>
    <dgm:pt modelId="{F4697D7A-CEDC-4147-AA71-6A11CE0D2AD8}" type="pres">
      <dgm:prSet presAssocID="{F048BAA5-096D-403B-BA8C-23FBBC3479BE}" presName="dummy" presStyleCnt="0"/>
      <dgm:spPr/>
    </dgm:pt>
    <dgm:pt modelId="{125A1515-6BD8-4D57-AF22-685391D49A17}" type="pres">
      <dgm:prSet presAssocID="{F048BAA5-096D-403B-BA8C-23FBBC3479BE}" presName="node" presStyleLbl="revTx" presStyleIdx="2" presStyleCnt="5">
        <dgm:presLayoutVars>
          <dgm:bulletEnabled val="1"/>
        </dgm:presLayoutVars>
      </dgm:prSet>
      <dgm:spPr/>
    </dgm:pt>
    <dgm:pt modelId="{932E2979-BC7B-43D1-9790-CE3AEF89483A}" type="pres">
      <dgm:prSet presAssocID="{50FC961D-8A52-4F9F-B27C-ED1087696E32}" presName="sibTrans" presStyleLbl="node1" presStyleIdx="2" presStyleCnt="5"/>
      <dgm:spPr/>
    </dgm:pt>
    <dgm:pt modelId="{E392802D-F344-4ED8-A2E3-90DD1CE581D8}" type="pres">
      <dgm:prSet presAssocID="{24AEF403-BE27-488C-8B8D-CE226463B520}" presName="dummy" presStyleCnt="0"/>
      <dgm:spPr/>
    </dgm:pt>
    <dgm:pt modelId="{5B6AF32B-C79F-4008-A807-1E9B8883BBD9}" type="pres">
      <dgm:prSet presAssocID="{24AEF403-BE27-488C-8B8D-CE226463B520}" presName="node" presStyleLbl="revTx" presStyleIdx="3" presStyleCnt="5">
        <dgm:presLayoutVars>
          <dgm:bulletEnabled val="1"/>
        </dgm:presLayoutVars>
      </dgm:prSet>
      <dgm:spPr/>
    </dgm:pt>
    <dgm:pt modelId="{FB2CF1F1-0FAA-4081-A82A-0398CB422529}" type="pres">
      <dgm:prSet presAssocID="{515556FB-3B54-49B1-81C7-A50C3E2AE857}" presName="sibTrans" presStyleLbl="node1" presStyleIdx="3" presStyleCnt="5"/>
      <dgm:spPr/>
    </dgm:pt>
    <dgm:pt modelId="{799276AA-1797-4E2E-97F3-4D86D52D8247}" type="pres">
      <dgm:prSet presAssocID="{D697DCB6-828C-4B32-B9FC-E863952B9485}" presName="dummy" presStyleCnt="0"/>
      <dgm:spPr/>
    </dgm:pt>
    <dgm:pt modelId="{6BF07466-EF81-4872-8197-B64937CF8151}" type="pres">
      <dgm:prSet presAssocID="{D697DCB6-828C-4B32-B9FC-E863952B9485}" presName="node" presStyleLbl="revTx" presStyleIdx="4" presStyleCnt="5">
        <dgm:presLayoutVars>
          <dgm:bulletEnabled val="1"/>
        </dgm:presLayoutVars>
      </dgm:prSet>
      <dgm:spPr/>
    </dgm:pt>
    <dgm:pt modelId="{B94065D9-CF63-4006-964B-83DB1214CDF8}" type="pres">
      <dgm:prSet presAssocID="{3FFCDFA5-D6ED-4F72-A82C-844C98C97B09}" presName="sibTrans" presStyleLbl="node1" presStyleIdx="4" presStyleCnt="5" custAng="0"/>
      <dgm:spPr/>
    </dgm:pt>
  </dgm:ptLst>
  <dgm:cxnLst>
    <dgm:cxn modelId="{D920C90D-4168-4383-848C-71B67F550218}" srcId="{1F7A4132-62AB-4CDD-807C-0CB1DFE87AB0}" destId="{F048BAA5-096D-403B-BA8C-23FBBC3479BE}" srcOrd="2" destOrd="0" parTransId="{A10DF2E8-A537-4566-991F-0154FCC43084}" sibTransId="{50FC961D-8A52-4F9F-B27C-ED1087696E32}"/>
    <dgm:cxn modelId="{DC85E31C-9432-4052-BF28-0076839B69BB}" type="presOf" srcId="{823F867F-63CB-4B85-9AA1-7587FFBE6AE6}" destId="{0BA92C32-029F-4888-8E9F-D0D950545343}" srcOrd="0" destOrd="0" presId="urn:microsoft.com/office/officeart/2005/8/layout/cycle1"/>
    <dgm:cxn modelId="{AAA1E720-D202-4FEE-A353-3BCE0013E535}" type="presOf" srcId="{E70A6CE5-A7E6-42A3-9A34-1FAD0284C86E}" destId="{E657F072-9963-48D2-9C6F-AFE516A0A1D8}" srcOrd="0" destOrd="0" presId="urn:microsoft.com/office/officeart/2005/8/layout/cycle1"/>
    <dgm:cxn modelId="{E0922527-9A6C-4903-802D-BD1BC2BE65E3}" srcId="{1F7A4132-62AB-4CDD-807C-0CB1DFE87AB0}" destId="{24AEF403-BE27-488C-8B8D-CE226463B520}" srcOrd="3" destOrd="0" parTransId="{B0719E35-E1F5-4FEB-9C62-1FA54E127A14}" sibTransId="{515556FB-3B54-49B1-81C7-A50C3E2AE857}"/>
    <dgm:cxn modelId="{614CD228-5223-49FD-A6E3-63A2D190AFC6}" type="presOf" srcId="{50FC961D-8A52-4F9F-B27C-ED1087696E32}" destId="{932E2979-BC7B-43D1-9790-CE3AEF89483A}" srcOrd="0" destOrd="0" presId="urn:microsoft.com/office/officeart/2005/8/layout/cycle1"/>
    <dgm:cxn modelId="{9F715362-6743-46F0-ACCA-FB5E12E5D825}" type="presOf" srcId="{D697DCB6-828C-4B32-B9FC-E863952B9485}" destId="{6BF07466-EF81-4872-8197-B64937CF8151}" srcOrd="0" destOrd="0" presId="urn:microsoft.com/office/officeart/2005/8/layout/cycle1"/>
    <dgm:cxn modelId="{F94D9C45-560D-4118-8A51-E6E29D6F423D}" type="presOf" srcId="{3FFCDFA5-D6ED-4F72-A82C-844C98C97B09}" destId="{B94065D9-CF63-4006-964B-83DB1214CDF8}" srcOrd="0" destOrd="0" presId="urn:microsoft.com/office/officeart/2005/8/layout/cycle1"/>
    <dgm:cxn modelId="{16B1DF49-6D5F-4377-93F1-F10BB42744F0}" type="presOf" srcId="{3FA74511-FE70-4304-956A-8FA22D171E9D}" destId="{04E2B4FE-CD36-4054-998E-D8BBDE3A0576}" srcOrd="0" destOrd="0" presId="urn:microsoft.com/office/officeart/2005/8/layout/cycle1"/>
    <dgm:cxn modelId="{F3034F4C-D767-4910-A51F-088C22805B9D}" type="presOf" srcId="{515556FB-3B54-49B1-81C7-A50C3E2AE857}" destId="{FB2CF1F1-0FAA-4081-A82A-0398CB422529}" srcOrd="0" destOrd="0" presId="urn:microsoft.com/office/officeart/2005/8/layout/cycle1"/>
    <dgm:cxn modelId="{7F69736C-4870-4DB3-B458-E01119881A18}" type="presOf" srcId="{1F7A4132-62AB-4CDD-807C-0CB1DFE87AB0}" destId="{40B43A5D-8CAE-4FFD-AA0F-05FB2806A066}" srcOrd="0" destOrd="0" presId="urn:microsoft.com/office/officeart/2005/8/layout/cycle1"/>
    <dgm:cxn modelId="{1BE1C4A0-B19B-42F7-A385-79A26B0752DC}" srcId="{1F7A4132-62AB-4CDD-807C-0CB1DFE87AB0}" destId="{D697DCB6-828C-4B32-B9FC-E863952B9485}" srcOrd="4" destOrd="0" parTransId="{32A076FB-98F8-43AF-9F02-B56AE0E25141}" sibTransId="{3FFCDFA5-D6ED-4F72-A82C-844C98C97B09}"/>
    <dgm:cxn modelId="{7FB678A3-30AE-4AD2-A6E4-2E4E88D689C0}" type="presOf" srcId="{F048BAA5-096D-403B-BA8C-23FBBC3479BE}" destId="{125A1515-6BD8-4D57-AF22-685391D49A17}" srcOrd="0" destOrd="0" presId="urn:microsoft.com/office/officeart/2005/8/layout/cycle1"/>
    <dgm:cxn modelId="{43BC72AA-FA9E-4BB3-BFD2-CC5B0FC4E8AB}" srcId="{1F7A4132-62AB-4CDD-807C-0CB1DFE87AB0}" destId="{823F867F-63CB-4B85-9AA1-7587FFBE6AE6}" srcOrd="0" destOrd="0" parTransId="{06F0EC98-060B-4ECB-BCD1-A1039D09F7E2}" sibTransId="{4004762B-0670-487E-BB43-971DED9AFAFF}"/>
    <dgm:cxn modelId="{F111D8AB-CABF-48B2-812F-00AC6DEC4238}" type="presOf" srcId="{24AEF403-BE27-488C-8B8D-CE226463B520}" destId="{5B6AF32B-C79F-4008-A807-1E9B8883BBD9}" srcOrd="0" destOrd="0" presId="urn:microsoft.com/office/officeart/2005/8/layout/cycle1"/>
    <dgm:cxn modelId="{368F90AE-214B-435C-8C81-1B31C30BC5AC}" srcId="{1F7A4132-62AB-4CDD-807C-0CB1DFE87AB0}" destId="{3FA74511-FE70-4304-956A-8FA22D171E9D}" srcOrd="1" destOrd="0" parTransId="{DAC03FB3-F020-41FF-AD20-59732AD05A38}" sibTransId="{E70A6CE5-A7E6-42A3-9A34-1FAD0284C86E}"/>
    <dgm:cxn modelId="{6D6B37B5-4167-4ED8-A84F-1CA837E2466A}" type="presOf" srcId="{4004762B-0670-487E-BB43-971DED9AFAFF}" destId="{BB1C1690-D143-4984-87FA-F9565FA34BD8}" srcOrd="0" destOrd="0" presId="urn:microsoft.com/office/officeart/2005/8/layout/cycle1"/>
    <dgm:cxn modelId="{C7CA8B22-6434-424C-A439-6CB572F4764F}" type="presParOf" srcId="{40B43A5D-8CAE-4FFD-AA0F-05FB2806A066}" destId="{C0633296-01B3-4A8E-BEB8-F5428C01230C}" srcOrd="0" destOrd="0" presId="urn:microsoft.com/office/officeart/2005/8/layout/cycle1"/>
    <dgm:cxn modelId="{A228FE35-32D8-4640-BC2A-665F1FA9502E}" type="presParOf" srcId="{40B43A5D-8CAE-4FFD-AA0F-05FB2806A066}" destId="{0BA92C32-029F-4888-8E9F-D0D950545343}" srcOrd="1" destOrd="0" presId="urn:microsoft.com/office/officeart/2005/8/layout/cycle1"/>
    <dgm:cxn modelId="{5A79E92E-FC62-40A7-B342-A8CB9F4425DF}" type="presParOf" srcId="{40B43A5D-8CAE-4FFD-AA0F-05FB2806A066}" destId="{BB1C1690-D143-4984-87FA-F9565FA34BD8}" srcOrd="2" destOrd="0" presId="urn:microsoft.com/office/officeart/2005/8/layout/cycle1"/>
    <dgm:cxn modelId="{CF50715F-4F12-426E-AE56-CE66225BA792}" type="presParOf" srcId="{40B43A5D-8CAE-4FFD-AA0F-05FB2806A066}" destId="{05FC89D0-34DB-467D-8514-9B3745609511}" srcOrd="3" destOrd="0" presId="urn:microsoft.com/office/officeart/2005/8/layout/cycle1"/>
    <dgm:cxn modelId="{7CC30F2B-013A-4066-8BF5-8984B3C3F481}" type="presParOf" srcId="{40B43A5D-8CAE-4FFD-AA0F-05FB2806A066}" destId="{04E2B4FE-CD36-4054-998E-D8BBDE3A0576}" srcOrd="4" destOrd="0" presId="urn:microsoft.com/office/officeart/2005/8/layout/cycle1"/>
    <dgm:cxn modelId="{741EC025-5504-4EF3-AD1F-FE37D538EFED}" type="presParOf" srcId="{40B43A5D-8CAE-4FFD-AA0F-05FB2806A066}" destId="{E657F072-9963-48D2-9C6F-AFE516A0A1D8}" srcOrd="5" destOrd="0" presId="urn:microsoft.com/office/officeart/2005/8/layout/cycle1"/>
    <dgm:cxn modelId="{6E97F696-C783-4CC6-BA62-14692370194F}" type="presParOf" srcId="{40B43A5D-8CAE-4FFD-AA0F-05FB2806A066}" destId="{F4697D7A-CEDC-4147-AA71-6A11CE0D2AD8}" srcOrd="6" destOrd="0" presId="urn:microsoft.com/office/officeart/2005/8/layout/cycle1"/>
    <dgm:cxn modelId="{3EA86576-25A7-4D22-A53B-D66A4C9A4BED}" type="presParOf" srcId="{40B43A5D-8CAE-4FFD-AA0F-05FB2806A066}" destId="{125A1515-6BD8-4D57-AF22-685391D49A17}" srcOrd="7" destOrd="0" presId="urn:microsoft.com/office/officeart/2005/8/layout/cycle1"/>
    <dgm:cxn modelId="{F6ECAB3D-6830-43CB-AC18-44D267D2B592}" type="presParOf" srcId="{40B43A5D-8CAE-4FFD-AA0F-05FB2806A066}" destId="{932E2979-BC7B-43D1-9790-CE3AEF89483A}" srcOrd="8" destOrd="0" presId="urn:microsoft.com/office/officeart/2005/8/layout/cycle1"/>
    <dgm:cxn modelId="{67B56D03-518B-40E4-AF78-84963891F5FA}" type="presParOf" srcId="{40B43A5D-8CAE-4FFD-AA0F-05FB2806A066}" destId="{E392802D-F344-4ED8-A2E3-90DD1CE581D8}" srcOrd="9" destOrd="0" presId="urn:microsoft.com/office/officeart/2005/8/layout/cycle1"/>
    <dgm:cxn modelId="{C0A00453-C35B-4F86-9872-9056504AE355}" type="presParOf" srcId="{40B43A5D-8CAE-4FFD-AA0F-05FB2806A066}" destId="{5B6AF32B-C79F-4008-A807-1E9B8883BBD9}" srcOrd="10" destOrd="0" presId="urn:microsoft.com/office/officeart/2005/8/layout/cycle1"/>
    <dgm:cxn modelId="{99852460-CA91-4A66-B661-7642D7796A58}" type="presParOf" srcId="{40B43A5D-8CAE-4FFD-AA0F-05FB2806A066}" destId="{FB2CF1F1-0FAA-4081-A82A-0398CB422529}" srcOrd="11" destOrd="0" presId="urn:microsoft.com/office/officeart/2005/8/layout/cycle1"/>
    <dgm:cxn modelId="{B2E7DF0B-AA9A-447F-9198-256CE74E34B8}" type="presParOf" srcId="{40B43A5D-8CAE-4FFD-AA0F-05FB2806A066}" destId="{799276AA-1797-4E2E-97F3-4D86D52D8247}" srcOrd="12" destOrd="0" presId="urn:microsoft.com/office/officeart/2005/8/layout/cycle1"/>
    <dgm:cxn modelId="{7BAC2D0C-4C48-4191-A23D-A8B726F68952}" type="presParOf" srcId="{40B43A5D-8CAE-4FFD-AA0F-05FB2806A066}" destId="{6BF07466-EF81-4872-8197-B64937CF8151}" srcOrd="13" destOrd="0" presId="urn:microsoft.com/office/officeart/2005/8/layout/cycle1"/>
    <dgm:cxn modelId="{96C15E56-FEC0-457C-A533-C4DFD0CA4798}" type="presParOf" srcId="{40B43A5D-8CAE-4FFD-AA0F-05FB2806A066}" destId="{B94065D9-CF63-4006-964B-83DB1214CDF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7D26A7-D48A-4FA8-8EF4-7930E36AAEE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8CA77D2-6F49-4C1F-9477-26C01DA48699}">
      <dgm:prSet phldrT="[Text]"/>
      <dgm:spPr/>
      <dgm:t>
        <a:bodyPr/>
        <a:lstStyle/>
        <a:p>
          <a:r>
            <a:rPr lang="cs-CZ" dirty="0"/>
            <a:t>Veřejná správa</a:t>
          </a:r>
        </a:p>
      </dgm:t>
    </dgm:pt>
    <dgm:pt modelId="{099F5BF1-E01A-4619-8D83-8CF0F5DB546F}" type="parTrans" cxnId="{80A8FEE2-E279-4472-AB29-7B0CF0F99A7B}">
      <dgm:prSet/>
      <dgm:spPr/>
      <dgm:t>
        <a:bodyPr/>
        <a:lstStyle/>
        <a:p>
          <a:endParaRPr lang="cs-CZ"/>
        </a:p>
      </dgm:t>
    </dgm:pt>
    <dgm:pt modelId="{1CE5C4FE-6B8C-499D-AA84-4B4ECAF64942}" type="sibTrans" cxnId="{80A8FEE2-E279-4472-AB29-7B0CF0F99A7B}">
      <dgm:prSet/>
      <dgm:spPr/>
      <dgm:t>
        <a:bodyPr/>
        <a:lstStyle/>
        <a:p>
          <a:endParaRPr lang="cs-CZ"/>
        </a:p>
      </dgm:t>
    </dgm:pt>
    <dgm:pt modelId="{F7F7EC2F-7DAF-464F-AC97-B145B27BC55C}">
      <dgm:prSet phldrT="[Text]"/>
      <dgm:spPr/>
      <dgm:t>
        <a:bodyPr/>
        <a:lstStyle/>
        <a:p>
          <a:r>
            <a:rPr lang="cs-CZ" dirty="0"/>
            <a:t>Výběr daní</a:t>
          </a:r>
        </a:p>
      </dgm:t>
    </dgm:pt>
    <dgm:pt modelId="{FA149B85-4AEE-441F-83D2-0DF741810D06}" type="parTrans" cxnId="{ACD6732B-6D57-4DCE-B2FC-751AE86A7AEA}">
      <dgm:prSet/>
      <dgm:spPr>
        <a:solidFill>
          <a:schemeClr val="tx1"/>
        </a:solidFill>
      </dgm:spPr>
      <dgm:t>
        <a:bodyPr/>
        <a:lstStyle/>
        <a:p>
          <a:endParaRPr lang="cs-CZ"/>
        </a:p>
      </dgm:t>
    </dgm:pt>
    <dgm:pt modelId="{347D153A-D477-405E-9EDE-BFA1D39EEB20}" type="sibTrans" cxnId="{ACD6732B-6D57-4DCE-B2FC-751AE86A7AEA}">
      <dgm:prSet/>
      <dgm:spPr/>
      <dgm:t>
        <a:bodyPr/>
        <a:lstStyle/>
        <a:p>
          <a:endParaRPr lang="cs-CZ"/>
        </a:p>
      </dgm:t>
    </dgm:pt>
    <dgm:pt modelId="{ACE8FA90-DD58-49F0-B7AB-44D9533638DE}">
      <dgm:prSet phldrT="[Text]"/>
      <dgm:spPr/>
      <dgm:t>
        <a:bodyPr/>
        <a:lstStyle/>
        <a:p>
          <a:r>
            <a:rPr lang="cs-CZ" dirty="0"/>
            <a:t>Zadávaní veřejných zakázek </a:t>
          </a:r>
        </a:p>
        <a:p>
          <a:r>
            <a:rPr lang="cs-CZ" dirty="0"/>
            <a:t>sociálním podnikům</a:t>
          </a:r>
        </a:p>
      </dgm:t>
    </dgm:pt>
    <dgm:pt modelId="{043F4A27-CC11-4B05-9C24-044BD0084229}" type="parTrans" cxnId="{5DDD3901-CE7A-493B-AF4A-AADE4B3277C0}">
      <dgm:prSet/>
      <dgm:spPr>
        <a:solidFill>
          <a:srgbClr val="00B050"/>
        </a:solidFill>
      </dgm:spPr>
      <dgm:t>
        <a:bodyPr/>
        <a:lstStyle/>
        <a:p>
          <a:endParaRPr lang="cs-CZ"/>
        </a:p>
      </dgm:t>
    </dgm:pt>
    <dgm:pt modelId="{9DFBD391-46CE-44A2-B2E6-22B924474AE8}" type="sibTrans" cxnId="{5DDD3901-CE7A-493B-AF4A-AADE4B3277C0}">
      <dgm:prSet/>
      <dgm:spPr/>
      <dgm:t>
        <a:bodyPr/>
        <a:lstStyle/>
        <a:p>
          <a:endParaRPr lang="cs-CZ"/>
        </a:p>
      </dgm:t>
    </dgm:pt>
    <dgm:pt modelId="{7CD1B301-F466-47DD-A45C-2CF79CA6C96D}">
      <dgm:prSet phldrT="[Text]"/>
      <dgm:spPr/>
      <dgm:t>
        <a:bodyPr/>
        <a:lstStyle/>
        <a:p>
          <a:r>
            <a:rPr lang="cs-CZ" dirty="0"/>
            <a:t>Vyplácení  </a:t>
          </a:r>
        </a:p>
        <a:p>
          <a:r>
            <a:rPr lang="cs-CZ" dirty="0"/>
            <a:t>sociálních dávek</a:t>
          </a:r>
        </a:p>
      </dgm:t>
    </dgm:pt>
    <dgm:pt modelId="{41B9182F-CD38-4890-A014-BC487CD385EB}" type="parTrans" cxnId="{570D39BD-F007-4C32-A33A-F0FDA398D73D}">
      <dgm:prSet/>
      <dgm:spPr>
        <a:solidFill>
          <a:srgbClr val="C00000"/>
        </a:solidFill>
      </dgm:spPr>
      <dgm:t>
        <a:bodyPr/>
        <a:lstStyle/>
        <a:p>
          <a:endParaRPr lang="cs-CZ"/>
        </a:p>
      </dgm:t>
    </dgm:pt>
    <dgm:pt modelId="{5B64CF56-9B3D-4991-81D4-591EF238E666}" type="sibTrans" cxnId="{570D39BD-F007-4C32-A33A-F0FDA398D73D}">
      <dgm:prSet/>
      <dgm:spPr/>
      <dgm:t>
        <a:bodyPr/>
        <a:lstStyle/>
        <a:p>
          <a:endParaRPr lang="cs-CZ"/>
        </a:p>
      </dgm:t>
    </dgm:pt>
    <dgm:pt modelId="{85366ECD-0983-458F-ACFF-7E48CE528EF4}">
      <dgm:prSet phldrT="[Text]"/>
      <dgm:spPr/>
      <dgm:t>
        <a:bodyPr/>
        <a:lstStyle/>
        <a:p>
          <a:r>
            <a:rPr lang="cs-CZ" dirty="0"/>
            <a:t>Podpora zaměstnanosti sociálním podnikům</a:t>
          </a:r>
        </a:p>
      </dgm:t>
    </dgm:pt>
    <dgm:pt modelId="{01A5AB43-619B-4DEB-9D0B-10A98ECDCC56}" type="parTrans" cxnId="{E07B7E99-191F-4335-B2D7-468C0C5C2C04}">
      <dgm:prSet/>
      <dgm:spPr>
        <a:solidFill>
          <a:srgbClr val="00B050"/>
        </a:solidFill>
      </dgm:spPr>
      <dgm:t>
        <a:bodyPr/>
        <a:lstStyle/>
        <a:p>
          <a:endParaRPr lang="cs-CZ"/>
        </a:p>
      </dgm:t>
    </dgm:pt>
    <dgm:pt modelId="{7416AB8B-C760-4009-9DF4-150204384732}" type="sibTrans" cxnId="{E07B7E99-191F-4335-B2D7-468C0C5C2C04}">
      <dgm:prSet/>
      <dgm:spPr/>
      <dgm:t>
        <a:bodyPr/>
        <a:lstStyle/>
        <a:p>
          <a:endParaRPr lang="cs-CZ"/>
        </a:p>
      </dgm:t>
    </dgm:pt>
    <dgm:pt modelId="{311C22A9-4299-47AD-A802-B01C61CEE5E0}" type="pres">
      <dgm:prSet presAssocID="{3C7D26A7-D48A-4FA8-8EF4-7930E36AAEE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C9D0ED-447E-42E1-8A34-542946A14162}" type="pres">
      <dgm:prSet presAssocID="{98CA77D2-6F49-4C1F-9477-26C01DA48699}" presName="centerShape" presStyleLbl="node0" presStyleIdx="0" presStyleCnt="1" custScaleX="251315" custLinFactNeighborX="1006"/>
      <dgm:spPr/>
    </dgm:pt>
    <dgm:pt modelId="{4B7947ED-2896-46FB-AF9C-A80677398EE1}" type="pres">
      <dgm:prSet presAssocID="{FA149B85-4AEE-441F-83D2-0DF741810D06}" presName="parTrans" presStyleLbl="sibTrans2D1" presStyleIdx="0" presStyleCnt="4" custAng="10869158" custLinFactNeighborX="12033" custLinFactNeighborY="8994"/>
      <dgm:spPr/>
    </dgm:pt>
    <dgm:pt modelId="{33BE2662-ADE6-4FF0-9FB5-7021E3F01AEB}" type="pres">
      <dgm:prSet presAssocID="{FA149B85-4AEE-441F-83D2-0DF741810D06}" presName="connectorText" presStyleLbl="sibTrans2D1" presStyleIdx="0" presStyleCnt="4"/>
      <dgm:spPr/>
    </dgm:pt>
    <dgm:pt modelId="{B57A0E99-D5EC-4818-A9FB-7FD614D01F34}" type="pres">
      <dgm:prSet presAssocID="{F7F7EC2F-7DAF-464F-AC97-B145B27BC55C}" presName="node" presStyleLbl="node1" presStyleIdx="0" presStyleCnt="4" custScaleX="232527">
        <dgm:presLayoutVars>
          <dgm:bulletEnabled val="1"/>
        </dgm:presLayoutVars>
      </dgm:prSet>
      <dgm:spPr/>
    </dgm:pt>
    <dgm:pt modelId="{C50356E1-3E31-4CDB-AE92-4E22CE43FC20}" type="pres">
      <dgm:prSet presAssocID="{01A5AB43-619B-4DEB-9D0B-10A98ECDCC56}" presName="parTrans" presStyleLbl="sibTrans2D1" presStyleIdx="1" presStyleCnt="4" custScaleX="133948" custScaleY="204612" custLinFactNeighborX="-4324"/>
      <dgm:spPr/>
    </dgm:pt>
    <dgm:pt modelId="{7EE2C5C5-E33B-4FA5-AB15-C3CA7C3C625E}" type="pres">
      <dgm:prSet presAssocID="{01A5AB43-619B-4DEB-9D0B-10A98ECDCC56}" presName="connectorText" presStyleLbl="sibTrans2D1" presStyleIdx="1" presStyleCnt="4"/>
      <dgm:spPr/>
    </dgm:pt>
    <dgm:pt modelId="{D9802E44-5B56-4162-96BD-F9DC85E221A5}" type="pres">
      <dgm:prSet presAssocID="{85366ECD-0983-458F-ACFF-7E48CE528EF4}" presName="node" presStyleLbl="node1" presStyleIdx="1" presStyleCnt="4" custScaleX="234838" custScaleY="102841" custRadScaleRad="208580" custRadScaleInc="-850">
        <dgm:presLayoutVars>
          <dgm:bulletEnabled val="1"/>
        </dgm:presLayoutVars>
      </dgm:prSet>
      <dgm:spPr/>
    </dgm:pt>
    <dgm:pt modelId="{474CE81A-EC23-4BD9-B35F-98A1935929FB}" type="pres">
      <dgm:prSet presAssocID="{043F4A27-CC11-4B05-9C24-044BD0084229}" presName="parTrans" presStyleLbl="sibTrans2D1" presStyleIdx="2" presStyleCnt="4" custAng="38839" custScaleX="152107" custScaleY="283833"/>
      <dgm:spPr/>
    </dgm:pt>
    <dgm:pt modelId="{13F6100D-D1DD-498C-A441-F81949B5D97A}" type="pres">
      <dgm:prSet presAssocID="{043F4A27-CC11-4B05-9C24-044BD0084229}" presName="connectorText" presStyleLbl="sibTrans2D1" presStyleIdx="2" presStyleCnt="4"/>
      <dgm:spPr/>
    </dgm:pt>
    <dgm:pt modelId="{C316EF66-755D-46F7-A5DF-B9BCA6129CB2}" type="pres">
      <dgm:prSet presAssocID="{ACE8FA90-DD58-49F0-B7AB-44D9533638DE}" presName="node" presStyleLbl="node1" presStyleIdx="2" presStyleCnt="4" custScaleX="536167" custScaleY="121075" custRadScaleRad="100049" custRadScaleInc="-3999">
        <dgm:presLayoutVars>
          <dgm:bulletEnabled val="1"/>
        </dgm:presLayoutVars>
      </dgm:prSet>
      <dgm:spPr/>
    </dgm:pt>
    <dgm:pt modelId="{386084A0-DB1E-4572-A126-D30532564492}" type="pres">
      <dgm:prSet presAssocID="{41B9182F-CD38-4890-A014-BC487CD385EB}" presName="parTrans" presStyleLbl="sibTrans2D1" presStyleIdx="3" presStyleCnt="4" custScaleX="122291" custScaleY="250060"/>
      <dgm:spPr/>
    </dgm:pt>
    <dgm:pt modelId="{6BA9F92A-A884-4530-883D-6CBB41F1BAD3}" type="pres">
      <dgm:prSet presAssocID="{41B9182F-CD38-4890-A014-BC487CD385EB}" presName="connectorText" presStyleLbl="sibTrans2D1" presStyleIdx="3" presStyleCnt="4"/>
      <dgm:spPr/>
    </dgm:pt>
    <dgm:pt modelId="{14B538FE-5D0A-41C4-AB3F-7024EF291635}" type="pres">
      <dgm:prSet presAssocID="{7CD1B301-F466-47DD-A45C-2CF79CA6C96D}" presName="node" presStyleLbl="node1" presStyleIdx="3" presStyleCnt="4" custScaleX="231773" custRadScaleRad="212816" custRadScaleInc="606">
        <dgm:presLayoutVars>
          <dgm:bulletEnabled val="1"/>
        </dgm:presLayoutVars>
      </dgm:prSet>
      <dgm:spPr/>
    </dgm:pt>
  </dgm:ptLst>
  <dgm:cxnLst>
    <dgm:cxn modelId="{5DDD3901-CE7A-493B-AF4A-AADE4B3277C0}" srcId="{98CA77D2-6F49-4C1F-9477-26C01DA48699}" destId="{ACE8FA90-DD58-49F0-B7AB-44D9533638DE}" srcOrd="2" destOrd="0" parTransId="{043F4A27-CC11-4B05-9C24-044BD0084229}" sibTransId="{9DFBD391-46CE-44A2-B2E6-22B924474AE8}"/>
    <dgm:cxn modelId="{3C456205-DE81-4233-B8A7-0F3073A7EADD}" type="presOf" srcId="{01A5AB43-619B-4DEB-9D0B-10A98ECDCC56}" destId="{C50356E1-3E31-4CDB-AE92-4E22CE43FC20}" srcOrd="0" destOrd="0" presId="urn:microsoft.com/office/officeart/2005/8/layout/radial5"/>
    <dgm:cxn modelId="{A08EBB10-5A65-4023-ACDD-73F31D9D1B98}" type="presOf" srcId="{ACE8FA90-DD58-49F0-B7AB-44D9533638DE}" destId="{C316EF66-755D-46F7-A5DF-B9BCA6129CB2}" srcOrd="0" destOrd="0" presId="urn:microsoft.com/office/officeart/2005/8/layout/radial5"/>
    <dgm:cxn modelId="{3BFB251B-267F-418F-9EC1-40A18B177477}" type="presOf" srcId="{FA149B85-4AEE-441F-83D2-0DF741810D06}" destId="{33BE2662-ADE6-4FF0-9FB5-7021E3F01AEB}" srcOrd="1" destOrd="0" presId="urn:microsoft.com/office/officeart/2005/8/layout/radial5"/>
    <dgm:cxn modelId="{7EE2241E-FBA2-4613-AF13-89E1C6274D05}" type="presOf" srcId="{85366ECD-0983-458F-ACFF-7E48CE528EF4}" destId="{D9802E44-5B56-4162-96BD-F9DC85E221A5}" srcOrd="0" destOrd="0" presId="urn:microsoft.com/office/officeart/2005/8/layout/radial5"/>
    <dgm:cxn modelId="{ACD6732B-6D57-4DCE-B2FC-751AE86A7AEA}" srcId="{98CA77D2-6F49-4C1F-9477-26C01DA48699}" destId="{F7F7EC2F-7DAF-464F-AC97-B145B27BC55C}" srcOrd="0" destOrd="0" parTransId="{FA149B85-4AEE-441F-83D2-0DF741810D06}" sibTransId="{347D153A-D477-405E-9EDE-BFA1D39EEB20}"/>
    <dgm:cxn modelId="{07597C2D-5437-4992-A182-1DC10760D34B}" type="presOf" srcId="{7CD1B301-F466-47DD-A45C-2CF79CA6C96D}" destId="{14B538FE-5D0A-41C4-AB3F-7024EF291635}" srcOrd="0" destOrd="0" presId="urn:microsoft.com/office/officeart/2005/8/layout/radial5"/>
    <dgm:cxn modelId="{0517B03D-88C1-48F9-BE30-A88BC5733866}" type="presOf" srcId="{3C7D26A7-D48A-4FA8-8EF4-7930E36AAEE7}" destId="{311C22A9-4299-47AD-A802-B01C61CEE5E0}" srcOrd="0" destOrd="0" presId="urn:microsoft.com/office/officeart/2005/8/layout/radial5"/>
    <dgm:cxn modelId="{71C91F61-2B6C-4704-821B-D27FC6F089B6}" type="presOf" srcId="{FA149B85-4AEE-441F-83D2-0DF741810D06}" destId="{4B7947ED-2896-46FB-AF9C-A80677398EE1}" srcOrd="0" destOrd="0" presId="urn:microsoft.com/office/officeart/2005/8/layout/radial5"/>
    <dgm:cxn modelId="{B436E367-D210-45BE-9819-C68C5D56E8A4}" type="presOf" srcId="{043F4A27-CC11-4B05-9C24-044BD0084229}" destId="{474CE81A-EC23-4BD9-B35F-98A1935929FB}" srcOrd="0" destOrd="0" presId="urn:microsoft.com/office/officeart/2005/8/layout/radial5"/>
    <dgm:cxn modelId="{F4D3AA89-E176-4230-A839-DC669E389E32}" type="presOf" srcId="{98CA77D2-6F49-4C1F-9477-26C01DA48699}" destId="{49C9D0ED-447E-42E1-8A34-542946A14162}" srcOrd="0" destOrd="0" presId="urn:microsoft.com/office/officeart/2005/8/layout/radial5"/>
    <dgm:cxn modelId="{E07B7E99-191F-4335-B2D7-468C0C5C2C04}" srcId="{98CA77D2-6F49-4C1F-9477-26C01DA48699}" destId="{85366ECD-0983-458F-ACFF-7E48CE528EF4}" srcOrd="1" destOrd="0" parTransId="{01A5AB43-619B-4DEB-9D0B-10A98ECDCC56}" sibTransId="{7416AB8B-C760-4009-9DF4-150204384732}"/>
    <dgm:cxn modelId="{140019A2-AA2D-4FDC-B88E-FDF32DE079B2}" type="presOf" srcId="{41B9182F-CD38-4890-A014-BC487CD385EB}" destId="{386084A0-DB1E-4572-A126-D30532564492}" srcOrd="0" destOrd="0" presId="urn:microsoft.com/office/officeart/2005/8/layout/radial5"/>
    <dgm:cxn modelId="{C9B630B9-45F3-4A6E-A396-BAC979FBAA79}" type="presOf" srcId="{043F4A27-CC11-4B05-9C24-044BD0084229}" destId="{13F6100D-D1DD-498C-A441-F81949B5D97A}" srcOrd="1" destOrd="0" presId="urn:microsoft.com/office/officeart/2005/8/layout/radial5"/>
    <dgm:cxn modelId="{570D39BD-F007-4C32-A33A-F0FDA398D73D}" srcId="{98CA77D2-6F49-4C1F-9477-26C01DA48699}" destId="{7CD1B301-F466-47DD-A45C-2CF79CA6C96D}" srcOrd="3" destOrd="0" parTransId="{41B9182F-CD38-4890-A014-BC487CD385EB}" sibTransId="{5B64CF56-9B3D-4991-81D4-591EF238E666}"/>
    <dgm:cxn modelId="{2AB29CCC-F064-41EF-B363-96B3C58330B3}" type="presOf" srcId="{01A5AB43-619B-4DEB-9D0B-10A98ECDCC56}" destId="{7EE2C5C5-E33B-4FA5-AB15-C3CA7C3C625E}" srcOrd="1" destOrd="0" presId="urn:microsoft.com/office/officeart/2005/8/layout/radial5"/>
    <dgm:cxn modelId="{0833FEDE-67ED-4DE3-8AA3-D13974E4D6C1}" type="presOf" srcId="{41B9182F-CD38-4890-A014-BC487CD385EB}" destId="{6BA9F92A-A884-4530-883D-6CBB41F1BAD3}" srcOrd="1" destOrd="0" presId="urn:microsoft.com/office/officeart/2005/8/layout/radial5"/>
    <dgm:cxn modelId="{80A8FEE2-E279-4472-AB29-7B0CF0F99A7B}" srcId="{3C7D26A7-D48A-4FA8-8EF4-7930E36AAEE7}" destId="{98CA77D2-6F49-4C1F-9477-26C01DA48699}" srcOrd="0" destOrd="0" parTransId="{099F5BF1-E01A-4619-8D83-8CF0F5DB546F}" sibTransId="{1CE5C4FE-6B8C-499D-AA84-4B4ECAF64942}"/>
    <dgm:cxn modelId="{51B78BE6-0773-49C5-AD39-8396EAF2B4BC}" type="presOf" srcId="{F7F7EC2F-7DAF-464F-AC97-B145B27BC55C}" destId="{B57A0E99-D5EC-4818-A9FB-7FD614D01F34}" srcOrd="0" destOrd="0" presId="urn:microsoft.com/office/officeart/2005/8/layout/radial5"/>
    <dgm:cxn modelId="{E4BC916F-41CD-4D48-9B7A-502F660B9B5E}" type="presParOf" srcId="{311C22A9-4299-47AD-A802-B01C61CEE5E0}" destId="{49C9D0ED-447E-42E1-8A34-542946A14162}" srcOrd="0" destOrd="0" presId="urn:microsoft.com/office/officeart/2005/8/layout/radial5"/>
    <dgm:cxn modelId="{11811E7D-4438-4E93-9359-2A955698DAE3}" type="presParOf" srcId="{311C22A9-4299-47AD-A802-B01C61CEE5E0}" destId="{4B7947ED-2896-46FB-AF9C-A80677398EE1}" srcOrd="1" destOrd="0" presId="urn:microsoft.com/office/officeart/2005/8/layout/radial5"/>
    <dgm:cxn modelId="{19B6A256-A64B-4A6C-9D58-33ED34B2A61E}" type="presParOf" srcId="{4B7947ED-2896-46FB-AF9C-A80677398EE1}" destId="{33BE2662-ADE6-4FF0-9FB5-7021E3F01AEB}" srcOrd="0" destOrd="0" presId="urn:microsoft.com/office/officeart/2005/8/layout/radial5"/>
    <dgm:cxn modelId="{19C22D79-C211-4752-8E69-BE46BAEDEAD2}" type="presParOf" srcId="{311C22A9-4299-47AD-A802-B01C61CEE5E0}" destId="{B57A0E99-D5EC-4818-A9FB-7FD614D01F34}" srcOrd="2" destOrd="0" presId="urn:microsoft.com/office/officeart/2005/8/layout/radial5"/>
    <dgm:cxn modelId="{CEDDFA62-096B-4DA8-8404-A6C97988520E}" type="presParOf" srcId="{311C22A9-4299-47AD-A802-B01C61CEE5E0}" destId="{C50356E1-3E31-4CDB-AE92-4E22CE43FC20}" srcOrd="3" destOrd="0" presId="urn:microsoft.com/office/officeart/2005/8/layout/radial5"/>
    <dgm:cxn modelId="{6AC8488F-3BBB-45D0-9CDB-EE19EFB2DADB}" type="presParOf" srcId="{C50356E1-3E31-4CDB-AE92-4E22CE43FC20}" destId="{7EE2C5C5-E33B-4FA5-AB15-C3CA7C3C625E}" srcOrd="0" destOrd="0" presId="urn:microsoft.com/office/officeart/2005/8/layout/radial5"/>
    <dgm:cxn modelId="{64CA50AC-F1E0-4564-BA3E-5DFEB28ED70E}" type="presParOf" srcId="{311C22A9-4299-47AD-A802-B01C61CEE5E0}" destId="{D9802E44-5B56-4162-96BD-F9DC85E221A5}" srcOrd="4" destOrd="0" presId="urn:microsoft.com/office/officeart/2005/8/layout/radial5"/>
    <dgm:cxn modelId="{CCBDEB86-64E3-4E2E-9BAA-93BAF11EE916}" type="presParOf" srcId="{311C22A9-4299-47AD-A802-B01C61CEE5E0}" destId="{474CE81A-EC23-4BD9-B35F-98A1935929FB}" srcOrd="5" destOrd="0" presId="urn:microsoft.com/office/officeart/2005/8/layout/radial5"/>
    <dgm:cxn modelId="{0D92E783-8C92-48EC-93B6-0F6A460B768E}" type="presParOf" srcId="{474CE81A-EC23-4BD9-B35F-98A1935929FB}" destId="{13F6100D-D1DD-498C-A441-F81949B5D97A}" srcOrd="0" destOrd="0" presId="urn:microsoft.com/office/officeart/2005/8/layout/radial5"/>
    <dgm:cxn modelId="{0F0CC5D4-9761-45C2-B777-F3FEC2ED1814}" type="presParOf" srcId="{311C22A9-4299-47AD-A802-B01C61CEE5E0}" destId="{C316EF66-755D-46F7-A5DF-B9BCA6129CB2}" srcOrd="6" destOrd="0" presId="urn:microsoft.com/office/officeart/2005/8/layout/radial5"/>
    <dgm:cxn modelId="{6D0CC0E5-B839-4272-8441-6B665AFE83C9}" type="presParOf" srcId="{311C22A9-4299-47AD-A802-B01C61CEE5E0}" destId="{386084A0-DB1E-4572-A126-D30532564492}" srcOrd="7" destOrd="0" presId="urn:microsoft.com/office/officeart/2005/8/layout/radial5"/>
    <dgm:cxn modelId="{B938F3FE-EA60-401E-A9C9-6A245B54E674}" type="presParOf" srcId="{386084A0-DB1E-4572-A126-D30532564492}" destId="{6BA9F92A-A884-4530-883D-6CBB41F1BAD3}" srcOrd="0" destOrd="0" presId="urn:microsoft.com/office/officeart/2005/8/layout/radial5"/>
    <dgm:cxn modelId="{6B3303D7-AA8E-41E0-8A97-678878891D1A}" type="presParOf" srcId="{311C22A9-4299-47AD-A802-B01C61CEE5E0}" destId="{14B538FE-5D0A-41C4-AB3F-7024EF29163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1524A-EDAA-4D84-A9E9-0F5C9E1EB627}">
      <dsp:nvSpPr>
        <dsp:cNvPr id="0" name=""/>
        <dsp:cNvSpPr/>
      </dsp:nvSpPr>
      <dsp:spPr>
        <a:xfrm>
          <a:off x="1191471" y="210401"/>
          <a:ext cx="2719039" cy="2719039"/>
        </a:xfrm>
        <a:prstGeom prst="pie">
          <a:avLst>
            <a:gd name="adj1" fmla="val 16200000"/>
            <a:gd name="adj2" fmla="val 18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NNO</a:t>
          </a:r>
        </a:p>
      </dsp:txBody>
      <dsp:txXfrm>
        <a:off x="2624470" y="786579"/>
        <a:ext cx="971085" cy="809238"/>
      </dsp:txXfrm>
    </dsp:sp>
    <dsp:sp modelId="{FA5A877C-E0E9-4E99-9E26-5C965C13E1B7}">
      <dsp:nvSpPr>
        <dsp:cNvPr id="0" name=""/>
        <dsp:cNvSpPr/>
      </dsp:nvSpPr>
      <dsp:spPr>
        <a:xfrm>
          <a:off x="1135472" y="307510"/>
          <a:ext cx="2719039" cy="2719039"/>
        </a:xfrm>
        <a:prstGeom prst="pie">
          <a:avLst>
            <a:gd name="adj1" fmla="val 1800000"/>
            <a:gd name="adj2" fmla="val 90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KSP</a:t>
          </a:r>
        </a:p>
      </dsp:txBody>
      <dsp:txXfrm>
        <a:off x="1782862" y="2071649"/>
        <a:ext cx="1456628" cy="712129"/>
      </dsp:txXfrm>
    </dsp:sp>
    <dsp:sp modelId="{52FB6FAF-021A-4A10-B6FC-FEA99115009F}">
      <dsp:nvSpPr>
        <dsp:cNvPr id="0" name=""/>
        <dsp:cNvSpPr/>
      </dsp:nvSpPr>
      <dsp:spPr>
        <a:xfrm>
          <a:off x="1079472" y="210401"/>
          <a:ext cx="2719039" cy="2719039"/>
        </a:xfrm>
        <a:prstGeom prst="pie">
          <a:avLst>
            <a:gd name="adj1" fmla="val 90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OHK</a:t>
          </a:r>
        </a:p>
      </dsp:txBody>
      <dsp:txXfrm>
        <a:off x="1394428" y="786579"/>
        <a:ext cx="971085" cy="809238"/>
      </dsp:txXfrm>
    </dsp:sp>
    <dsp:sp modelId="{53012427-65A7-452E-986A-040A04B0D651}">
      <dsp:nvSpPr>
        <dsp:cNvPr id="0" name=""/>
        <dsp:cNvSpPr/>
      </dsp:nvSpPr>
      <dsp:spPr>
        <a:xfrm>
          <a:off x="1023374" y="42080"/>
          <a:ext cx="3055682" cy="305568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89A7F-62E6-40E5-9714-5D94B9430C1E}">
      <dsp:nvSpPr>
        <dsp:cNvPr id="0" name=""/>
        <dsp:cNvSpPr/>
      </dsp:nvSpPr>
      <dsp:spPr>
        <a:xfrm>
          <a:off x="967150" y="139017"/>
          <a:ext cx="3055682" cy="305568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FEBF8-3775-467F-A946-EA8B1D379680}">
      <dsp:nvSpPr>
        <dsp:cNvPr id="0" name=""/>
        <dsp:cNvSpPr/>
      </dsp:nvSpPr>
      <dsp:spPr>
        <a:xfrm>
          <a:off x="910926" y="42080"/>
          <a:ext cx="3055682" cy="305568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92C32-029F-4888-8E9F-D0D950545343}">
      <dsp:nvSpPr>
        <dsp:cNvPr id="0" name=""/>
        <dsp:cNvSpPr/>
      </dsp:nvSpPr>
      <dsp:spPr>
        <a:xfrm>
          <a:off x="4689793" y="39733"/>
          <a:ext cx="1311388" cy="1311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ŠKOLY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ÚSTAVY</a:t>
          </a:r>
        </a:p>
      </dsp:txBody>
      <dsp:txXfrm>
        <a:off x="4689793" y="39733"/>
        <a:ext cx="1311388" cy="1311388"/>
      </dsp:txXfrm>
    </dsp:sp>
    <dsp:sp modelId="{BB1C1690-D143-4984-87FA-F9565FA34BD8}">
      <dsp:nvSpPr>
        <dsp:cNvPr id="0" name=""/>
        <dsp:cNvSpPr/>
      </dsp:nvSpPr>
      <dsp:spPr>
        <a:xfrm>
          <a:off x="1604401" y="1731"/>
          <a:ext cx="4917442" cy="4917442"/>
        </a:xfrm>
        <a:prstGeom prst="circularArrow">
          <a:avLst>
            <a:gd name="adj1" fmla="val 5200"/>
            <a:gd name="adj2" fmla="val 335922"/>
            <a:gd name="adj3" fmla="val 21293206"/>
            <a:gd name="adj4" fmla="val 19766270"/>
            <a:gd name="adj5" fmla="val 6067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2B4FE-CD36-4054-998E-D8BBDE3A0576}">
      <dsp:nvSpPr>
        <dsp:cNvPr id="0" name=""/>
        <dsp:cNvSpPr/>
      </dsp:nvSpPr>
      <dsp:spPr>
        <a:xfrm>
          <a:off x="5482339" y="2478937"/>
          <a:ext cx="1311388" cy="1311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NEZISKOVÉ ORGANIZACE</a:t>
          </a:r>
        </a:p>
      </dsp:txBody>
      <dsp:txXfrm>
        <a:off x="5482339" y="2478937"/>
        <a:ext cx="1311388" cy="1311388"/>
      </dsp:txXfrm>
    </dsp:sp>
    <dsp:sp modelId="{E657F072-9963-48D2-9C6F-AFE516A0A1D8}">
      <dsp:nvSpPr>
        <dsp:cNvPr id="0" name=""/>
        <dsp:cNvSpPr/>
      </dsp:nvSpPr>
      <dsp:spPr>
        <a:xfrm>
          <a:off x="1604401" y="1731"/>
          <a:ext cx="4917442" cy="4917442"/>
        </a:xfrm>
        <a:prstGeom prst="circularArrow">
          <a:avLst>
            <a:gd name="adj1" fmla="val 5200"/>
            <a:gd name="adj2" fmla="val 335922"/>
            <a:gd name="adj3" fmla="val 4014661"/>
            <a:gd name="adj4" fmla="val 2253467"/>
            <a:gd name="adj5" fmla="val 6067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A1515-6BD8-4D57-AF22-685391D49A17}">
      <dsp:nvSpPr>
        <dsp:cNvPr id="0" name=""/>
        <dsp:cNvSpPr/>
      </dsp:nvSpPr>
      <dsp:spPr>
        <a:xfrm>
          <a:off x="3407428" y="3986448"/>
          <a:ext cx="1311388" cy="1311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SOCIÁLNÍ INTEGRAČNÍ PODNIK</a:t>
          </a:r>
        </a:p>
      </dsp:txBody>
      <dsp:txXfrm>
        <a:off x="3407428" y="3986448"/>
        <a:ext cx="1311388" cy="1311388"/>
      </dsp:txXfrm>
    </dsp:sp>
    <dsp:sp modelId="{932E2979-BC7B-43D1-9790-CE3AEF89483A}">
      <dsp:nvSpPr>
        <dsp:cNvPr id="0" name=""/>
        <dsp:cNvSpPr/>
      </dsp:nvSpPr>
      <dsp:spPr>
        <a:xfrm>
          <a:off x="1604401" y="1731"/>
          <a:ext cx="4917442" cy="4917442"/>
        </a:xfrm>
        <a:prstGeom prst="circularArrow">
          <a:avLst>
            <a:gd name="adj1" fmla="val 5200"/>
            <a:gd name="adj2" fmla="val 335922"/>
            <a:gd name="adj3" fmla="val 8210611"/>
            <a:gd name="adj4" fmla="val 6449417"/>
            <a:gd name="adj5" fmla="val 6067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AF32B-C79F-4008-A807-1E9B8883BBD9}">
      <dsp:nvSpPr>
        <dsp:cNvPr id="0" name=""/>
        <dsp:cNvSpPr/>
      </dsp:nvSpPr>
      <dsp:spPr>
        <a:xfrm>
          <a:off x="1332517" y="2478937"/>
          <a:ext cx="1311388" cy="1311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SOCIÁLNÍ PODNIK</a:t>
          </a:r>
        </a:p>
      </dsp:txBody>
      <dsp:txXfrm>
        <a:off x="1332517" y="2478937"/>
        <a:ext cx="1311388" cy="1311388"/>
      </dsp:txXfrm>
    </dsp:sp>
    <dsp:sp modelId="{FB2CF1F1-0FAA-4081-A82A-0398CB422529}">
      <dsp:nvSpPr>
        <dsp:cNvPr id="0" name=""/>
        <dsp:cNvSpPr/>
      </dsp:nvSpPr>
      <dsp:spPr>
        <a:xfrm>
          <a:off x="1604401" y="1731"/>
          <a:ext cx="4917442" cy="4917442"/>
        </a:xfrm>
        <a:prstGeom prst="circularArrow">
          <a:avLst>
            <a:gd name="adj1" fmla="val 5200"/>
            <a:gd name="adj2" fmla="val 335922"/>
            <a:gd name="adj3" fmla="val 12297808"/>
            <a:gd name="adj4" fmla="val 10770872"/>
            <a:gd name="adj5" fmla="val 6067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07466-EF81-4872-8197-B64937CF8151}">
      <dsp:nvSpPr>
        <dsp:cNvPr id="0" name=""/>
        <dsp:cNvSpPr/>
      </dsp:nvSpPr>
      <dsp:spPr>
        <a:xfrm>
          <a:off x="2125062" y="39733"/>
          <a:ext cx="1311388" cy="1311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OTEVŘENÝ TRH PRÁCE</a:t>
          </a:r>
        </a:p>
      </dsp:txBody>
      <dsp:txXfrm>
        <a:off x="2125062" y="39733"/>
        <a:ext cx="1311388" cy="1311388"/>
      </dsp:txXfrm>
    </dsp:sp>
    <dsp:sp modelId="{B94065D9-CF63-4006-964B-83DB1214CDF8}">
      <dsp:nvSpPr>
        <dsp:cNvPr id="0" name=""/>
        <dsp:cNvSpPr/>
      </dsp:nvSpPr>
      <dsp:spPr>
        <a:xfrm>
          <a:off x="1604401" y="1731"/>
          <a:ext cx="4917442" cy="4917442"/>
        </a:xfrm>
        <a:prstGeom prst="circularArrow">
          <a:avLst>
            <a:gd name="adj1" fmla="val 5200"/>
            <a:gd name="adj2" fmla="val 335922"/>
            <a:gd name="adj3" fmla="val 16865649"/>
            <a:gd name="adj4" fmla="val 15198429"/>
            <a:gd name="adj5" fmla="val 6067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9D0ED-447E-42E1-8A34-542946A14162}">
      <dsp:nvSpPr>
        <dsp:cNvPr id="0" name=""/>
        <dsp:cNvSpPr/>
      </dsp:nvSpPr>
      <dsp:spPr>
        <a:xfrm>
          <a:off x="2808302" y="1302640"/>
          <a:ext cx="2426189" cy="965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Veřejná správa</a:t>
          </a:r>
        </a:p>
      </dsp:txBody>
      <dsp:txXfrm>
        <a:off x="3163609" y="1444019"/>
        <a:ext cx="1715575" cy="682639"/>
      </dsp:txXfrm>
    </dsp:sp>
    <dsp:sp modelId="{4B7947ED-2896-46FB-AF9C-A80677398EE1}">
      <dsp:nvSpPr>
        <dsp:cNvPr id="0" name=""/>
        <dsp:cNvSpPr/>
      </dsp:nvSpPr>
      <dsp:spPr>
        <a:xfrm rot="5400000">
          <a:off x="3930273" y="980950"/>
          <a:ext cx="204512" cy="32823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10800000">
        <a:off x="3960950" y="1015920"/>
        <a:ext cx="143158" cy="196941"/>
      </dsp:txXfrm>
    </dsp:sp>
    <dsp:sp modelId="{B57A0E99-D5EC-4818-A9FB-7FD614D01F34}">
      <dsp:nvSpPr>
        <dsp:cNvPr id="0" name=""/>
        <dsp:cNvSpPr/>
      </dsp:nvSpPr>
      <dsp:spPr>
        <a:xfrm>
          <a:off x="2871806" y="-48517"/>
          <a:ext cx="2244810" cy="965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Výběr daní</a:t>
          </a:r>
        </a:p>
      </dsp:txBody>
      <dsp:txXfrm>
        <a:off x="3200551" y="92862"/>
        <a:ext cx="1587320" cy="682639"/>
      </dsp:txXfrm>
    </dsp:sp>
    <dsp:sp modelId="{C50356E1-3E31-4CDB-AE92-4E22CE43FC20}">
      <dsp:nvSpPr>
        <dsp:cNvPr id="0" name=""/>
        <dsp:cNvSpPr/>
      </dsp:nvSpPr>
      <dsp:spPr>
        <a:xfrm rot="21576826">
          <a:off x="5281945" y="1439905"/>
          <a:ext cx="315675" cy="671608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5281946" y="1574546"/>
        <a:ext cx="220973" cy="402964"/>
      </dsp:txXfrm>
    </dsp:sp>
    <dsp:sp modelId="{D9802E44-5B56-4162-96BD-F9DC85E221A5}">
      <dsp:nvSpPr>
        <dsp:cNvPr id="0" name=""/>
        <dsp:cNvSpPr/>
      </dsp:nvSpPr>
      <dsp:spPr>
        <a:xfrm>
          <a:off x="5678834" y="1270113"/>
          <a:ext cx="2267121" cy="992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Podpora zaměstnanosti sociálním podnikům</a:t>
          </a:r>
        </a:p>
      </dsp:txBody>
      <dsp:txXfrm>
        <a:off x="6010846" y="1415509"/>
        <a:ext cx="1603097" cy="702032"/>
      </dsp:txXfrm>
    </dsp:sp>
    <dsp:sp modelId="{474CE81A-EC23-4BD9-B35F-98A1935929FB}">
      <dsp:nvSpPr>
        <dsp:cNvPr id="0" name=""/>
        <dsp:cNvSpPr/>
      </dsp:nvSpPr>
      <dsp:spPr>
        <a:xfrm rot="5400000">
          <a:off x="3913910" y="1939969"/>
          <a:ext cx="228993" cy="93164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3948259" y="2091948"/>
        <a:ext cx="160295" cy="558984"/>
      </dsp:txXfrm>
    </dsp:sp>
    <dsp:sp modelId="{C316EF66-755D-46F7-A5DF-B9BCA6129CB2}">
      <dsp:nvSpPr>
        <dsp:cNvPr id="0" name=""/>
        <dsp:cNvSpPr/>
      </dsp:nvSpPr>
      <dsp:spPr>
        <a:xfrm>
          <a:off x="1448590" y="2552065"/>
          <a:ext cx="5176145" cy="1168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Zadávaní veřejných zakázek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sociálním podnikům</a:t>
          </a:r>
        </a:p>
      </dsp:txBody>
      <dsp:txXfrm>
        <a:off x="2206619" y="2723240"/>
        <a:ext cx="3660087" cy="826505"/>
      </dsp:txXfrm>
    </dsp:sp>
    <dsp:sp modelId="{386084A0-DB1E-4572-A126-D30532564492}">
      <dsp:nvSpPr>
        <dsp:cNvPr id="0" name=""/>
        <dsp:cNvSpPr/>
      </dsp:nvSpPr>
      <dsp:spPr>
        <a:xfrm rot="10816209">
          <a:off x="2346468" y="1367922"/>
          <a:ext cx="370043" cy="82078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10800000">
        <a:off x="2457480" y="1532341"/>
        <a:ext cx="259030" cy="492471"/>
      </dsp:txXfrm>
    </dsp:sp>
    <dsp:sp modelId="{14B538FE-5D0A-41C4-AB3F-7024EF291635}">
      <dsp:nvSpPr>
        <dsp:cNvPr id="0" name=""/>
        <dsp:cNvSpPr/>
      </dsp:nvSpPr>
      <dsp:spPr>
        <a:xfrm>
          <a:off x="0" y="1288954"/>
          <a:ext cx="2237531" cy="965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Vyplácení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sociálních dávek</a:t>
          </a:r>
        </a:p>
      </dsp:txBody>
      <dsp:txXfrm>
        <a:off x="327679" y="1430333"/>
        <a:ext cx="1582173" cy="682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D8BFD-233D-4CE0-BD29-D92E02969785}" type="datetimeFigureOut">
              <a:rPr lang="cs-CZ" smtClean="0"/>
              <a:t>18.05.2017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CC966-BE30-44C2-9FD1-86B8AEE50A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10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Brno 27.4.2016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Skupina „… a máme pro Vás práci!“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03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Brno 27.4.2016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Skupina „… a máme pro Vás práci!“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76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Brno 27.4.2016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Skupina „… a máme pro Vás práci!“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85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Brno 27.4.2016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Skupina „… a máme pro Vás práci!“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02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Brno 27.4.2016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Skupina „… a máme pro Vás práci!“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72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Brno 27.4.2016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Skupina „… a máme pro Vás práci!“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2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Brno 27.4.2016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Skupina „… a máme pro Vás práci!“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92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Brno 27.4.2016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Skupina „… a máme pro Vás práci!“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32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Brno 27.4.2016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Skupina „… a máme pro Vás práci!“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50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Brno 27.4.2016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Skupina „… a máme pro Vás práci!“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82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Brno 27.4.2016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Skupina „… a máme pro Vás práci!“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Brno 27.4.2016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Skupina „… a máme pro Vás práci!“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5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cid:image003.jpg@01D2B43E.6C650EE0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cid:image003.jpg@01D2B43E.6C650EE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ora-socialnich-podniku.cz/" TargetMode="External"/><Relationship Id="rId2" Type="http://schemas.openxmlformats.org/officeDocument/2006/relationships/hyperlink" Target="mailto:marek@juha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3.jpg@01D2B43E.6C650EE0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dakos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imeva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imeva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radakos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stve-houby.cz/" TargetMode="External"/><Relationship Id="rId2" Type="http://schemas.openxmlformats.org/officeDocument/2006/relationships/hyperlink" Target="http://www.hlivenk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fi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simeva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857012" y="3068960"/>
            <a:ext cx="7416823" cy="3240360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cs-CZ" sz="9600" dirty="0"/>
              <a:t>Skupina společností </a:t>
            </a:r>
          </a:p>
          <a:p>
            <a:pPr fontAlgn="base"/>
            <a:endParaRPr lang="cs-CZ" sz="9600" dirty="0"/>
          </a:p>
          <a:p>
            <a:pPr fontAlgn="base"/>
            <a:r>
              <a:rPr lang="cs-CZ" sz="9600" b="1" dirty="0">
                <a:solidFill>
                  <a:srgbClr val="C00000"/>
                </a:solidFill>
              </a:rPr>
              <a:t>„… a máme pro Vás práci“</a:t>
            </a:r>
          </a:p>
          <a:p>
            <a:pPr fontAlgn="base"/>
            <a:endParaRPr lang="cs-CZ" sz="9600" dirty="0"/>
          </a:p>
          <a:p>
            <a:r>
              <a:rPr lang="cs-CZ" sz="12300" dirty="0"/>
              <a:t>Ing. Marek Juha</a:t>
            </a:r>
          </a:p>
          <a:p>
            <a:endParaRPr lang="cs-CZ" sz="7700" dirty="0"/>
          </a:p>
          <a:p>
            <a:r>
              <a:rPr lang="cs-CZ" sz="9600" b="1" dirty="0"/>
              <a:t>Sociální podnikání a jeho potřeby v ČR</a:t>
            </a:r>
            <a:endParaRPr lang="en-US" sz="9600" b="1" dirty="0"/>
          </a:p>
          <a:p>
            <a:r>
              <a:rPr lang="cs-CZ" sz="8000" dirty="0"/>
              <a:t>Praha, Poslanecká sněmovna ČR, </a:t>
            </a:r>
          </a:p>
          <a:p>
            <a:r>
              <a:rPr lang="cs-CZ" sz="8000" dirty="0"/>
              <a:t>18.5.2017</a:t>
            </a:r>
          </a:p>
          <a:p>
            <a:pPr algn="l"/>
            <a:endParaRPr lang="cs-CZ" sz="4700" dirty="0"/>
          </a:p>
          <a:p>
            <a:endParaRPr lang="cs-CZ" sz="5400" dirty="0"/>
          </a:p>
          <a:p>
            <a:endParaRPr lang="cs-CZ" sz="5400" dirty="0"/>
          </a:p>
          <a:p>
            <a:endParaRPr lang="cs-CZ" sz="5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39" y="620688"/>
            <a:ext cx="3219570" cy="150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8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8923"/>
            <a:ext cx="8229600" cy="851113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solidFill>
                  <a:srgbClr val="C01E2D"/>
                </a:solidFill>
              </a:rPr>
              <a:t>Objednávkový systém MPVP.CZ</a:t>
            </a:r>
            <a:endParaRPr lang="cs-CZ" sz="3000" b="1" cap="small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04456"/>
          </a:xfrm>
        </p:spPr>
        <p:txBody>
          <a:bodyPr>
            <a:normAutofit/>
          </a:bodyPr>
          <a:lstStyle/>
          <a:p>
            <a:pPr marL="57150" lvl="0" indent="0">
              <a:buNone/>
            </a:pPr>
            <a:r>
              <a:rPr lang="cs-CZ" sz="1600" b="1" dirty="0">
                <a:solidFill>
                  <a:prstClr val="black"/>
                </a:solidFill>
              </a:rPr>
              <a:t>Poskytované služby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prstClr val="black"/>
                </a:solidFill>
              </a:rPr>
              <a:t>Internetový prodejní portál </a:t>
            </a:r>
          </a:p>
          <a:p>
            <a:pPr lvl="2"/>
            <a:r>
              <a:rPr lang="cs-CZ" sz="1200" dirty="0">
                <a:solidFill>
                  <a:prstClr val="black"/>
                </a:solidFill>
              </a:rPr>
              <a:t>Vlastní výrobky (čerstvé a sušené houby)</a:t>
            </a:r>
          </a:p>
          <a:p>
            <a:pPr lvl="2"/>
            <a:r>
              <a:rPr lang="cs-CZ" sz="1200" dirty="0">
                <a:solidFill>
                  <a:prstClr val="black"/>
                </a:solidFill>
              </a:rPr>
              <a:t>Výrobky dalších sociálních podniků a „chráněných dílen“</a:t>
            </a:r>
          </a:p>
          <a:p>
            <a:pPr lvl="3"/>
            <a:r>
              <a:rPr lang="cs-CZ" sz="1200" dirty="0">
                <a:solidFill>
                  <a:prstClr val="black"/>
                </a:solidFill>
              </a:rPr>
              <a:t>Čaj, káva</a:t>
            </a:r>
          </a:p>
          <a:p>
            <a:pPr lvl="3"/>
            <a:r>
              <a:rPr lang="cs-CZ" sz="1200" dirty="0">
                <a:solidFill>
                  <a:prstClr val="black"/>
                </a:solidFill>
              </a:rPr>
              <a:t>Těstoviny</a:t>
            </a:r>
          </a:p>
          <a:p>
            <a:pPr lvl="3"/>
            <a:r>
              <a:rPr lang="cs-CZ" sz="1200" dirty="0">
                <a:solidFill>
                  <a:prstClr val="black"/>
                </a:solidFill>
              </a:rPr>
              <a:t>Smažené brambůrky</a:t>
            </a:r>
          </a:p>
          <a:p>
            <a:pPr lvl="3"/>
            <a:r>
              <a:rPr lang="cs-CZ" sz="1200" dirty="0">
                <a:solidFill>
                  <a:prstClr val="black"/>
                </a:solidFill>
              </a:rPr>
              <a:t>Fermentované výrobky</a:t>
            </a:r>
          </a:p>
          <a:p>
            <a:pPr lvl="3"/>
            <a:r>
              <a:rPr lang="cs-CZ" sz="1200" dirty="0">
                <a:solidFill>
                  <a:prstClr val="black"/>
                </a:solidFill>
              </a:rPr>
              <a:t>Ekologické prací a čistící prostředky, …..</a:t>
            </a:r>
          </a:p>
          <a:p>
            <a:pPr marL="0" indent="0" fontAlgn="base">
              <a:buNone/>
            </a:pPr>
            <a:endParaRPr lang="cs-CZ" sz="1600" b="1" dirty="0"/>
          </a:p>
          <a:p>
            <a:pPr marL="0" indent="0" fontAlgn="base">
              <a:buNone/>
            </a:pPr>
            <a:r>
              <a:rPr lang="cs-CZ" sz="1600" b="1" dirty="0"/>
              <a:t>Pracovní příležitosti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600" dirty="0"/>
              <a:t>Administrativa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600" dirty="0"/>
              <a:t>Skladník</a:t>
            </a:r>
          </a:p>
          <a:p>
            <a:pPr marL="457200" lvl="1" indent="0" fontAlgn="base">
              <a:buNone/>
            </a:pPr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59" y="278923"/>
            <a:ext cx="1810741" cy="846828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5970711"/>
            <a:ext cx="7772400" cy="887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C01E2D"/>
                </a:solidFill>
              </a:rPr>
              <a:t>www.OBCHOD.MPVP.cz</a:t>
            </a:r>
          </a:p>
        </p:txBody>
      </p:sp>
    </p:spTree>
    <p:extLst>
      <p:ext uri="{BB962C8B-B14F-4D97-AF65-F5344CB8AC3E}">
        <p14:creationId xmlns:p14="http://schemas.microsoft.com/office/powerpoint/2010/main" val="104195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59" y="278923"/>
            <a:ext cx="1810741" cy="846828"/>
          </a:xfrm>
          <a:prstGeom prst="rect">
            <a:avLst/>
          </a:prstGeom>
        </p:spPr>
      </p:pic>
      <p:pic>
        <p:nvPicPr>
          <p:cNvPr id="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590273" y="1641882"/>
            <a:ext cx="3572757" cy="1931134"/>
          </a:xfrm>
        </p:spPr>
      </p:pic>
      <p:pic>
        <p:nvPicPr>
          <p:cNvPr id="10" name="Zástupný symbol pro obsa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61048"/>
            <a:ext cx="6480720" cy="2431063"/>
          </a:xfrm>
          <a:prstGeom prst="rect">
            <a:avLst/>
          </a:prstGeom>
        </p:spPr>
      </p:pic>
      <p:pic>
        <p:nvPicPr>
          <p:cNvPr id="11" name="Zástupný symbol pro obsah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41679"/>
            <a:ext cx="3417847" cy="2563385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85192" y="369124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cs-CZ" sz="3000" b="1" cap="small" dirty="0">
                <a:solidFill>
                  <a:srgbClr val="C00000"/>
                </a:solidFill>
              </a:rPr>
              <a:t>Ukázky práce</a:t>
            </a:r>
          </a:p>
        </p:txBody>
      </p:sp>
    </p:spTree>
    <p:extLst>
      <p:ext uri="{BB962C8B-B14F-4D97-AF65-F5344CB8AC3E}">
        <p14:creationId xmlns:p14="http://schemas.microsoft.com/office/powerpoint/2010/main" val="239663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000" b="1" cap="small" dirty="0">
                <a:solidFill>
                  <a:srgbClr val="C00000"/>
                </a:solidFill>
              </a:rPr>
              <a:t>Počet zaměstnanců ve skupině MPVP</a:t>
            </a:r>
            <a:endParaRPr lang="cs-CZ" sz="3000" b="1" cap="small" dirty="0">
              <a:solidFill>
                <a:srgbClr val="C0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59" y="278923"/>
            <a:ext cx="1810741" cy="846828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149842" y="5814392"/>
            <a:ext cx="2844316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300" b="1" dirty="0">
                <a:solidFill>
                  <a:srgbClr val="C00000"/>
                </a:solidFill>
              </a:rPr>
              <a:t>stav k</a:t>
            </a:r>
            <a:r>
              <a:rPr lang="pl-PL" sz="3300" b="1" cap="small" dirty="0">
                <a:solidFill>
                  <a:srgbClr val="C00000"/>
                </a:solidFill>
              </a:rPr>
              <a:t> 31.3.2017</a:t>
            </a:r>
            <a:endParaRPr lang="cs-CZ" sz="3300" b="1" cap="small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200" y="3400122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/>
              <a:t>Zdravotně postižené osoby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cs-CZ" altLang="cs-CZ" sz="1500" dirty="0"/>
              <a:t>Osoby zdravotně znevýhodněné (OZZ)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cs-CZ" altLang="cs-CZ" sz="1500" dirty="0"/>
              <a:t>Osoby zdravotně postižené (OZP I. – III. Více než 50% s duševním onemocněním)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altLang="cs-CZ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/>
              <a:t>Sociálně vyloučené osoby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cs-CZ" altLang="cs-CZ" sz="1500" dirty="0"/>
              <a:t>mládež a mladí dospělí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cs-CZ" altLang="cs-CZ" sz="1500" dirty="0"/>
              <a:t>osoby pečující o osobu blízkou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cs-CZ" altLang="cs-CZ" sz="1500" dirty="0"/>
              <a:t>matky po mateřské dovolené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cs-CZ" altLang="cs-CZ" sz="1500" dirty="0"/>
              <a:t>osoby dlouhodobě nezaměstnané více než 1 rok v evidenci uchazečů o zaměstnání Úřadu práce ČR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199868"/>
              </p:ext>
            </p:extLst>
          </p:nvPr>
        </p:nvGraphicFramePr>
        <p:xfrm>
          <a:off x="1043608" y="1236286"/>
          <a:ext cx="6464300" cy="1990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6700">
                  <a:extLst>
                    <a:ext uri="{9D8B030D-6E8A-4147-A177-3AD203B41FA5}">
                      <a16:colId xmlns:a16="http://schemas.microsoft.com/office/drawing/2014/main" val="15682849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700636908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45629213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57309426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35998613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Společnost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Počet zaměstnanců celkem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Z toho OZP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mužů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žen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531091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u="none" strike="noStrike">
                          <a:effectLst/>
                        </a:rPr>
                        <a:t>SIMEVA sociální integrační podnik, s.r.o.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02751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u="none" strike="noStrike">
                          <a:effectLst/>
                        </a:rPr>
                        <a:t>SIMEVA s.r.o.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90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85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73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17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286534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u="none" strike="noStrike">
                          <a:effectLst/>
                        </a:rPr>
                        <a:t>PRADAKOS s.r.o.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19000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u="none" strike="noStrike">
                          <a:effectLst/>
                        </a:rPr>
                        <a:t>HLÍVENKA s.r.o.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40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38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16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24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57244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u="none" strike="noStrike">
                          <a:effectLst/>
                        </a:rPr>
                        <a:t>CIBAR s.r.o.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25283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1" u="none" strike="noStrike">
                          <a:effectLst/>
                        </a:rPr>
                        <a:t>CELKEM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u="none" strike="noStrike">
                          <a:effectLst/>
                        </a:rPr>
                        <a:t>149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u="none" strike="noStrike">
                          <a:effectLst/>
                        </a:rPr>
                        <a:t>141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u="none" strike="noStrike">
                          <a:effectLst/>
                        </a:rPr>
                        <a:t>104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u="none" strike="noStrike" dirty="0">
                          <a:effectLst/>
                        </a:rPr>
                        <a:t>45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809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108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461591"/>
            <a:ext cx="7772400" cy="1470025"/>
          </a:xfrm>
        </p:spPr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61847" y="1197845"/>
            <a:ext cx="79920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000" b="1" dirty="0">
                <a:solidFill>
                  <a:srgbClr val="C01E2D"/>
                </a:solidFill>
                <a:latin typeface="+mj-lt"/>
                <a:ea typeface="+mj-ea"/>
                <a:cs typeface="+mj-cs"/>
              </a:rPr>
              <a:t>Společensky odpovědné chování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262881" y="2636912"/>
          <a:ext cx="4989984" cy="323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694750" y="1751843"/>
          <a:ext cx="8126245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59" y="278923"/>
            <a:ext cx="1810741" cy="846828"/>
          </a:xfrm>
          <a:prstGeom prst="rect">
            <a:avLst/>
          </a:prstGeom>
        </p:spPr>
      </p:pic>
      <p:pic>
        <p:nvPicPr>
          <p:cNvPr id="9" name="Obrázek 8" descr="LOGO KSPaSOO"/>
          <p:cNvPicPr/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5338"/>
            <a:ext cx="2448272" cy="694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09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315176"/>
            <a:ext cx="7772400" cy="887289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C01E2D"/>
                </a:solidFill>
              </a:rPr>
              <a:t>Společensky odpovědné zadávání zakázek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425338"/>
            <a:ext cx="81472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000" b="1" dirty="0">
                <a:solidFill>
                  <a:srgbClr val="C01E2D"/>
                </a:solidFill>
                <a:latin typeface="+mj-lt"/>
                <a:ea typeface="+mj-ea"/>
                <a:cs typeface="+mj-cs"/>
              </a:rPr>
              <a:t>Jak na to?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539552" y="2348880"/>
          <a:ext cx="798842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59" y="278923"/>
            <a:ext cx="1810741" cy="846828"/>
          </a:xfrm>
          <a:prstGeom prst="rect">
            <a:avLst/>
          </a:prstGeom>
        </p:spPr>
      </p:pic>
      <p:pic>
        <p:nvPicPr>
          <p:cNvPr id="7" name="Obrázek 6" descr="LOGO KSPaSOO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5338"/>
            <a:ext cx="2448272" cy="694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55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116604"/>
            <a:ext cx="8229600" cy="42050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dirty="0"/>
              <a:t> 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600" dirty="0"/>
              <a:t>Děkuji za pozornost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Marek Juha</a:t>
            </a:r>
          </a:p>
          <a:p>
            <a:pPr marL="0" indent="0" algn="ctr">
              <a:buNone/>
            </a:pPr>
            <a:r>
              <a:rPr lang="cs-CZ" dirty="0">
                <a:hlinkClick r:id="rId2"/>
              </a:rPr>
              <a:t>marek@juha.cz</a:t>
            </a:r>
            <a:r>
              <a:rPr lang="cs-CZ" dirty="0"/>
              <a:t> </a:t>
            </a:r>
          </a:p>
          <a:p>
            <a:pPr marL="0" indent="0" algn="ctr">
              <a:buNone/>
            </a:pPr>
            <a:r>
              <a:rPr lang="cs-CZ" dirty="0"/>
              <a:t>mobil: +420 602 500 559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>
                <a:hlinkClick r:id="rId3"/>
              </a:rPr>
              <a:t>www.komora-socialnich-podniku.cz</a:t>
            </a:r>
            <a:r>
              <a:rPr lang="cs-CZ" dirty="0"/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0910"/>
            <a:ext cx="3219570" cy="1505694"/>
          </a:xfrm>
          <a:prstGeom prst="rect">
            <a:avLst/>
          </a:prstGeom>
        </p:spPr>
      </p:pic>
      <p:pic>
        <p:nvPicPr>
          <p:cNvPr id="4" name="Obrázek 3" descr="LOGO KSPaSOO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8" y="908720"/>
            <a:ext cx="4448696" cy="1207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58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b="1" cap="small" dirty="0">
                <a:solidFill>
                  <a:srgbClr val="C00000"/>
                </a:solidFill>
              </a:rPr>
              <a:t>www.MPVP.cz</a:t>
            </a:r>
            <a:endParaRPr lang="cs-CZ" sz="3300" b="1" cap="small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75658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endParaRPr lang="cs-CZ" dirty="0"/>
          </a:p>
          <a:p>
            <a:pPr marL="0" indent="0" algn="ctr" fontAlgn="base">
              <a:buNone/>
            </a:pPr>
            <a:r>
              <a:rPr lang="cs-CZ" dirty="0"/>
              <a:t>Skupina společností </a:t>
            </a:r>
          </a:p>
          <a:p>
            <a:pPr marL="0" indent="0" algn="ctr" fontAlgn="base">
              <a:buNone/>
            </a:pPr>
            <a:r>
              <a:rPr lang="cs-CZ" b="1" dirty="0">
                <a:solidFill>
                  <a:srgbClr val="C00000"/>
                </a:solidFill>
              </a:rPr>
              <a:t>„… a máme pro Vás práci“</a:t>
            </a:r>
            <a:r>
              <a:rPr lang="cs-CZ" dirty="0">
                <a:solidFill>
                  <a:srgbClr val="C00000"/>
                </a:solidFill>
              </a:rPr>
              <a:t> </a:t>
            </a:r>
          </a:p>
          <a:p>
            <a:pPr marL="0" indent="0" algn="ctr" fontAlgn="base">
              <a:buNone/>
            </a:pPr>
            <a:endParaRPr lang="cs-CZ" dirty="0">
              <a:solidFill>
                <a:srgbClr val="C00000"/>
              </a:solidFill>
            </a:endParaRPr>
          </a:p>
          <a:p>
            <a:pPr marL="0" indent="0" algn="ctr" fontAlgn="base">
              <a:buNone/>
            </a:pPr>
            <a:r>
              <a:rPr lang="cs-CZ" dirty="0"/>
              <a:t>vytváří pracovní místa pro osoby znevýhodněné na trhu práce v rámci svých sociálních podniků a dalších neziskových aktivit.</a:t>
            </a:r>
            <a:endParaRPr lang="cs-CZ" sz="21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59" y="278923"/>
            <a:ext cx="1810741" cy="846828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300" b="1" cap="sm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2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300" b="1" cap="small" dirty="0">
                <a:solidFill>
                  <a:srgbClr val="C00000"/>
                </a:solidFill>
              </a:rPr>
              <a:t>Nabízíme pracovní příležitosti</a:t>
            </a:r>
            <a:endParaRPr lang="cs-CZ" sz="3300" b="1" cap="small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75658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cs-CZ" dirty="0"/>
              <a:t>recepce/vrátnice</a:t>
            </a:r>
          </a:p>
          <a:p>
            <a:pPr fontAlgn="base"/>
            <a:r>
              <a:rPr lang="cs-CZ" dirty="0"/>
              <a:t>administrativa</a:t>
            </a:r>
          </a:p>
          <a:p>
            <a:pPr fontAlgn="base"/>
            <a:r>
              <a:rPr lang="cs-CZ" dirty="0"/>
              <a:t>účetnictví</a:t>
            </a:r>
          </a:p>
          <a:p>
            <a:pPr fontAlgn="base"/>
            <a:r>
              <a:rPr lang="cs-CZ" dirty="0"/>
              <a:t>obchodní zástupce</a:t>
            </a:r>
          </a:p>
          <a:p>
            <a:pPr fontAlgn="base"/>
            <a:r>
              <a:rPr lang="cs-CZ" dirty="0"/>
              <a:t>skladník</a:t>
            </a:r>
          </a:p>
          <a:p>
            <a:pPr fontAlgn="base"/>
            <a:r>
              <a:rPr lang="cs-CZ" dirty="0"/>
              <a:t>řidič</a:t>
            </a:r>
          </a:p>
          <a:p>
            <a:pPr fontAlgn="base"/>
            <a:r>
              <a:rPr lang="cs-CZ" dirty="0"/>
              <a:t>zahradnické práce</a:t>
            </a:r>
          </a:p>
          <a:p>
            <a:pPr fontAlgn="base"/>
            <a:r>
              <a:rPr lang="cs-CZ" dirty="0"/>
              <a:t>údržbářské práce</a:t>
            </a:r>
          </a:p>
          <a:p>
            <a:pPr fontAlgn="base"/>
            <a:r>
              <a:rPr lang="cs-CZ" dirty="0"/>
              <a:t>úklidové práce</a:t>
            </a:r>
          </a:p>
          <a:p>
            <a:pPr fontAlgn="base"/>
            <a:r>
              <a:rPr lang="cs-CZ" dirty="0"/>
              <a:t>pomocné práce v kuchyni</a:t>
            </a:r>
          </a:p>
          <a:p>
            <a:pPr fontAlgn="base"/>
            <a:r>
              <a:rPr lang="cs-CZ" dirty="0"/>
              <a:t>péče o hlívu ústřičnou</a:t>
            </a:r>
          </a:p>
          <a:p>
            <a:pPr fontAlgn="base"/>
            <a:r>
              <a:rPr lang="cs-CZ" dirty="0"/>
              <a:t>péče o zahradu a drobné hospodářství</a:t>
            </a:r>
          </a:p>
          <a:p>
            <a:pPr fontAlgn="base"/>
            <a:r>
              <a:rPr lang="cs-CZ" dirty="0"/>
              <a:t>chov včel a zpracování včelích produktů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59" y="278923"/>
            <a:ext cx="1810741" cy="84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6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3000" b="1" dirty="0">
                <a:solidFill>
                  <a:schemeClr val="tx2"/>
                </a:solidFill>
              </a:rPr>
              <a:t>Administrativní centrum HRAD </a:t>
            </a:r>
            <a:endParaRPr lang="cs-CZ" sz="3000" b="1" dirty="0">
              <a:solidFill>
                <a:schemeClr val="tx2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74638"/>
            <a:ext cx="874440" cy="99536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609600" y="1417638"/>
            <a:ext cx="8229600" cy="5179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ARX Invest a.s. </a:t>
            </a:r>
          </a:p>
          <a:p>
            <a:r>
              <a:rPr lang="cs-CZ" dirty="0"/>
              <a:t>vlastník objektu v Brně-Maloměřicích, Jarní 50</a:t>
            </a:r>
          </a:p>
          <a:p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dirty="0"/>
              <a:t>Služby:</a:t>
            </a:r>
          </a:p>
          <a:p>
            <a:r>
              <a:rPr lang="cs-CZ" dirty="0"/>
              <a:t>Pronájem kanceláří, obchodních a výrobních prostor (cca 4.500 m</a:t>
            </a:r>
            <a:r>
              <a:rPr lang="cs-CZ" baseline="30000" dirty="0"/>
              <a:t>2</a:t>
            </a:r>
            <a:r>
              <a:rPr lang="cs-CZ" dirty="0"/>
              <a:t>)</a:t>
            </a:r>
          </a:p>
          <a:p>
            <a:r>
              <a:rPr lang="cs-CZ" dirty="0"/>
              <a:t>Pronájem ubytovacích prostor (cca 3.500 m</a:t>
            </a:r>
            <a:r>
              <a:rPr lang="cs-CZ" baseline="30000" dirty="0"/>
              <a:t>2</a:t>
            </a:r>
            <a:r>
              <a:rPr lang="cs-CZ" dirty="0"/>
              <a:t>)</a:t>
            </a:r>
          </a:p>
          <a:p>
            <a:r>
              <a:rPr lang="cs-CZ" dirty="0"/>
              <a:t>Pronájem zahradních a manipulačních ploch (cca 3.500 m</a:t>
            </a:r>
            <a:r>
              <a:rPr lang="cs-CZ" baseline="30000" dirty="0"/>
              <a:t>2</a:t>
            </a:r>
            <a:r>
              <a:rPr lang="cs-CZ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="1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2900" dirty="0"/>
              <a:t>		   		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cs-CZ" sz="2900" dirty="0">
                <a:hlinkClick r:id="rId3"/>
              </a:rPr>
              <a:t>www.achrad.cz</a:t>
            </a:r>
            <a:r>
              <a:rPr lang="cs-CZ" sz="2900" dirty="0"/>
              <a:t> </a:t>
            </a:r>
          </a:p>
          <a:p>
            <a:endParaRPr lang="cs-CZ" dirty="0"/>
          </a:p>
        </p:txBody>
      </p:sp>
      <p:pic>
        <p:nvPicPr>
          <p:cNvPr id="7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84984"/>
            <a:ext cx="2654885" cy="2463428"/>
          </a:xfrm>
        </p:spPr>
      </p:pic>
    </p:spTree>
    <p:extLst>
      <p:ext uri="{BB962C8B-B14F-4D97-AF65-F5344CB8AC3E}">
        <p14:creationId xmlns:p14="http://schemas.microsoft.com/office/powerpoint/2010/main" val="87012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1147" y="182642"/>
            <a:ext cx="8424936" cy="1143000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solidFill>
                  <a:srgbClr val="C01E2D"/>
                </a:solidFill>
              </a:rPr>
              <a:t>SIMEVA sociální integrační podnik s.r.o.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5642"/>
            <a:ext cx="8229600" cy="5415725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cs-CZ" sz="1800" dirty="0"/>
              <a:t>Podpora vytváření pracovních míst pro spoluobčany, kteří trpí duševní nemocí schizofrenie a dalších vyloučených skupin na trhu práce</a:t>
            </a:r>
          </a:p>
          <a:p>
            <a:pPr marL="57150" indent="0">
              <a:buNone/>
            </a:pPr>
            <a:endParaRPr lang="cs-CZ" sz="1800" dirty="0"/>
          </a:p>
          <a:p>
            <a:pPr marL="57150" indent="0">
              <a:buNone/>
            </a:pPr>
            <a:r>
              <a:rPr lang="cs-CZ" sz="1800" b="1" dirty="0"/>
              <a:t>Hlavní cíle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Integrační sociální podnik </a:t>
            </a:r>
            <a:r>
              <a:rPr lang="cs-CZ" sz="1800" dirty="0"/>
              <a:t>– po čase by měli klienti odcházet na chráněná místa, případně na otevřený trh práce.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Vytvoření základní pracovních návyků a vědomostí klientů</a:t>
            </a:r>
            <a:r>
              <a:rPr lang="cs-CZ" sz="1800" dirty="0"/>
              <a:t>, zvýšení jejich sebevědomí a šance na začlenění zpět do společnosti a na trh práce.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Úvazek do 0,3 </a:t>
            </a:r>
            <a:r>
              <a:rPr lang="cs-CZ" sz="1800" dirty="0"/>
              <a:t>( tj. 4 hod max. 3x týdně)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Možnost práce s pracovním asistentem</a:t>
            </a:r>
            <a:r>
              <a:rPr lang="cs-CZ" sz="1800" dirty="0"/>
              <a:t>, sociálním pracovníkem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Úzká spolupráce s neziskovými organizacemi </a:t>
            </a:r>
            <a:r>
              <a:rPr lang="cs-CZ" sz="1800" dirty="0"/>
              <a:t>poskytující sociální služby</a:t>
            </a:r>
          </a:p>
          <a:p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Pracovní příležitosti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800" dirty="0"/>
              <a:t>Zahradnické a úklidové práce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800" dirty="0"/>
              <a:t>Péče o zahradu a drobné hospodářství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800" dirty="0"/>
              <a:t>Recepce, administrativní práce</a:t>
            </a:r>
          </a:p>
          <a:p>
            <a:pPr marL="457200" lvl="1" indent="0" algn="ctr">
              <a:buNone/>
            </a:pPr>
            <a:r>
              <a:rPr lang="cs-CZ" sz="1800" dirty="0">
                <a:hlinkClick r:id="rId2"/>
              </a:rPr>
              <a:t>www.simeva.cz</a:t>
            </a:r>
            <a:r>
              <a:rPr lang="cs-CZ" sz="1800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4664"/>
            <a:ext cx="1872208" cy="69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175647"/>
            <a:ext cx="8424936" cy="1156990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solidFill>
                  <a:srgbClr val="C01E2D"/>
                </a:solidFill>
              </a:rPr>
              <a:t>Sociální podnik SIMEVA s.r.o.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204" y="1233647"/>
            <a:ext cx="8229600" cy="5215300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cs-CZ" sz="1400" b="1" dirty="0"/>
              <a:t>Vytváří chráněné pracovní místa</a:t>
            </a:r>
            <a:r>
              <a:rPr lang="cs-CZ" sz="1400" dirty="0"/>
              <a:t> pro zdravotně znevýhodněné osoby a podporuje osoby s omezenými pracovními schopnostmi v začlenění na trh práce</a:t>
            </a:r>
          </a:p>
          <a:p>
            <a:pPr marL="57150" indent="0">
              <a:buNone/>
            </a:pPr>
            <a:endParaRPr lang="cs-CZ" sz="1400" dirty="0"/>
          </a:p>
          <a:p>
            <a:pPr marL="57150" indent="0">
              <a:buNone/>
            </a:pPr>
            <a:r>
              <a:rPr lang="cs-CZ" sz="1400" b="1" dirty="0"/>
              <a:t>Hlavní cíle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/>
              <a:t>Začlenění osob se zdravotním postižením zpět na trh práce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/>
              <a:t>Prohlubování základních pracovních návyků a vědomostí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/>
              <a:t>Úvazek až 1,0 ( průměr cca 0,5)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/>
              <a:t>Samostatná práce na zakázkách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57150" indent="0">
              <a:buNone/>
            </a:pPr>
            <a:r>
              <a:rPr lang="cs-CZ" sz="1400" b="1" dirty="0"/>
              <a:t>Poskytované služby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/>
              <a:t>Údržba veřejné zeleně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/>
              <a:t>Úklidy areálů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/>
              <a:t>Drobné údržbářské práce</a:t>
            </a:r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r>
              <a:rPr lang="cs-CZ" sz="1400" b="1" dirty="0"/>
              <a:t>Pracovní příležitosti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400" dirty="0"/>
              <a:t>Zahradnické práce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400" dirty="0"/>
              <a:t>Údržbářské práce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400" dirty="0"/>
              <a:t>Chov včel a zpracování včelích produktů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400" dirty="0"/>
              <a:t>Administrativní a účetní práce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400" dirty="0"/>
              <a:t>Pomocné manipulační práce</a:t>
            </a:r>
          </a:p>
          <a:p>
            <a:pPr marL="457200" lvl="1" indent="0" algn="ctr">
              <a:buNone/>
            </a:pPr>
            <a:r>
              <a:rPr lang="cs-CZ" sz="1400" dirty="0">
                <a:hlinkClick r:id="rId2"/>
              </a:rPr>
              <a:t>www.simeva.cz</a:t>
            </a:r>
            <a:r>
              <a:rPr lang="cs-CZ" sz="1400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4664"/>
            <a:ext cx="1872208" cy="6989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25144"/>
            <a:ext cx="1422883" cy="140399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948264" y="616530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2016, 2017</a:t>
            </a:r>
          </a:p>
        </p:txBody>
      </p:sp>
    </p:spTree>
    <p:extLst>
      <p:ext uri="{BB962C8B-B14F-4D97-AF65-F5344CB8AC3E}">
        <p14:creationId xmlns:p14="http://schemas.microsoft.com/office/powerpoint/2010/main" val="164848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35047"/>
            <a:ext cx="8229600" cy="962178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solidFill>
                  <a:srgbClr val="DF8F29"/>
                </a:solidFill>
              </a:rPr>
              <a:t>Sociální podnik PRADAKOS s.r.o. </a:t>
            </a:r>
            <a:endParaRPr lang="cs-CZ" sz="3000" dirty="0">
              <a:solidFill>
                <a:srgbClr val="DF8F2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cs-CZ" sz="2300" b="1" dirty="0"/>
              <a:t>Hlavní cíle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/>
              <a:t>Vytvoření pracovních návyků klientů, získání praxe v prvním zaměstnání, udržení pracovních návyků, zvýšení jejich sebevědomí na začlenění na trhu práce</a:t>
            </a:r>
          </a:p>
          <a:p>
            <a:pPr marL="57150" indent="0">
              <a:buNone/>
            </a:pPr>
            <a:endParaRPr lang="cs-CZ" sz="2300" b="1" dirty="0"/>
          </a:p>
          <a:p>
            <a:pPr marL="0" indent="0" fontAlgn="base">
              <a:buNone/>
            </a:pPr>
            <a:r>
              <a:rPr lang="cs-CZ" sz="2400" b="1" dirty="0"/>
              <a:t>Poskytované služby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100" dirty="0"/>
              <a:t>Správa nemovitosti – Administrativní centrum HRAD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100" dirty="0"/>
              <a:t>Pronájem kanceláří, obchodních a výrobních prostor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100" dirty="0"/>
              <a:t>Účetní a daňové poradenství</a:t>
            </a:r>
          </a:p>
          <a:p>
            <a:pPr marL="57150" indent="0">
              <a:buNone/>
            </a:pPr>
            <a:endParaRPr lang="cs-CZ" sz="2400" b="1" dirty="0"/>
          </a:p>
          <a:p>
            <a:pPr marL="57150" indent="0">
              <a:buNone/>
            </a:pPr>
            <a:r>
              <a:rPr lang="cs-CZ" sz="2400" b="1" dirty="0"/>
              <a:t>Pracovní příležitosti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2100" dirty="0"/>
              <a:t>recepce/vrátnice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2100" dirty="0"/>
              <a:t>administrativa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2100" dirty="0"/>
              <a:t>účetnictví</a:t>
            </a:r>
          </a:p>
          <a:p>
            <a:pPr marL="457200" lvl="1" indent="0" algn="ctr">
              <a:buNone/>
            </a:pPr>
            <a:endParaRPr lang="cs-CZ" dirty="0">
              <a:hlinkClick r:id="rId2"/>
            </a:endParaRPr>
          </a:p>
          <a:p>
            <a:pPr marL="457200" lvl="1" indent="0" algn="ctr">
              <a:buNone/>
            </a:pPr>
            <a:r>
              <a:rPr lang="cs-CZ" sz="1900" dirty="0">
                <a:hlinkClick r:id="rId2"/>
              </a:rPr>
              <a:t>www.pradakos.cz</a:t>
            </a:r>
            <a:r>
              <a:rPr lang="cs-CZ" sz="1900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78590"/>
            <a:ext cx="1368152" cy="67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9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35956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solidFill>
                  <a:schemeClr val="accent6">
                    <a:lumMod val="50000"/>
                  </a:schemeClr>
                </a:solidFill>
              </a:rPr>
              <a:t>Sociální podnik HLÍVENKA s.r.o. </a:t>
            </a:r>
            <a:endParaRPr lang="cs-CZ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6354"/>
            <a:ext cx="8229600" cy="5141168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cs-CZ" sz="1600" b="1" dirty="0"/>
              <a:t>Vytváří chráněné pracovní místa</a:t>
            </a:r>
            <a:r>
              <a:rPr lang="cs-CZ" sz="1600" dirty="0"/>
              <a:t> pro zdravotně znevýhodněné osoby a podporuje osoby s omezenými pracovními schopnostmi v začlenění na trh práce</a:t>
            </a:r>
          </a:p>
          <a:p>
            <a:pPr marL="57150" indent="0">
              <a:buNone/>
            </a:pPr>
            <a:endParaRPr lang="cs-CZ" sz="1600" dirty="0"/>
          </a:p>
          <a:p>
            <a:pPr marL="57150" indent="0">
              <a:buNone/>
            </a:pPr>
            <a:r>
              <a:rPr lang="cs-CZ" sz="1600" b="1" dirty="0"/>
              <a:t>Hlavní cíle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Začlenění osob se zdravotním postižením zpět na trh práce</a:t>
            </a:r>
          </a:p>
          <a:p>
            <a:pPr lvl="1"/>
            <a:endParaRPr lang="cs-CZ" sz="1600" dirty="0"/>
          </a:p>
          <a:p>
            <a:pPr marL="0" indent="0" fontAlgn="base">
              <a:buNone/>
            </a:pPr>
            <a:r>
              <a:rPr lang="cs-CZ" sz="1600" b="1" dirty="0"/>
              <a:t>Poskytované služby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Pěstování hlívy ústřičné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Distribuce čerstvých hub (hlíva, žampiony, … 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Rozvoz do restaurací, prodejen zdravých potravin, na farmářské trhy i k samotným zákazníkům</a:t>
            </a: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cs-CZ" sz="1600" b="1" dirty="0"/>
              <a:t>Pracovní příležitosti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600" dirty="0"/>
              <a:t>Péče o hlívu ústřičnou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600" dirty="0"/>
              <a:t>Skladník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600" dirty="0"/>
              <a:t>Pomocný manipulační dělník</a:t>
            </a:r>
          </a:p>
          <a:p>
            <a:pPr marL="457200" lvl="1" indent="0" algn="ctr">
              <a:buNone/>
            </a:pPr>
            <a:r>
              <a:rPr lang="cs-CZ" sz="1600" dirty="0">
                <a:hlinkClick r:id="rId2"/>
              </a:rPr>
              <a:t>www.hlivenka.cz</a:t>
            </a:r>
            <a:r>
              <a:rPr lang="cs-CZ" sz="1600" dirty="0"/>
              <a:t> </a:t>
            </a:r>
          </a:p>
          <a:p>
            <a:pPr marL="457200" lvl="1" indent="0" algn="ctr">
              <a:buNone/>
            </a:pPr>
            <a:r>
              <a:rPr lang="cs-CZ" sz="1600" dirty="0">
                <a:hlinkClick r:id="rId3"/>
              </a:rPr>
              <a:t>www.cerstve-houby.cz</a:t>
            </a:r>
            <a:r>
              <a:rPr lang="cs-CZ" sz="1600" dirty="0"/>
              <a:t>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74638"/>
            <a:ext cx="1775079" cy="9167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25144"/>
            <a:ext cx="1422883" cy="140399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948264" y="616530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68496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424936" cy="922114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solidFill>
                  <a:srgbClr val="0466AF"/>
                </a:solidFill>
              </a:rPr>
              <a:t>Sociální podnik CIBAR s.r.o.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204" y="1417638"/>
            <a:ext cx="8229600" cy="525658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cs-CZ" sz="1600" b="1" dirty="0"/>
              <a:t>Vytváří chráněné pracovní místa </a:t>
            </a:r>
            <a:r>
              <a:rPr lang="cs-CZ" sz="1600" dirty="0"/>
              <a:t>pro zdravotně znevýhodněné osoby a podporuje osoby s omezenými pracovními schopnostmi v začlenění na trh práce</a:t>
            </a:r>
          </a:p>
          <a:p>
            <a:pPr marL="0" indent="0" fontAlgn="base">
              <a:buNone/>
            </a:pPr>
            <a:endParaRPr lang="cs-CZ" sz="1600" b="1" dirty="0"/>
          </a:p>
          <a:p>
            <a:pPr marL="57150" lvl="0" indent="0">
              <a:buNone/>
            </a:pPr>
            <a:r>
              <a:rPr lang="cs-CZ" sz="1600" b="1" dirty="0">
                <a:solidFill>
                  <a:prstClr val="black"/>
                </a:solidFill>
              </a:rPr>
              <a:t>Hlavní cíle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prstClr val="black"/>
                </a:solidFill>
              </a:rPr>
              <a:t>Začlenění osob se zdravotním postižením zpět na trh práce</a:t>
            </a:r>
          </a:p>
          <a:p>
            <a:pPr fontAlgn="base"/>
            <a:endParaRPr lang="cs-CZ" sz="1600" b="1" dirty="0"/>
          </a:p>
          <a:p>
            <a:pPr marL="0" indent="0" fontAlgn="base">
              <a:buNone/>
            </a:pPr>
            <a:r>
              <a:rPr lang="cs-CZ" sz="1600" b="1" dirty="0"/>
              <a:t>Poskytované služby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prstClr val="black"/>
                </a:solidFill>
              </a:rPr>
              <a:t>Autoservis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prstClr val="black"/>
                </a:solidFill>
              </a:rPr>
              <a:t>Pneuservis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prstClr val="black"/>
                </a:solidFill>
              </a:rPr>
              <a:t>Autodoprava</a:t>
            </a:r>
            <a:r>
              <a:rPr lang="cs-CZ" sz="1600" dirty="0"/>
              <a:t> </a:t>
            </a:r>
          </a:p>
          <a:p>
            <a:pPr marL="0" indent="0" fontAlgn="base">
              <a:buNone/>
            </a:pPr>
            <a:endParaRPr lang="cs-CZ" sz="1600" b="1" dirty="0"/>
          </a:p>
          <a:p>
            <a:pPr marL="0" indent="0" fontAlgn="base">
              <a:buNone/>
            </a:pPr>
            <a:r>
              <a:rPr lang="cs-CZ" sz="1600" b="1" dirty="0"/>
              <a:t>Pracovní příležitosti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600" dirty="0"/>
              <a:t>Automechanik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600" dirty="0"/>
              <a:t>Skladník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600" dirty="0"/>
              <a:t>Řidič</a:t>
            </a:r>
          </a:p>
          <a:p>
            <a:pPr lvl="1" fontAlgn="base"/>
            <a:endParaRPr lang="cs-CZ" sz="1600" dirty="0"/>
          </a:p>
          <a:p>
            <a:pPr marL="457200" lvl="1" indent="0" algn="ctr">
              <a:buNone/>
            </a:pPr>
            <a:endParaRPr lang="cs-CZ" sz="1600" dirty="0">
              <a:hlinkClick r:id="rId2"/>
            </a:endParaRPr>
          </a:p>
          <a:p>
            <a:pPr marL="457200" lvl="1" indent="0" algn="ctr">
              <a:buNone/>
            </a:pPr>
            <a:r>
              <a:rPr lang="cs-CZ" sz="1600" dirty="0">
                <a:hlinkClick r:id="rId2"/>
              </a:rPr>
              <a:t>www.cibar.cz</a:t>
            </a:r>
            <a:r>
              <a:rPr lang="cs-CZ" sz="1600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99" y="476672"/>
            <a:ext cx="2188845" cy="46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768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AE1E23F8B5A245AC6E45F70F5382A9" ma:contentTypeVersion="2" ma:contentTypeDescription="Vytvoří nový dokument" ma:contentTypeScope="" ma:versionID="578afccec253741ed0ba9f7a77a4ec08">
  <xsd:schema xmlns:xsd="http://www.w3.org/2001/XMLSchema" xmlns:xs="http://www.w3.org/2001/XMLSchema" xmlns:p="http://schemas.microsoft.com/office/2006/metadata/properties" xmlns:ns2="7d809470-1a6e-4bfc-91db-225fb1e90d66" targetNamespace="http://schemas.microsoft.com/office/2006/metadata/properties" ma:root="true" ma:fieldsID="08a05a0f14b84a5efa29632d5b5b2258" ns2:_="">
    <xsd:import namespace="7d809470-1a6e-4bfc-91db-225fb1e90d6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09470-1a6e-4bfc-91db-225fb1e90d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6442E2-44BA-46AB-A104-6B473319AFCA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7d809470-1a6e-4bfc-91db-225fb1e90d6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1C18E8B-0AEF-49E6-A475-E2A3233641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809470-1a6e-4bfc-91db-225fb1e90d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097694-A045-4D0A-A0F7-3D7A52496A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7308</TotalTime>
  <Words>774</Words>
  <Application>Microsoft Office PowerPoint</Application>
  <PresentationFormat>Předvádění na obrazovce (4:3)</PresentationFormat>
  <Paragraphs>234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systému Office</vt:lpstr>
      <vt:lpstr>Prezentace aplikace PowerPoint</vt:lpstr>
      <vt:lpstr>www.MPVP.cz</vt:lpstr>
      <vt:lpstr>Nabízíme pracovní příležitosti</vt:lpstr>
      <vt:lpstr>Administrativní centrum HRAD </vt:lpstr>
      <vt:lpstr>SIMEVA sociální integrační podnik s.r.o.</vt:lpstr>
      <vt:lpstr>Sociální podnik SIMEVA s.r.o.</vt:lpstr>
      <vt:lpstr>Sociální podnik PRADAKOS s.r.o. </vt:lpstr>
      <vt:lpstr>Sociální podnik HLÍVENKA s.r.o. </vt:lpstr>
      <vt:lpstr>Sociální podnik CIBAR s.r.o.</vt:lpstr>
      <vt:lpstr>Objednávkový systém MPVP.CZ</vt:lpstr>
      <vt:lpstr>Ukázky práce</vt:lpstr>
      <vt:lpstr>Počet zaměstnanců ve skupině MPVP</vt:lpstr>
      <vt:lpstr> </vt:lpstr>
      <vt:lpstr>Společensky odpovědné zadávání zakázek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Kamila</dc:creator>
  <cp:lastModifiedBy>Marek Juha</cp:lastModifiedBy>
  <cp:revision>140</cp:revision>
  <dcterms:created xsi:type="dcterms:W3CDTF">2014-05-27T21:52:07Z</dcterms:created>
  <dcterms:modified xsi:type="dcterms:W3CDTF">2017-05-18T05:25:59Z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0x01010017AE1E23F8B5A245AC6E45F70F5382A9</vt:lpwstr>
  </property>
</Properties>
</file>