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24"/>
  </p:notesMasterIdLst>
  <p:sldIdLst>
    <p:sldId id="256" r:id="rId5"/>
    <p:sldId id="280" r:id="rId6"/>
    <p:sldId id="281" r:id="rId7"/>
    <p:sldId id="303" r:id="rId8"/>
    <p:sldId id="304" r:id="rId9"/>
    <p:sldId id="306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8" r:id="rId18"/>
    <p:sldId id="316" r:id="rId19"/>
    <p:sldId id="307" r:id="rId20"/>
    <p:sldId id="317" r:id="rId21"/>
    <p:sldId id="308" r:id="rId22"/>
    <p:sldId id="265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ek Juha" initials="MJ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65" autoAdjust="0"/>
    <p:restoredTop sz="94660" autoAdjust="0"/>
  </p:normalViewPr>
  <p:slideViewPr>
    <p:cSldViewPr>
      <p:cViewPr varScale="1">
        <p:scale>
          <a:sx n="66" d="100"/>
          <a:sy n="66" d="100"/>
        </p:scale>
        <p:origin x="146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8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718B1-AC4D-4E5B-ABD4-5FD25EC34FE1}" type="datetimeFigureOut">
              <a:rPr lang="cs-CZ" smtClean="0"/>
              <a:pPr/>
              <a:t>18.05.2017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9E91F-BF90-4632-909D-31B5B12739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095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9E91F-BF90-4632-909D-31B5B12739D0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4239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196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342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825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396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876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9887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817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979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651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695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294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626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milan.venclik@seznam.cz" TargetMode="External"/><Relationship Id="rId2" Type="http://schemas.openxmlformats.org/officeDocument/2006/relationships/hyperlink" Target="mailto:info@komora-soci&#225;ln&#237;ch-podniku.cz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://www.komora-socialnich-podniku.cz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venclik.milan@seznam.cz" TargetMode="External"/><Relationship Id="rId2" Type="http://schemas.openxmlformats.org/officeDocument/2006/relationships/hyperlink" Target="mailto:milan.venclik@seznam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48060" y="2928512"/>
            <a:ext cx="6840759" cy="3740848"/>
          </a:xfrm>
        </p:spPr>
        <p:txBody>
          <a:bodyPr>
            <a:normAutofit fontScale="77500" lnSpcReduction="20000"/>
          </a:bodyPr>
          <a:lstStyle/>
          <a:p>
            <a:endParaRPr lang="cs-CZ" sz="4000" b="1" dirty="0"/>
          </a:p>
          <a:p>
            <a:r>
              <a:rPr lang="cs-CZ" sz="4000" b="1" dirty="0"/>
              <a:t>Sociální podnikání a jeho potřeby v ČR</a:t>
            </a:r>
            <a:endParaRPr lang="en-US" sz="4000" b="1" dirty="0"/>
          </a:p>
          <a:p>
            <a:endParaRPr lang="cs-CZ" sz="3000" dirty="0"/>
          </a:p>
          <a:p>
            <a:r>
              <a:rPr lang="cs-CZ" sz="3000" dirty="0"/>
              <a:t>Praha, Poslanecká sněmovna ČR, </a:t>
            </a:r>
          </a:p>
          <a:p>
            <a:r>
              <a:rPr lang="cs-CZ" sz="3000" dirty="0"/>
              <a:t>květen - 2017</a:t>
            </a:r>
          </a:p>
          <a:p>
            <a:endParaRPr lang="cs-CZ" sz="3900" dirty="0"/>
          </a:p>
          <a:p>
            <a:r>
              <a:rPr lang="cs-CZ" sz="3900" b="1" dirty="0"/>
              <a:t>Ing. Milan Venclík</a:t>
            </a:r>
          </a:p>
          <a:p>
            <a:r>
              <a:rPr lang="cs-CZ" sz="2600" dirty="0"/>
              <a:t>Předseda KSP</a:t>
            </a:r>
          </a:p>
          <a:p>
            <a:pPr algn="l"/>
            <a:endParaRPr lang="cs-CZ" sz="4700" dirty="0"/>
          </a:p>
          <a:p>
            <a:endParaRPr lang="cs-CZ" sz="5400" dirty="0"/>
          </a:p>
          <a:p>
            <a:endParaRPr lang="cs-CZ" sz="5400" dirty="0"/>
          </a:p>
          <a:p>
            <a:endParaRPr lang="cs-CZ" sz="54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504" y="980728"/>
            <a:ext cx="4488563" cy="1624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514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80464"/>
            <a:ext cx="8229600" cy="78119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br>
              <a:rPr lang="cs-CZ" sz="4000" b="1" cap="small" dirty="0">
                <a:solidFill>
                  <a:srgbClr val="4F81BD"/>
                </a:solidFill>
                <a:ea typeface="+mn-ea"/>
                <a:cs typeface="+mn-cs"/>
              </a:rPr>
            </a:br>
            <a:r>
              <a:rPr lang="cs-CZ" sz="4000" b="1" cap="small" dirty="0">
                <a:solidFill>
                  <a:srgbClr val="4F81BD"/>
                </a:solidFill>
                <a:ea typeface="+mn-ea"/>
                <a:cs typeface="+mn-cs"/>
              </a:rPr>
              <a:t>Důsledky</a:t>
            </a:r>
            <a:r>
              <a:rPr lang="en-US" sz="4000" b="1" cap="small" dirty="0">
                <a:solidFill>
                  <a:srgbClr val="4F81BD"/>
                </a:solidFill>
                <a:ea typeface="+mn-ea"/>
                <a:cs typeface="+mn-cs"/>
              </a:rPr>
              <a:t> </a:t>
            </a:r>
            <a:br>
              <a:rPr lang="en-US" sz="4000" dirty="0">
                <a:solidFill>
                  <a:prstClr val="black"/>
                </a:solidFill>
                <a:ea typeface="+mn-ea"/>
                <a:cs typeface="+mn-c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/>
              <a:t>Viz. vyhodnocení výzvy 30 experty MU</a:t>
            </a:r>
          </a:p>
          <a:p>
            <a:pPr marL="0" indent="0">
              <a:buNone/>
            </a:pPr>
            <a:r>
              <a:rPr lang="cs-CZ" dirty="0"/>
              <a:t>Prezentace Ing. Mirka </a:t>
            </a:r>
            <a:r>
              <a:rPr lang="cs-CZ" dirty="0" err="1"/>
              <a:t>Wildmannová,Ph.D</a:t>
            </a:r>
            <a:r>
              <a:rPr lang="cs-CZ" dirty="0"/>
              <a:t>, MBA MU: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Skoro 50 % úspěšných žadatelů by bez výzvy nepodnikalo v dané oblasti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Skoro 50 % úspěšných žadatelů nevěří v udržitelnost projekt</a:t>
            </a:r>
            <a:r>
              <a:rPr lang="cs-CZ" dirty="0"/>
              <a:t>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Přesto byly projekty schválen</a:t>
            </a:r>
            <a:r>
              <a:rPr lang="cs-CZ" dirty="0"/>
              <a:t>y </a:t>
            </a:r>
            <a:r>
              <a:rPr lang="cs-CZ" b="1" dirty="0"/>
              <a:t>„odborníky</a:t>
            </a:r>
            <a:r>
              <a:rPr lang="cs-CZ" dirty="0"/>
              <a:t>“-neefektivní využívání veřejných prostředků!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188640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494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652934"/>
          </a:xfrm>
        </p:spPr>
        <p:txBody>
          <a:bodyPr>
            <a:normAutofit fontScale="90000"/>
          </a:bodyPr>
          <a:lstStyle/>
          <a:p>
            <a:r>
              <a:rPr lang="cs-CZ" sz="4000" b="1" cap="small" dirty="0">
                <a:solidFill>
                  <a:srgbClr val="4F81BD"/>
                </a:solidFill>
              </a:rPr>
              <a:t>Veřejná podpora cílových skupin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Kontinuální finanční podpora zaměstnanců s OZP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Ostatní skupiny bez kontinuální podpory - pouze nahodilá projektová podpora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Bez legislativní podpory ve veřejných soutěžích (od roku 2016)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Zadavatelé soutěží mohou modifikovat podmínky soutěže se zohledněním sociálních dopadů – málo využíváno - zadavatelé mají strach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Podnik nemůže mít dlouhodobou udržitelnost!!!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188640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356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cs-CZ" sz="4000" b="1" cap="small" dirty="0">
                <a:solidFill>
                  <a:srgbClr val="4F81BD"/>
                </a:solidFill>
              </a:rPr>
              <a:t>Podmínky nutné pro funkci Soc.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3400" b="1" dirty="0"/>
              <a:t>Jasně definovaná legislativa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400" b="1" dirty="0"/>
              <a:t>Aktivní podpora veřejné správy </a:t>
            </a:r>
            <a:r>
              <a:rPr lang="cs-CZ" sz="3400" dirty="0"/>
              <a:t>v oblasti marketingu, podpory vzdělávání, vytváření inovačního sociálního prostředí, podpora vzniku a rozvoje sociálního podnikání (podpora inkubátorů soc. podniků atd.) 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400" b="1" dirty="0"/>
              <a:t>Stabilní legislativní a ekonomické prostředí </a:t>
            </a:r>
            <a:r>
              <a:rPr lang="cs-CZ" sz="3400" dirty="0"/>
              <a:t>(soc. podnik není flexibilní. Změna minimální mzdy, výše odvodů, zdanění může být likvidační bez příslušných intervencí veřejné správy)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400" b="1" dirty="0"/>
              <a:t>Dlouhodobé definování znevýhodněných skupin.</a:t>
            </a:r>
            <a:r>
              <a:rPr lang="cs-CZ" sz="3400" dirty="0"/>
              <a:t> Nutná spolupráce s lékaři a psychology aby došlo k </a:t>
            </a:r>
            <a:r>
              <a:rPr lang="cs-CZ" sz="3400" dirty="0" err="1"/>
              <a:t>rozškálování</a:t>
            </a:r>
            <a:r>
              <a:rPr lang="cs-CZ" sz="3400" dirty="0"/>
              <a:t> dle pracovního potenciálu jednotlivých pracovníků a to třeba dle hendikepu anebo diagnózy.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188640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713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652934"/>
          </a:xfrm>
        </p:spPr>
        <p:txBody>
          <a:bodyPr>
            <a:normAutofit fontScale="90000"/>
          </a:bodyPr>
          <a:lstStyle/>
          <a:p>
            <a:r>
              <a:rPr lang="cs-CZ" sz="4000" b="1" cap="small" dirty="0">
                <a:solidFill>
                  <a:srgbClr val="4F81BD"/>
                </a:solidFill>
              </a:rPr>
              <a:t>Podmínky nutné pro funkci Soc.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33926"/>
            <a:ext cx="8229600" cy="429223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Dlouhodobé nastavení financování jednotlivých cílových skupin z veřejných zdrojů!</a:t>
            </a: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Vytvoření podmínek pro úvěrování sociálních podniků.</a:t>
            </a:r>
            <a:r>
              <a:rPr lang="cs-CZ" dirty="0"/>
              <a:t>(Nevytvářejí velké zisky - banky nechtějí financovat).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Vytvoření Finančního fondu pro podporu sociálního podnikání </a:t>
            </a:r>
            <a:r>
              <a:rPr lang="cs-CZ" dirty="0"/>
              <a:t>- na bázi úvěrování anebo finančních programů pro banky, dostupné pro každý sociální podnik, splňující požadované kritéria a plnící svou společenskou funkci.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Je </a:t>
            </a:r>
            <a:r>
              <a:rPr lang="cs-CZ" b="1" dirty="0"/>
              <a:t>třeba zásadně rozlišit podn</a:t>
            </a:r>
            <a:r>
              <a:rPr lang="cs-CZ" dirty="0"/>
              <a:t>iky, které </a:t>
            </a:r>
            <a:r>
              <a:rPr lang="cs-CZ" b="1" dirty="0"/>
              <a:t>vytvoří anebo zapracují do svého výrobního programu místa pro znevýhodněné pracovníky v rámci společenské odpovědnosti (mají plně tržní charakter</a:t>
            </a:r>
            <a:r>
              <a:rPr lang="cs-CZ" dirty="0"/>
              <a:t>) a sociální podniky, které musí </a:t>
            </a:r>
            <a:r>
              <a:rPr lang="cs-CZ" b="1" dirty="0"/>
              <a:t>vytvářet a přizpůsobovat výrobní program možnostem zaměstnanců.</a:t>
            </a:r>
            <a:r>
              <a:rPr lang="cs-CZ" dirty="0"/>
              <a:t>(mají sociálně – tržní charakter – potřebují veřejné finance)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188640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171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718832"/>
          </a:xfrm>
        </p:spPr>
        <p:txBody>
          <a:bodyPr>
            <a:normAutofit fontScale="90000"/>
          </a:bodyPr>
          <a:lstStyle/>
          <a:p>
            <a:r>
              <a:rPr lang="cs-CZ" sz="4000" b="1" cap="small" dirty="0">
                <a:solidFill>
                  <a:srgbClr val="4F81BD"/>
                </a:solidFill>
              </a:rPr>
              <a:t>Podmínky nutné pro funkci Soc.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960" y="198884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Podpora veřejné správy v oblasti zadávání výběrových řízení v některých vhodných oblastech pouze pro sociální podniky.</a:t>
            </a:r>
          </a:p>
          <a:p>
            <a:pPr marL="0" indent="0">
              <a:buNone/>
            </a:pPr>
            <a:r>
              <a:rPr lang="cs-CZ" sz="3900" b="1" dirty="0"/>
              <a:t>Primárně ne dotace ale práci!!!</a:t>
            </a:r>
          </a:p>
          <a:p>
            <a:pPr marL="0" indent="0">
              <a:buNone/>
            </a:pPr>
            <a:r>
              <a:rPr lang="cs-CZ" dirty="0"/>
              <a:t>Pro sociální podniky se hodí některé typy technologicky nenáročných prací: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úklidy, drobné údržbářské práce, zahradní práce, zemědělské práce atd.), které nejsou striktně omezeny časem zhotovení a kvalitou. </a:t>
            </a:r>
          </a:p>
          <a:p>
            <a:pPr marL="0" indent="0">
              <a:buNone/>
            </a:pPr>
            <a:r>
              <a:rPr lang="cs-CZ" b="1" dirty="0"/>
              <a:t>Tyto práce by měli být legislativou ve veřejném prostoru převážně směrovány na sociální podniky.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188640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273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78757"/>
            <a:ext cx="8229600" cy="637174"/>
          </a:xfrm>
        </p:spPr>
        <p:txBody>
          <a:bodyPr>
            <a:normAutofit fontScale="90000"/>
          </a:bodyPr>
          <a:lstStyle/>
          <a:p>
            <a:r>
              <a:rPr lang="cs-CZ" sz="4000" b="1" cap="small" dirty="0">
                <a:solidFill>
                  <a:srgbClr val="4F81BD"/>
                </a:solidFill>
              </a:rPr>
              <a:t>Podmínky nutné pro funkci Soc. podniků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Vytvoření databáze sociálních podniků. (Dnes nikdo neví, kolik sociálních podniků vlastně skutečně existuje)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Vytvoření kontrolních mechanizmů, do kterých bude kromě státní správy zapojena i sociální podnikatelská samospráva!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Transparentní komunikační prostředí. </a:t>
            </a:r>
            <a:r>
              <a:rPr lang="cs-CZ" b="1" dirty="0"/>
              <a:t>Rovnocenné postavení sociální podnikatelské samosprávy při jednáních rozhodujících orgánů na všech úrovních</a:t>
            </a:r>
            <a:r>
              <a:rPr lang="cs-CZ" dirty="0"/>
              <a:t> EU, ČR, Regionů a municipalit, týkající se sociálního podnikání.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188640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54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461591"/>
            <a:ext cx="7772400" cy="1470025"/>
          </a:xfrm>
        </p:spPr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9328" y="2169477"/>
            <a:ext cx="8064896" cy="4211851"/>
          </a:xfrm>
        </p:spPr>
        <p:txBody>
          <a:bodyPr>
            <a:normAutofit fontScale="55000" lnSpcReduction="20000"/>
          </a:bodyPr>
          <a:lstStyle/>
          <a:p>
            <a:pPr algn="l">
              <a:defRPr/>
            </a:pPr>
            <a:r>
              <a:rPr lang="cs-CZ" altLang="cs-CZ" sz="5000" b="1" dirty="0">
                <a:solidFill>
                  <a:schemeClr val="tx1"/>
                </a:solidFill>
              </a:rPr>
              <a:t>1. Sociální integrační podnik</a:t>
            </a:r>
          </a:p>
          <a:p>
            <a:pPr marL="1028700" lvl="1" indent="-571500" algn="l">
              <a:buFont typeface="Wingdings" panose="05000000000000000000" pitchFamily="2" charset="2"/>
              <a:buChar char="q"/>
              <a:defRPr/>
            </a:pPr>
            <a:r>
              <a:rPr lang="cs-CZ" altLang="cs-CZ" sz="3200" dirty="0">
                <a:solidFill>
                  <a:schemeClr val="tx1"/>
                </a:solidFill>
              </a:rPr>
              <a:t>Pracuje se zaměstnanci přicházejícími ze sociálních služeb</a:t>
            </a:r>
          </a:p>
          <a:p>
            <a:pPr marL="1028700" lvl="1" indent="-571500" algn="l">
              <a:buFont typeface="Wingdings" panose="05000000000000000000" pitchFamily="2" charset="2"/>
              <a:buChar char="q"/>
              <a:defRPr/>
            </a:pPr>
            <a:r>
              <a:rPr lang="cs-CZ" altLang="cs-CZ" sz="3200" dirty="0">
                <a:solidFill>
                  <a:schemeClr val="tx1"/>
                </a:solidFill>
              </a:rPr>
              <a:t>Zaměstnání na dobu určitou – úkolem je naučit je běžným pracovním návykům, zvýšit kvalifikaci a především rozpoznat jejich pracovní schopnosti a možnosti uplatnění na trhu práce</a:t>
            </a:r>
          </a:p>
          <a:p>
            <a:pPr lvl="1" algn="l">
              <a:defRPr/>
            </a:pPr>
            <a:r>
              <a:rPr lang="cs-CZ" altLang="cs-CZ" sz="3400" b="1" dirty="0">
                <a:solidFill>
                  <a:schemeClr val="tx1"/>
                </a:solidFill>
              </a:rPr>
              <a:t>min. 50% zaměstnanců (přepočtených úvazků) </a:t>
            </a:r>
            <a:r>
              <a:rPr lang="cs-CZ" altLang="cs-CZ" sz="3400" dirty="0">
                <a:solidFill>
                  <a:schemeClr val="tx1"/>
                </a:solidFill>
              </a:rPr>
              <a:t>ze</a:t>
            </a:r>
            <a:r>
              <a:rPr lang="cs-CZ" altLang="cs-CZ" sz="3400" b="1" dirty="0">
                <a:solidFill>
                  <a:schemeClr val="tx1"/>
                </a:solidFill>
              </a:rPr>
              <a:t> </a:t>
            </a:r>
            <a:r>
              <a:rPr lang="cs-CZ" altLang="cs-CZ" sz="3400" dirty="0">
                <a:solidFill>
                  <a:schemeClr val="tx1"/>
                </a:solidFill>
              </a:rPr>
              <a:t>znevýhodněných skupin z celkového počtu zaměstnanců (vysoká potřeba pracovních asistentů)</a:t>
            </a:r>
            <a:endParaRPr lang="cs-CZ" altLang="cs-CZ" sz="3400" b="1" dirty="0">
              <a:solidFill>
                <a:schemeClr val="tx1"/>
              </a:solidFill>
            </a:endParaRPr>
          </a:p>
          <a:p>
            <a:pPr marL="571500" indent="-571500" algn="l">
              <a:buFont typeface="Wingdings" panose="05000000000000000000" pitchFamily="2" charset="2"/>
              <a:buChar char="v"/>
              <a:defRPr/>
            </a:pPr>
            <a:endParaRPr lang="cs-CZ" altLang="cs-CZ" sz="3600" b="1" dirty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cs-CZ" altLang="cs-CZ" sz="5000" b="1" dirty="0">
                <a:solidFill>
                  <a:schemeClr val="tx1"/>
                </a:solidFill>
              </a:rPr>
              <a:t>2. Sociální podnik</a:t>
            </a:r>
          </a:p>
          <a:p>
            <a:pPr marL="1028700" lvl="1" indent="-571500" algn="l">
              <a:buFont typeface="Wingdings" panose="05000000000000000000" pitchFamily="2" charset="2"/>
              <a:buChar char="q"/>
              <a:defRPr/>
            </a:pPr>
            <a:r>
              <a:rPr lang="cs-CZ" altLang="cs-CZ" sz="3200" dirty="0">
                <a:solidFill>
                  <a:schemeClr val="tx1"/>
                </a:solidFill>
              </a:rPr>
              <a:t>Navazuje na sociální integrační podnik</a:t>
            </a:r>
          </a:p>
          <a:p>
            <a:pPr marL="1028700" lvl="1" indent="-571500" algn="l">
              <a:buFont typeface="Wingdings" panose="05000000000000000000" pitchFamily="2" charset="2"/>
              <a:buChar char="q"/>
              <a:defRPr/>
            </a:pPr>
            <a:r>
              <a:rPr lang="cs-CZ" altLang="cs-CZ" sz="3200" dirty="0">
                <a:solidFill>
                  <a:schemeClr val="tx1"/>
                </a:solidFill>
              </a:rPr>
              <a:t>Zaměstnává znevýhodněné osoby, ale již je orientuje na pracovní výkon (s ohledem na druh znevýhodnění)</a:t>
            </a:r>
          </a:p>
          <a:p>
            <a:pPr marL="1028700" lvl="1" indent="-571500" algn="l">
              <a:buFont typeface="Wingdings" panose="05000000000000000000" pitchFamily="2" charset="2"/>
              <a:buChar char="q"/>
              <a:defRPr/>
            </a:pPr>
            <a:r>
              <a:rPr lang="cs-CZ" altLang="cs-CZ" sz="3200" dirty="0">
                <a:solidFill>
                  <a:schemeClr val="tx1"/>
                </a:solidFill>
              </a:rPr>
              <a:t>Další profesní a kognitivní růst</a:t>
            </a:r>
          </a:p>
          <a:p>
            <a:pPr marL="1028700" lvl="1" indent="-571500" algn="l">
              <a:buFont typeface="Wingdings" panose="05000000000000000000" pitchFamily="2" charset="2"/>
              <a:buChar char="q"/>
              <a:defRPr/>
            </a:pPr>
            <a:r>
              <a:rPr lang="cs-CZ" altLang="cs-CZ" sz="3200" dirty="0">
                <a:solidFill>
                  <a:schemeClr val="tx1"/>
                </a:solidFill>
              </a:rPr>
              <a:t>Pro určité zaměstnance cílový podnik, pro další možnost, jak se dostat na otevřený trh práce</a:t>
            </a:r>
          </a:p>
          <a:p>
            <a:pPr marL="571500" indent="-571500" algn="l">
              <a:buFont typeface="Arial" panose="020B0604020202020204" pitchFamily="34" charset="0"/>
              <a:buChar char="•"/>
              <a:defRPr/>
            </a:pPr>
            <a:endParaRPr lang="cs-CZ" altLang="cs-CZ" sz="3600" b="1" dirty="0">
              <a:solidFill>
                <a:schemeClr val="tx1"/>
              </a:solidFill>
            </a:endParaRPr>
          </a:p>
          <a:p>
            <a:pPr algn="l">
              <a:defRPr/>
            </a:pPr>
            <a:endParaRPr lang="cs-CZ" altLang="cs-CZ" sz="36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910627" y="956620"/>
            <a:ext cx="74622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cap="small" dirty="0">
                <a:solidFill>
                  <a:schemeClr val="accent1"/>
                </a:solidFill>
              </a:rPr>
              <a:t>Návrh na formy Sociálních podniků</a:t>
            </a:r>
            <a:endParaRPr lang="cs-CZ" sz="40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188640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8769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637174"/>
          </a:xfrm>
        </p:spPr>
        <p:txBody>
          <a:bodyPr>
            <a:normAutofit fontScale="90000"/>
          </a:bodyPr>
          <a:lstStyle/>
          <a:p>
            <a:r>
              <a:rPr lang="pl-PL" sz="4000" b="1" cap="small" dirty="0">
                <a:solidFill>
                  <a:srgbClr val="4F81BD"/>
                </a:solidFill>
              </a:rPr>
              <a:t>Návrh na formy Sociálních podniků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/>
              <a:t>   min. 60% zaměstnanců (přepočtených úvazků)</a:t>
            </a:r>
            <a:r>
              <a:rPr lang="cs-CZ" sz="2200" dirty="0"/>
              <a:t> ze znevýhodněných skupin z celkového počtu zaměstnanců (nižší potřeba pracovních asistentů, vyšší potřeba středního managementu – vedoucích pracovních týmů)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800" b="1" dirty="0"/>
              <a:t>3.Sociální chráněný podnik </a:t>
            </a:r>
            <a:r>
              <a:rPr lang="cs-CZ" sz="2000" dirty="0"/>
              <a:t>(Název, typ společnosti, SCHP)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000" dirty="0"/>
              <a:t>Sociální podnik zaměstnávající více než 60% zdravotně hendikepovaných. Úkolem je nastavovat a vymýšlet výrobní programy pro velké skupiny hendikepovaných lidí.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188640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151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cs-CZ" sz="4600" b="1" dirty="0"/>
              <a:t>Jsme připraveni svými zkušenostmi v současnosti i budoucnosti v případě zájmu pomoci nastavit funkční legislativu!!!</a:t>
            </a:r>
          </a:p>
          <a:p>
            <a:pPr marL="0" indent="0" algn="ctr">
              <a:buNone/>
            </a:pPr>
            <a:endParaRPr lang="cs-CZ" sz="2600" b="1" dirty="0"/>
          </a:p>
          <a:p>
            <a:pPr marL="0" indent="0">
              <a:buNone/>
            </a:pPr>
            <a:endParaRPr lang="cs-CZ" sz="2600" b="1" dirty="0"/>
          </a:p>
          <a:p>
            <a:pPr marL="0" indent="0">
              <a:buNone/>
            </a:pPr>
            <a:r>
              <a:rPr lang="cs-CZ" sz="2600" b="1" dirty="0"/>
              <a:t>sídlo: 		</a:t>
            </a:r>
            <a:r>
              <a:rPr lang="cs-CZ" sz="2600" dirty="0"/>
              <a:t>Jarní 50, 614 00 Brno, CZ</a:t>
            </a:r>
          </a:p>
          <a:p>
            <a:pPr marL="0" indent="0">
              <a:buNone/>
            </a:pPr>
            <a:r>
              <a:rPr lang="cs-CZ" sz="2600" b="1" dirty="0"/>
              <a:t>tel:</a:t>
            </a:r>
            <a:r>
              <a:rPr lang="cs-CZ" sz="2600" dirty="0"/>
              <a:t> 		+420 515 919 510</a:t>
            </a:r>
          </a:p>
          <a:p>
            <a:pPr marL="0" indent="0">
              <a:buNone/>
            </a:pPr>
            <a:r>
              <a:rPr lang="cs-CZ" sz="2600" b="1" dirty="0"/>
              <a:t>e-mail:</a:t>
            </a:r>
            <a:r>
              <a:rPr lang="cs-CZ" sz="2600" dirty="0"/>
              <a:t> 		</a:t>
            </a:r>
            <a:r>
              <a:rPr lang="cs-CZ" sz="2600" dirty="0">
                <a:hlinkClick r:id="rId2"/>
              </a:rPr>
              <a:t>info@komora-sociálních-podniku.cz</a:t>
            </a:r>
            <a:endParaRPr lang="cs-CZ" sz="2600" dirty="0"/>
          </a:p>
          <a:p>
            <a:pPr marL="0" indent="0">
              <a:buNone/>
            </a:pPr>
            <a:endParaRPr lang="cs-CZ" sz="2600" dirty="0"/>
          </a:p>
          <a:p>
            <a:pPr marL="0" indent="0">
              <a:buNone/>
            </a:pPr>
            <a:r>
              <a:rPr lang="cs-CZ" sz="2600" b="1" dirty="0"/>
              <a:t>Ing. Milan Venclík, MBA</a:t>
            </a:r>
            <a:r>
              <a:rPr lang="cs-CZ" sz="2600" dirty="0"/>
              <a:t>, místopředseda představenstva</a:t>
            </a:r>
          </a:p>
          <a:p>
            <a:pPr marL="0" indent="0">
              <a:buNone/>
            </a:pPr>
            <a:r>
              <a:rPr lang="cs-CZ" sz="2600" b="1" dirty="0"/>
              <a:t>Ing. Marek Juha</a:t>
            </a:r>
            <a:r>
              <a:rPr lang="cs-CZ" sz="2600" dirty="0"/>
              <a:t>, místopředseda představenstva</a:t>
            </a:r>
          </a:p>
          <a:p>
            <a:pPr marL="0" indent="0">
              <a:buNone/>
            </a:pPr>
            <a:r>
              <a:rPr lang="cs-CZ" sz="2600" b="1" dirty="0"/>
              <a:t>Ing. Mirka Wildmannová, Ph.D., MBA</a:t>
            </a:r>
            <a:r>
              <a:rPr lang="cs-CZ" sz="2600" dirty="0"/>
              <a:t>, člen představenstva</a:t>
            </a:r>
          </a:p>
          <a:p>
            <a:pPr marL="0" indent="0" algn="ctr">
              <a:buNone/>
            </a:pPr>
            <a:endParaRPr lang="cs-CZ" dirty="0">
              <a:hlinkClick r:id="rId3"/>
            </a:endParaRPr>
          </a:p>
          <a:p>
            <a:pPr marL="0" indent="0" algn="ctr">
              <a:buNone/>
            </a:pPr>
            <a:r>
              <a:rPr lang="cs-CZ" dirty="0">
                <a:hlinkClick r:id="rId4"/>
              </a:rPr>
              <a:t>www.komora-socialnich-podniku.cz</a:t>
            </a: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548680"/>
            <a:ext cx="4488563" cy="1624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0266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3600" dirty="0"/>
              <a:t>Děkuji za pozornost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Milan Venclík</a:t>
            </a:r>
          </a:p>
          <a:p>
            <a:pPr marL="0" indent="0" algn="ctr">
              <a:buNone/>
            </a:pPr>
            <a:endParaRPr lang="cs-CZ" dirty="0">
              <a:hlinkClick r:id="rId2"/>
            </a:endParaRPr>
          </a:p>
          <a:p>
            <a:pPr marL="0" indent="0" algn="ctr">
              <a:buNone/>
            </a:pPr>
            <a:r>
              <a:rPr lang="cs-CZ" dirty="0">
                <a:hlinkClick r:id="rId3"/>
              </a:rPr>
              <a:t>venclik.milan@seznam.cz</a:t>
            </a:r>
            <a:r>
              <a:rPr lang="cs-CZ" dirty="0"/>
              <a:t>  </a:t>
            </a:r>
          </a:p>
          <a:p>
            <a:pPr marL="0" indent="0" algn="ctr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788178"/>
            <a:ext cx="4488563" cy="1624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397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2173963"/>
            <a:ext cx="8064896" cy="3919333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altLang="cs-CZ" sz="4000" dirty="0">
                <a:solidFill>
                  <a:schemeClr val="tx1"/>
                </a:solidFill>
              </a:rPr>
              <a:t>Jedná se o </a:t>
            </a:r>
            <a:r>
              <a:rPr lang="cs-CZ" altLang="cs-CZ" sz="4000" b="1" dirty="0">
                <a:solidFill>
                  <a:schemeClr val="tx1"/>
                </a:solidFill>
              </a:rPr>
              <a:t>podnikatelskou činnost</a:t>
            </a:r>
            <a:r>
              <a:rPr lang="cs-CZ" altLang="cs-CZ" sz="4000" dirty="0">
                <a:solidFill>
                  <a:schemeClr val="tx1"/>
                </a:solidFill>
              </a:rPr>
              <a:t>, se všemi atributy podnikání </a:t>
            </a:r>
            <a:r>
              <a:rPr lang="cs-CZ" altLang="cs-CZ" sz="4000" b="1" dirty="0">
                <a:solidFill>
                  <a:schemeClr val="tx1"/>
                </a:solidFill>
              </a:rPr>
              <a:t>s rozsáhlým sociálním rozměrem</a:t>
            </a:r>
            <a:r>
              <a:rPr lang="cs-CZ" altLang="cs-CZ" sz="4000" dirty="0">
                <a:solidFill>
                  <a:schemeClr val="tx1"/>
                </a:solidFill>
              </a:rPr>
              <a:t>!!!</a:t>
            </a:r>
          </a:p>
          <a:p>
            <a:pPr>
              <a:defRPr/>
            </a:pPr>
            <a:r>
              <a:rPr lang="cs-CZ" altLang="cs-CZ" sz="3000" dirty="0" err="1">
                <a:solidFill>
                  <a:schemeClr val="tx1"/>
                </a:solidFill>
              </a:rPr>
              <a:t>Tzn</a:t>
            </a:r>
            <a:r>
              <a:rPr lang="cs-CZ" altLang="cs-CZ" sz="3000" dirty="0">
                <a:solidFill>
                  <a:schemeClr val="tx1"/>
                </a:solidFill>
              </a:rPr>
              <a:t>:</a:t>
            </a:r>
          </a:p>
          <a:p>
            <a:pPr>
              <a:defRPr/>
            </a:pPr>
            <a:r>
              <a:rPr lang="cs-CZ" altLang="cs-CZ" sz="3000" dirty="0">
                <a:solidFill>
                  <a:schemeClr val="tx1"/>
                </a:solidFill>
              </a:rPr>
              <a:t>Dosažení zisku, finanční plány, marketinkové plány, kapitálové financování, trestně právní odpovědnost – insolvence. </a:t>
            </a:r>
          </a:p>
          <a:p>
            <a:pPr>
              <a:defRPr/>
            </a:pPr>
            <a:r>
              <a:rPr lang="cs-CZ" altLang="cs-CZ" sz="3000" dirty="0">
                <a:solidFill>
                  <a:schemeClr val="tx1"/>
                </a:solidFill>
              </a:rPr>
              <a:t>Umění práce s cílovými skupinami!!!</a:t>
            </a:r>
          </a:p>
          <a:p>
            <a:pPr>
              <a:defRPr/>
            </a:pPr>
            <a:r>
              <a:rPr lang="cs-CZ" altLang="cs-CZ" sz="3000" b="1" dirty="0">
                <a:solidFill>
                  <a:schemeClr val="tx1"/>
                </a:solidFill>
              </a:rPr>
              <a:t>Nutnost dlouhodobé samostatné udržitelnosti!!!!</a:t>
            </a:r>
            <a:endParaRPr lang="en-GB" altLang="cs-CZ" sz="3000" b="1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359071" y="956620"/>
            <a:ext cx="45173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600" b="1" cap="small" dirty="0">
                <a:solidFill>
                  <a:schemeClr val="accent1"/>
                </a:solidFill>
              </a:rPr>
              <a:t>Co je sociální podnikání</a:t>
            </a:r>
            <a:endParaRPr lang="en-US" sz="3600" b="1" cap="small" dirty="0">
              <a:solidFill>
                <a:schemeClr val="accent1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543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461591"/>
            <a:ext cx="7772400" cy="1470025"/>
          </a:xfrm>
        </p:spPr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9328" y="1902584"/>
            <a:ext cx="8064896" cy="4427874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endParaRPr lang="cs-CZ" altLang="cs-CZ" sz="4000" b="1" dirty="0">
              <a:solidFill>
                <a:schemeClr val="tx1"/>
              </a:solidFill>
            </a:endParaRPr>
          </a:p>
          <a:p>
            <a:pPr marL="571500" indent="-571500" algn="l">
              <a:buFont typeface="Wingdings" panose="05000000000000000000" pitchFamily="2" charset="2"/>
              <a:buChar char="q"/>
              <a:defRPr/>
            </a:pPr>
            <a:r>
              <a:rPr lang="cs-CZ" altLang="cs-CZ" sz="4000" b="1" dirty="0">
                <a:solidFill>
                  <a:schemeClr val="tx1"/>
                </a:solidFill>
              </a:rPr>
              <a:t>Sociální služby</a:t>
            </a:r>
          </a:p>
          <a:p>
            <a:pPr marL="571500" indent="-571500" algn="l">
              <a:buFont typeface="Wingdings" panose="05000000000000000000" pitchFamily="2" charset="2"/>
              <a:buChar char="q"/>
              <a:defRPr/>
            </a:pPr>
            <a:r>
              <a:rPr lang="cs-CZ" altLang="cs-CZ" sz="4000" b="1" dirty="0">
                <a:solidFill>
                  <a:schemeClr val="tx1"/>
                </a:solidFill>
              </a:rPr>
              <a:t>Závislost na standardních dotačních titulech</a:t>
            </a:r>
          </a:p>
          <a:p>
            <a:pPr marL="571500" indent="-571500" algn="l">
              <a:buFont typeface="Wingdings" panose="05000000000000000000" pitchFamily="2" charset="2"/>
              <a:buChar char="q"/>
              <a:defRPr/>
            </a:pPr>
            <a:r>
              <a:rPr lang="cs-CZ" altLang="cs-CZ" sz="4000" b="1" dirty="0">
                <a:solidFill>
                  <a:schemeClr val="tx1"/>
                </a:solidFill>
              </a:rPr>
              <a:t>Filantropie</a:t>
            </a:r>
          </a:p>
          <a:p>
            <a:pPr marL="571500" indent="-571500" algn="l">
              <a:buFont typeface="Wingdings" panose="05000000000000000000" pitchFamily="2" charset="2"/>
              <a:buChar char="q"/>
              <a:defRPr/>
            </a:pPr>
            <a:r>
              <a:rPr lang="cs-CZ" altLang="cs-CZ" sz="4000" b="1" dirty="0">
                <a:solidFill>
                  <a:schemeClr val="tx1"/>
                </a:solidFill>
              </a:rPr>
              <a:t>Nezisková činnost</a:t>
            </a:r>
          </a:p>
          <a:p>
            <a:pPr marL="571500" indent="-571500" algn="l">
              <a:buFont typeface="Wingdings" panose="05000000000000000000" pitchFamily="2" charset="2"/>
              <a:buChar char="q"/>
              <a:defRPr/>
            </a:pPr>
            <a:r>
              <a:rPr lang="cs-CZ" altLang="cs-CZ" sz="4000" b="1" dirty="0">
                <a:solidFill>
                  <a:schemeClr val="tx1"/>
                </a:solidFill>
              </a:rPr>
              <a:t>Dobrovolná činnost</a:t>
            </a:r>
          </a:p>
        </p:txBody>
      </p:sp>
      <p:sp>
        <p:nvSpPr>
          <p:cNvPr id="4" name="Obdélník 3"/>
          <p:cNvSpPr/>
          <p:nvPr/>
        </p:nvSpPr>
        <p:spPr>
          <a:xfrm>
            <a:off x="2049570" y="1075659"/>
            <a:ext cx="49806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600" b="1" cap="small" dirty="0">
                <a:solidFill>
                  <a:schemeClr val="accent1"/>
                </a:solidFill>
              </a:rPr>
              <a:t>Co není sociální podnikání</a:t>
            </a:r>
            <a:endParaRPr lang="en-US" sz="36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751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461591"/>
            <a:ext cx="7772400" cy="1470025"/>
          </a:xfrm>
        </p:spPr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64" y="2169477"/>
            <a:ext cx="8064896" cy="4571891"/>
          </a:xfrm>
        </p:spPr>
        <p:txBody>
          <a:bodyPr>
            <a:normAutofit fontScale="62500" lnSpcReduction="20000"/>
          </a:bodyPr>
          <a:lstStyle/>
          <a:p>
            <a:pPr algn="l">
              <a:spcAft>
                <a:spcPts val="600"/>
              </a:spcAft>
              <a:defRPr/>
            </a:pPr>
            <a:r>
              <a:rPr lang="cs-CZ" altLang="cs-CZ" sz="4000" b="1" dirty="0">
                <a:solidFill>
                  <a:schemeClr val="tx1"/>
                </a:solidFill>
              </a:rPr>
              <a:t>Základní atributy sociálního podnikání:</a:t>
            </a:r>
          </a:p>
          <a:p>
            <a:pPr marL="571500" indent="-571500" algn="l"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cs-CZ" altLang="cs-CZ" sz="3600" dirty="0">
                <a:solidFill>
                  <a:schemeClr val="tx1"/>
                </a:solidFill>
              </a:rPr>
              <a:t>Zaměstnávání definovaných společensky znevýhodněných skupin. (30 – 100 %)</a:t>
            </a:r>
          </a:p>
          <a:p>
            <a:pPr marL="571500" indent="-571500" algn="l"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cs-CZ" altLang="cs-CZ" sz="3600" dirty="0">
                <a:solidFill>
                  <a:schemeClr val="tx1"/>
                </a:solidFill>
              </a:rPr>
              <a:t>Reinvestování 51% zisku do rozvoje společnosti (lidské zdroje, rozvoje sociálního marketingu, strojního zařízení atd.)</a:t>
            </a:r>
          </a:p>
          <a:p>
            <a:pPr marL="571500" indent="-571500" algn="l"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cs-CZ" altLang="cs-CZ" sz="3600" dirty="0">
                <a:solidFill>
                  <a:schemeClr val="tx1"/>
                </a:solidFill>
              </a:rPr>
              <a:t>Místní (lokální charakter) sociálního podnikání</a:t>
            </a:r>
          </a:p>
          <a:p>
            <a:pPr marL="571500" indent="-571500" algn="l"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cs-CZ" altLang="cs-CZ" sz="3600" dirty="0">
                <a:solidFill>
                  <a:schemeClr val="tx1"/>
                </a:solidFill>
              </a:rPr>
              <a:t>Enviromentální  rozvoj lokality v širším měřítku</a:t>
            </a:r>
          </a:p>
          <a:p>
            <a:pPr marL="571500" indent="-571500" algn="l"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cs-CZ" altLang="cs-CZ" sz="3600" dirty="0">
                <a:solidFill>
                  <a:schemeClr val="tx1"/>
                </a:solidFill>
              </a:rPr>
              <a:t>Zainteresovanost primárně lokálního kapitálu a místních lidských zdrojů</a:t>
            </a:r>
          </a:p>
          <a:p>
            <a:pPr marL="571500" indent="-571500" algn="l"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cs-CZ" altLang="cs-CZ" sz="3600" dirty="0">
                <a:solidFill>
                  <a:schemeClr val="tx1"/>
                </a:solidFill>
              </a:rPr>
              <a:t>Zainteresovanost významných stakeholderů a veřejné správy, kterým záleží na rozvoji lokality.</a:t>
            </a:r>
          </a:p>
          <a:p>
            <a:pPr algn="l">
              <a:spcAft>
                <a:spcPts val="600"/>
              </a:spcAft>
              <a:defRPr/>
            </a:pPr>
            <a:endParaRPr lang="cs-CZ" altLang="cs-CZ" sz="3600" dirty="0">
              <a:solidFill>
                <a:schemeClr val="tx1"/>
              </a:solidFill>
            </a:endParaRPr>
          </a:p>
          <a:p>
            <a:pPr algn="l">
              <a:spcAft>
                <a:spcPts val="600"/>
              </a:spcAft>
              <a:defRPr/>
            </a:pPr>
            <a:endParaRPr lang="cs-CZ" altLang="cs-CZ" sz="36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955041" y="956620"/>
            <a:ext cx="72339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600" b="1" cap="small" dirty="0">
                <a:solidFill>
                  <a:schemeClr val="accent1"/>
                </a:solidFill>
              </a:rPr>
              <a:t>Základní principy sociálního podnikání</a:t>
            </a:r>
            <a:endParaRPr lang="en-US" sz="36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920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11" y="1484784"/>
            <a:ext cx="7772400" cy="1470025"/>
          </a:xfrm>
        </p:spPr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64" y="2169477"/>
            <a:ext cx="8064896" cy="4571891"/>
          </a:xfrm>
        </p:spPr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n-GB" altLang="cs-CZ" sz="4500" b="1" dirty="0" err="1">
                <a:solidFill>
                  <a:schemeClr val="tx1"/>
                </a:solidFill>
              </a:rPr>
              <a:t>Znevýhodněné</a:t>
            </a:r>
            <a:r>
              <a:rPr lang="en-GB" altLang="cs-CZ" sz="4500" b="1" dirty="0">
                <a:solidFill>
                  <a:schemeClr val="tx1"/>
                </a:solidFill>
              </a:rPr>
              <a:t> </a:t>
            </a:r>
            <a:r>
              <a:rPr lang="en-GB" altLang="cs-CZ" sz="4500" b="1" dirty="0" err="1">
                <a:solidFill>
                  <a:schemeClr val="tx1"/>
                </a:solidFill>
              </a:rPr>
              <a:t>skupiny</a:t>
            </a:r>
            <a:r>
              <a:rPr lang="en-GB" altLang="cs-CZ" sz="4500" b="1" dirty="0">
                <a:solidFill>
                  <a:schemeClr val="tx1"/>
                </a:solidFill>
              </a:rPr>
              <a:t> </a:t>
            </a:r>
            <a:r>
              <a:rPr lang="en-GB" altLang="cs-CZ" sz="4500" b="1" dirty="0" err="1">
                <a:solidFill>
                  <a:schemeClr val="tx1"/>
                </a:solidFill>
              </a:rPr>
              <a:t>pracovníků</a:t>
            </a:r>
            <a:r>
              <a:rPr lang="en-GB" altLang="cs-CZ" sz="4500" b="1" dirty="0">
                <a:solidFill>
                  <a:schemeClr val="tx1"/>
                </a:solidFill>
              </a:rPr>
              <a:t> </a:t>
            </a:r>
            <a:r>
              <a:rPr lang="en-GB" altLang="cs-CZ" sz="4500" b="1" dirty="0" err="1">
                <a:solidFill>
                  <a:schemeClr val="tx1"/>
                </a:solidFill>
              </a:rPr>
              <a:t>na</a:t>
            </a:r>
            <a:r>
              <a:rPr lang="en-GB" altLang="cs-CZ" sz="4500" b="1" dirty="0">
                <a:solidFill>
                  <a:schemeClr val="tx1"/>
                </a:solidFill>
              </a:rPr>
              <a:t> </a:t>
            </a:r>
            <a:r>
              <a:rPr lang="en-GB" altLang="cs-CZ" sz="4500" b="1" dirty="0" err="1">
                <a:solidFill>
                  <a:schemeClr val="tx1"/>
                </a:solidFill>
              </a:rPr>
              <a:t>otevřeném</a:t>
            </a:r>
            <a:r>
              <a:rPr lang="en-GB" altLang="cs-CZ" sz="4500" b="1" dirty="0">
                <a:solidFill>
                  <a:schemeClr val="tx1"/>
                </a:solidFill>
              </a:rPr>
              <a:t> </a:t>
            </a:r>
            <a:r>
              <a:rPr lang="en-GB" altLang="cs-CZ" sz="4500" b="1" dirty="0" err="1">
                <a:solidFill>
                  <a:schemeClr val="tx1"/>
                </a:solidFill>
              </a:rPr>
              <a:t>trhu</a:t>
            </a:r>
            <a:r>
              <a:rPr lang="en-GB" altLang="cs-CZ" sz="4500" b="1" dirty="0">
                <a:solidFill>
                  <a:schemeClr val="tx1"/>
                </a:solidFill>
              </a:rPr>
              <a:t> </a:t>
            </a:r>
            <a:r>
              <a:rPr lang="en-GB" altLang="cs-CZ" sz="4500" b="1" dirty="0" err="1">
                <a:solidFill>
                  <a:schemeClr val="tx1"/>
                </a:solidFill>
              </a:rPr>
              <a:t>práce</a:t>
            </a:r>
            <a:r>
              <a:rPr lang="en-GB" altLang="cs-CZ" sz="4500" b="1" dirty="0">
                <a:solidFill>
                  <a:schemeClr val="tx1"/>
                </a:solidFill>
              </a:rPr>
              <a:t> se </a:t>
            </a:r>
            <a:r>
              <a:rPr lang="en-GB" altLang="cs-CZ" sz="4500" b="1" dirty="0" err="1">
                <a:solidFill>
                  <a:schemeClr val="tx1"/>
                </a:solidFill>
              </a:rPr>
              <a:t>principiálně</a:t>
            </a:r>
            <a:r>
              <a:rPr lang="en-GB" altLang="cs-CZ" sz="4500" b="1" dirty="0">
                <a:solidFill>
                  <a:schemeClr val="tx1"/>
                </a:solidFill>
              </a:rPr>
              <a:t> </a:t>
            </a:r>
            <a:r>
              <a:rPr lang="en-GB" altLang="cs-CZ" sz="4500" b="1" dirty="0" err="1">
                <a:solidFill>
                  <a:schemeClr val="tx1"/>
                </a:solidFill>
              </a:rPr>
              <a:t>děl</a:t>
            </a:r>
            <a:r>
              <a:rPr lang="cs-CZ" altLang="cs-CZ" sz="4500" b="1" dirty="0">
                <a:solidFill>
                  <a:schemeClr val="tx1"/>
                </a:solidFill>
              </a:rPr>
              <a:t>í</a:t>
            </a:r>
            <a:r>
              <a:rPr lang="en-GB" altLang="cs-CZ" sz="4500" b="1" dirty="0">
                <a:solidFill>
                  <a:schemeClr val="tx1"/>
                </a:solidFill>
              </a:rPr>
              <a:t> </a:t>
            </a:r>
            <a:r>
              <a:rPr lang="en-GB" altLang="cs-CZ" sz="4500" b="1" dirty="0" err="1">
                <a:solidFill>
                  <a:schemeClr val="tx1"/>
                </a:solidFill>
              </a:rPr>
              <a:t>na</a:t>
            </a:r>
            <a:r>
              <a:rPr lang="en-GB" altLang="cs-CZ" sz="4500" b="1" dirty="0">
                <a:solidFill>
                  <a:schemeClr val="tx1"/>
                </a:solidFill>
              </a:rPr>
              <a:t>:</a:t>
            </a:r>
          </a:p>
          <a:p>
            <a:pPr algn="l">
              <a:defRPr/>
            </a:pPr>
            <a:endParaRPr lang="cs-CZ" altLang="cs-CZ" dirty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en-GB" altLang="cs-CZ" sz="3600" b="1" dirty="0" err="1">
                <a:solidFill>
                  <a:schemeClr val="tx1"/>
                </a:solidFill>
              </a:rPr>
              <a:t>Dnes</a:t>
            </a:r>
            <a:r>
              <a:rPr lang="en-GB" altLang="cs-CZ" sz="3600" b="1" dirty="0">
                <a:solidFill>
                  <a:schemeClr val="tx1"/>
                </a:solidFill>
              </a:rPr>
              <a:t>:</a:t>
            </a:r>
          </a:p>
          <a:p>
            <a:pPr algn="l">
              <a:defRPr/>
            </a:pPr>
            <a:r>
              <a:rPr lang="en-GB" altLang="cs-CZ" sz="4400" b="1" dirty="0" err="1">
                <a:solidFill>
                  <a:schemeClr val="tx1"/>
                </a:solidFill>
              </a:rPr>
              <a:t>Zdravotně</a:t>
            </a:r>
            <a:r>
              <a:rPr lang="en-GB" altLang="cs-CZ" sz="4400" b="1" dirty="0">
                <a:solidFill>
                  <a:schemeClr val="tx1"/>
                </a:solidFill>
              </a:rPr>
              <a:t> </a:t>
            </a:r>
            <a:r>
              <a:rPr lang="en-GB" altLang="cs-CZ" sz="4400" b="1" dirty="0" err="1">
                <a:solidFill>
                  <a:schemeClr val="tx1"/>
                </a:solidFill>
              </a:rPr>
              <a:t>hendikepovaní</a:t>
            </a:r>
            <a:r>
              <a:rPr lang="en-GB" altLang="cs-CZ" sz="4400" b="1" dirty="0">
                <a:solidFill>
                  <a:schemeClr val="tx1"/>
                </a:solidFill>
              </a:rPr>
              <a:t> </a:t>
            </a:r>
            <a:r>
              <a:rPr lang="en-GB" altLang="cs-CZ" sz="4400" b="1" dirty="0" err="1">
                <a:solidFill>
                  <a:schemeClr val="tx1"/>
                </a:solidFill>
              </a:rPr>
              <a:t>skupiny</a:t>
            </a:r>
            <a:endParaRPr lang="en-GB" altLang="cs-CZ" sz="4400" b="1" dirty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en-GB" altLang="cs-CZ" dirty="0">
                <a:solidFill>
                  <a:schemeClr val="tx1"/>
                </a:solidFill>
              </a:rPr>
              <a:t>S </a:t>
            </a:r>
            <a:r>
              <a:rPr lang="en-GB" altLang="cs-CZ" dirty="0" err="1">
                <a:solidFill>
                  <a:schemeClr val="tx1"/>
                </a:solidFill>
              </a:rPr>
              <a:t>duševními</a:t>
            </a:r>
            <a:r>
              <a:rPr lang="en-GB" altLang="cs-CZ" dirty="0">
                <a:solidFill>
                  <a:schemeClr val="tx1"/>
                </a:solidFill>
              </a:rPr>
              <a:t> </a:t>
            </a:r>
            <a:r>
              <a:rPr lang="en-GB" altLang="cs-CZ" dirty="0" err="1">
                <a:solidFill>
                  <a:schemeClr val="tx1"/>
                </a:solidFill>
              </a:rPr>
              <a:t>poruchami</a:t>
            </a:r>
            <a:r>
              <a:rPr lang="cs-CZ" altLang="cs-CZ" dirty="0">
                <a:solidFill>
                  <a:schemeClr val="tx1"/>
                </a:solidFill>
              </a:rPr>
              <a:t>, </a:t>
            </a:r>
            <a:r>
              <a:rPr lang="en-GB" altLang="cs-CZ" dirty="0" err="1">
                <a:solidFill>
                  <a:schemeClr val="tx1"/>
                </a:solidFill>
              </a:rPr>
              <a:t>tělesnými</a:t>
            </a:r>
            <a:r>
              <a:rPr lang="en-GB" altLang="cs-CZ" dirty="0">
                <a:solidFill>
                  <a:schemeClr val="tx1"/>
                </a:solidFill>
              </a:rPr>
              <a:t> </a:t>
            </a:r>
            <a:r>
              <a:rPr lang="en-GB" altLang="cs-CZ" dirty="0" err="1">
                <a:solidFill>
                  <a:schemeClr val="tx1"/>
                </a:solidFill>
              </a:rPr>
              <a:t>poruchami</a:t>
            </a:r>
            <a:r>
              <a:rPr lang="cs-CZ" altLang="cs-CZ" dirty="0">
                <a:solidFill>
                  <a:schemeClr val="tx1"/>
                </a:solidFill>
              </a:rPr>
              <a:t> a dalšími poruchami</a:t>
            </a:r>
          </a:p>
          <a:p>
            <a:pPr algn="l">
              <a:defRPr/>
            </a:pPr>
            <a:endParaRPr lang="en-GB" altLang="cs-CZ" dirty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en-GB" altLang="cs-CZ" sz="4400" b="1" dirty="0" err="1">
                <a:solidFill>
                  <a:schemeClr val="tx1"/>
                </a:solidFill>
              </a:rPr>
              <a:t>Sociálně</a:t>
            </a:r>
            <a:r>
              <a:rPr lang="en-GB" altLang="cs-CZ" sz="4400" b="1" dirty="0">
                <a:solidFill>
                  <a:schemeClr val="tx1"/>
                </a:solidFill>
              </a:rPr>
              <a:t> </a:t>
            </a:r>
            <a:r>
              <a:rPr lang="en-GB" altLang="cs-CZ" sz="4400" b="1" dirty="0" err="1">
                <a:solidFill>
                  <a:schemeClr val="tx1"/>
                </a:solidFill>
              </a:rPr>
              <a:t>znevýhodněné</a:t>
            </a:r>
            <a:r>
              <a:rPr lang="en-GB" altLang="cs-CZ" sz="4400" b="1" dirty="0">
                <a:solidFill>
                  <a:schemeClr val="tx1"/>
                </a:solidFill>
              </a:rPr>
              <a:t> </a:t>
            </a:r>
            <a:r>
              <a:rPr lang="en-GB" altLang="cs-CZ" sz="4400" b="1" dirty="0" err="1">
                <a:solidFill>
                  <a:schemeClr val="tx1"/>
                </a:solidFill>
              </a:rPr>
              <a:t>skupiny</a:t>
            </a:r>
            <a:endParaRPr lang="cs-CZ" altLang="cs-CZ" sz="4400" b="1" dirty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cs-CZ" altLang="cs-CZ" sz="4400" dirty="0">
                <a:solidFill>
                  <a:schemeClr val="tx1"/>
                </a:solidFill>
              </a:rPr>
              <a:t>Z</a:t>
            </a:r>
            <a:r>
              <a:rPr lang="cs-CZ" altLang="cs-CZ" dirty="0">
                <a:solidFill>
                  <a:schemeClr val="tx1"/>
                </a:solidFill>
              </a:rPr>
              <a:t> r</a:t>
            </a:r>
            <a:r>
              <a:rPr lang="en-GB" altLang="cs-CZ" dirty="0" err="1">
                <a:solidFill>
                  <a:schemeClr val="tx1"/>
                </a:solidFill>
              </a:rPr>
              <a:t>odinných</a:t>
            </a:r>
            <a:r>
              <a:rPr lang="en-GB" altLang="cs-CZ" dirty="0">
                <a:solidFill>
                  <a:schemeClr val="tx1"/>
                </a:solidFill>
              </a:rPr>
              <a:t>  </a:t>
            </a:r>
            <a:r>
              <a:rPr lang="en-GB" altLang="cs-CZ" dirty="0" err="1">
                <a:solidFill>
                  <a:schemeClr val="tx1"/>
                </a:solidFill>
              </a:rPr>
              <a:t>důvodů</a:t>
            </a:r>
            <a:r>
              <a:rPr lang="cs-CZ" altLang="cs-CZ" dirty="0">
                <a:solidFill>
                  <a:schemeClr val="tx1"/>
                </a:solidFill>
              </a:rPr>
              <a:t>,  </a:t>
            </a:r>
            <a:r>
              <a:rPr lang="en-GB" altLang="cs-CZ" dirty="0" err="1">
                <a:solidFill>
                  <a:schemeClr val="tx1"/>
                </a:solidFill>
              </a:rPr>
              <a:t>věkových</a:t>
            </a:r>
            <a:r>
              <a:rPr lang="en-GB" altLang="cs-CZ" dirty="0">
                <a:solidFill>
                  <a:schemeClr val="tx1"/>
                </a:solidFill>
              </a:rPr>
              <a:t> </a:t>
            </a:r>
            <a:r>
              <a:rPr lang="en-GB" altLang="cs-CZ" dirty="0" err="1">
                <a:solidFill>
                  <a:schemeClr val="tx1"/>
                </a:solidFill>
              </a:rPr>
              <a:t>důvodů</a:t>
            </a:r>
            <a:r>
              <a:rPr lang="cs-CZ" altLang="cs-CZ" dirty="0">
                <a:solidFill>
                  <a:schemeClr val="tx1"/>
                </a:solidFill>
              </a:rPr>
              <a:t>, </a:t>
            </a:r>
            <a:r>
              <a:rPr lang="en-GB" altLang="cs-CZ" dirty="0">
                <a:solidFill>
                  <a:schemeClr val="tx1"/>
                </a:solidFill>
              </a:rPr>
              <a:t> </a:t>
            </a:r>
            <a:r>
              <a:rPr lang="en-GB" altLang="cs-CZ" dirty="0" err="1">
                <a:solidFill>
                  <a:schemeClr val="tx1"/>
                </a:solidFill>
              </a:rPr>
              <a:t>genderových</a:t>
            </a:r>
            <a:r>
              <a:rPr lang="en-GB" altLang="cs-CZ" dirty="0">
                <a:solidFill>
                  <a:schemeClr val="tx1"/>
                </a:solidFill>
              </a:rPr>
              <a:t> </a:t>
            </a:r>
            <a:r>
              <a:rPr lang="en-GB" altLang="cs-CZ" dirty="0" err="1">
                <a:solidFill>
                  <a:schemeClr val="tx1"/>
                </a:solidFill>
              </a:rPr>
              <a:t>důvodů</a:t>
            </a:r>
            <a:r>
              <a:rPr lang="cs-CZ" altLang="cs-CZ" dirty="0">
                <a:solidFill>
                  <a:schemeClr val="tx1"/>
                </a:solidFill>
              </a:rPr>
              <a:t>, </a:t>
            </a:r>
            <a:r>
              <a:rPr lang="en-GB" altLang="cs-CZ" dirty="0">
                <a:solidFill>
                  <a:schemeClr val="tx1"/>
                </a:solidFill>
              </a:rPr>
              <a:t>z </a:t>
            </a:r>
            <a:r>
              <a:rPr lang="cs-CZ" altLang="cs-CZ" dirty="0">
                <a:solidFill>
                  <a:schemeClr val="tx1"/>
                </a:solidFill>
              </a:rPr>
              <a:t>důvodů </a:t>
            </a:r>
            <a:r>
              <a:rPr lang="en-GB" altLang="cs-CZ" dirty="0" err="1">
                <a:solidFill>
                  <a:schemeClr val="tx1"/>
                </a:solidFill>
              </a:rPr>
              <a:t>nízkého</a:t>
            </a:r>
            <a:r>
              <a:rPr lang="en-GB" altLang="cs-CZ" dirty="0">
                <a:solidFill>
                  <a:schemeClr val="tx1"/>
                </a:solidFill>
              </a:rPr>
              <a:t> </a:t>
            </a:r>
            <a:r>
              <a:rPr lang="en-GB" altLang="cs-CZ" dirty="0" err="1">
                <a:solidFill>
                  <a:schemeClr val="tx1"/>
                </a:solidFill>
              </a:rPr>
              <a:t>vzdělání</a:t>
            </a:r>
            <a:r>
              <a:rPr lang="en-GB" altLang="cs-CZ" dirty="0">
                <a:solidFill>
                  <a:schemeClr val="tx1"/>
                </a:solidFill>
              </a:rPr>
              <a:t> a </a:t>
            </a:r>
            <a:r>
              <a:rPr lang="en-GB" altLang="cs-CZ" dirty="0" err="1">
                <a:solidFill>
                  <a:schemeClr val="tx1"/>
                </a:solidFill>
              </a:rPr>
              <a:t>kvalifikace</a:t>
            </a:r>
            <a:r>
              <a:rPr lang="cs-CZ" altLang="cs-CZ" dirty="0">
                <a:solidFill>
                  <a:schemeClr val="tx1"/>
                </a:solidFill>
              </a:rPr>
              <a:t>, </a:t>
            </a:r>
            <a:r>
              <a:rPr lang="en-GB" altLang="cs-CZ" dirty="0">
                <a:solidFill>
                  <a:schemeClr val="tx1"/>
                </a:solidFill>
              </a:rPr>
              <a:t>v </a:t>
            </a:r>
            <a:r>
              <a:rPr lang="en-GB" altLang="cs-CZ" dirty="0" err="1">
                <a:solidFill>
                  <a:schemeClr val="tx1"/>
                </a:solidFill>
              </a:rPr>
              <a:t>důsledku</a:t>
            </a:r>
            <a:r>
              <a:rPr lang="en-GB" altLang="cs-CZ" dirty="0">
                <a:solidFill>
                  <a:schemeClr val="tx1"/>
                </a:solidFill>
              </a:rPr>
              <a:t> </a:t>
            </a:r>
            <a:r>
              <a:rPr lang="en-GB" altLang="cs-CZ" dirty="0" err="1">
                <a:solidFill>
                  <a:schemeClr val="tx1"/>
                </a:solidFill>
              </a:rPr>
              <a:t>příslušnosti</a:t>
            </a:r>
            <a:r>
              <a:rPr lang="en-GB" altLang="cs-CZ" dirty="0">
                <a:solidFill>
                  <a:schemeClr val="tx1"/>
                </a:solidFill>
              </a:rPr>
              <a:t> k </a:t>
            </a:r>
            <a:r>
              <a:rPr lang="en-GB" altLang="cs-CZ" dirty="0" err="1">
                <a:solidFill>
                  <a:schemeClr val="tx1"/>
                </a:solidFill>
              </a:rPr>
              <a:t>národnostním</a:t>
            </a:r>
            <a:r>
              <a:rPr lang="en-GB" altLang="cs-CZ" dirty="0">
                <a:solidFill>
                  <a:schemeClr val="tx1"/>
                </a:solidFill>
              </a:rPr>
              <a:t> </a:t>
            </a:r>
            <a:r>
              <a:rPr lang="en-GB" altLang="cs-CZ" dirty="0" err="1">
                <a:solidFill>
                  <a:schemeClr val="tx1"/>
                </a:solidFill>
              </a:rPr>
              <a:t>menšinám</a:t>
            </a:r>
            <a:r>
              <a:rPr lang="cs-CZ" altLang="cs-CZ" dirty="0">
                <a:solidFill>
                  <a:schemeClr val="tx1"/>
                </a:solidFill>
              </a:rPr>
              <a:t> a dalších</a:t>
            </a:r>
            <a:endParaRPr lang="en-GB" altLang="cs-CZ" dirty="0">
              <a:solidFill>
                <a:schemeClr val="tx1"/>
              </a:solidFill>
            </a:endParaRPr>
          </a:p>
          <a:p>
            <a:pPr algn="l">
              <a:defRPr/>
            </a:pPr>
            <a:endParaRPr lang="cs-CZ" altLang="cs-CZ" dirty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en-GB" altLang="cs-CZ" sz="3600" b="1" dirty="0">
                <a:solidFill>
                  <a:schemeClr val="tx1"/>
                </a:solidFill>
              </a:rPr>
              <a:t>V </a:t>
            </a:r>
            <a:r>
              <a:rPr lang="en-GB" altLang="cs-CZ" sz="3600" b="1" dirty="0" err="1">
                <a:solidFill>
                  <a:schemeClr val="tx1"/>
                </a:solidFill>
              </a:rPr>
              <a:t>blízké</a:t>
            </a:r>
            <a:r>
              <a:rPr lang="en-GB" altLang="cs-CZ" sz="3600" b="1" dirty="0">
                <a:solidFill>
                  <a:schemeClr val="tx1"/>
                </a:solidFill>
              </a:rPr>
              <a:t> </a:t>
            </a:r>
            <a:r>
              <a:rPr lang="en-GB" altLang="cs-CZ" sz="3600" b="1" dirty="0" err="1">
                <a:solidFill>
                  <a:schemeClr val="tx1"/>
                </a:solidFill>
              </a:rPr>
              <a:t>budoucnosti</a:t>
            </a:r>
            <a:r>
              <a:rPr lang="en-GB" altLang="cs-CZ" sz="3600" b="1" dirty="0">
                <a:solidFill>
                  <a:schemeClr val="tx1"/>
                </a:solidFill>
              </a:rPr>
              <a:t>:</a:t>
            </a:r>
          </a:p>
          <a:p>
            <a:pPr algn="l">
              <a:defRPr/>
            </a:pPr>
            <a:endParaRPr lang="cs-CZ" altLang="cs-CZ" dirty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en-GB" altLang="cs-CZ" dirty="0" err="1">
                <a:solidFill>
                  <a:schemeClr val="tx1"/>
                </a:solidFill>
              </a:rPr>
              <a:t>Průmyslová</a:t>
            </a:r>
            <a:r>
              <a:rPr lang="en-GB" altLang="cs-CZ" dirty="0">
                <a:solidFill>
                  <a:schemeClr val="tx1"/>
                </a:solidFill>
              </a:rPr>
              <a:t> </a:t>
            </a:r>
            <a:r>
              <a:rPr lang="en-GB" altLang="cs-CZ" dirty="0" err="1">
                <a:solidFill>
                  <a:schemeClr val="tx1"/>
                </a:solidFill>
              </a:rPr>
              <a:t>revoluce</a:t>
            </a:r>
            <a:r>
              <a:rPr lang="en-GB" altLang="cs-CZ" dirty="0">
                <a:solidFill>
                  <a:schemeClr val="tx1"/>
                </a:solidFill>
              </a:rPr>
              <a:t> 4.0</a:t>
            </a:r>
          </a:p>
          <a:p>
            <a:pPr algn="l">
              <a:defRPr/>
            </a:pPr>
            <a:endParaRPr lang="en-GB" altLang="cs-CZ" sz="32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296291" y="956620"/>
            <a:ext cx="45514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600" b="1" cap="small" dirty="0">
                <a:solidFill>
                  <a:schemeClr val="accent1"/>
                </a:solidFill>
              </a:rPr>
              <a:t>Kdo jsou cílové skupiny</a:t>
            </a:r>
            <a:r>
              <a:rPr lang="en-GB" sz="3600" b="1" cap="small" dirty="0">
                <a:solidFill>
                  <a:schemeClr val="accent1"/>
                </a:solidFill>
              </a:rPr>
              <a:t> </a:t>
            </a:r>
            <a:endParaRPr lang="cs-CZ" sz="36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129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461591"/>
            <a:ext cx="7772400" cy="1470025"/>
          </a:xfrm>
        </p:spPr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64" y="2169477"/>
            <a:ext cx="8064896" cy="4571891"/>
          </a:xfrm>
        </p:spPr>
        <p:txBody>
          <a:bodyPr>
            <a:normAutofit fontScale="92500" lnSpcReduction="10000"/>
          </a:bodyPr>
          <a:lstStyle/>
          <a:p>
            <a:pPr marL="571500" indent="-571500" algn="l">
              <a:buFont typeface="Wingdings" panose="05000000000000000000" pitchFamily="2" charset="2"/>
              <a:buChar char="q"/>
              <a:defRPr/>
            </a:pPr>
            <a:r>
              <a:rPr lang="cs-CZ" altLang="cs-CZ" sz="3600" dirty="0">
                <a:solidFill>
                  <a:schemeClr val="tx1"/>
                </a:solidFill>
              </a:rPr>
              <a:t>Společnost s ručením omezeným </a:t>
            </a:r>
          </a:p>
          <a:p>
            <a:pPr marL="571500" indent="-571500" algn="l">
              <a:buFont typeface="Wingdings" panose="05000000000000000000" pitchFamily="2" charset="2"/>
              <a:buChar char="q"/>
              <a:defRPr/>
            </a:pPr>
            <a:r>
              <a:rPr lang="cs-CZ" altLang="cs-CZ" sz="3600" dirty="0">
                <a:solidFill>
                  <a:schemeClr val="tx1"/>
                </a:solidFill>
              </a:rPr>
              <a:t>Akciová společnost </a:t>
            </a:r>
          </a:p>
          <a:p>
            <a:pPr marL="571500" indent="-571500" algn="l">
              <a:buFont typeface="Wingdings" panose="05000000000000000000" pitchFamily="2" charset="2"/>
              <a:buChar char="q"/>
              <a:defRPr/>
            </a:pPr>
            <a:r>
              <a:rPr lang="cs-CZ" altLang="cs-CZ" sz="3600" dirty="0">
                <a:solidFill>
                  <a:schemeClr val="tx1"/>
                </a:solidFill>
              </a:rPr>
              <a:t>Družstvo</a:t>
            </a:r>
          </a:p>
          <a:p>
            <a:pPr marL="571500" indent="-571500" algn="l">
              <a:buFont typeface="Wingdings" panose="05000000000000000000" pitchFamily="2" charset="2"/>
              <a:buChar char="q"/>
              <a:defRPr/>
            </a:pPr>
            <a:r>
              <a:rPr lang="cs-CZ" altLang="cs-CZ" sz="3600" dirty="0">
                <a:solidFill>
                  <a:schemeClr val="tx1"/>
                </a:solidFill>
              </a:rPr>
              <a:t>OSVČ</a:t>
            </a:r>
          </a:p>
          <a:p>
            <a:pPr marL="571500" indent="-571500" algn="l">
              <a:buFont typeface="Wingdings" panose="05000000000000000000" pitchFamily="2" charset="2"/>
              <a:buChar char="q"/>
              <a:defRPr/>
            </a:pPr>
            <a:r>
              <a:rPr lang="cs-CZ" altLang="cs-CZ" sz="3600" dirty="0">
                <a:solidFill>
                  <a:schemeClr val="tx1"/>
                </a:solidFill>
              </a:rPr>
              <a:t>Spolky</a:t>
            </a:r>
          </a:p>
          <a:p>
            <a:pPr marL="571500" indent="-571500" algn="l">
              <a:buFont typeface="Wingdings" panose="05000000000000000000" pitchFamily="2" charset="2"/>
              <a:buChar char="q"/>
              <a:defRPr/>
            </a:pPr>
            <a:r>
              <a:rPr lang="cs-CZ" altLang="cs-CZ" sz="3600" dirty="0">
                <a:solidFill>
                  <a:schemeClr val="tx1"/>
                </a:solidFill>
              </a:rPr>
              <a:t>Ústavy , (OPS)</a:t>
            </a:r>
          </a:p>
          <a:p>
            <a:pPr marL="571500" indent="-571500" algn="l">
              <a:buFont typeface="Wingdings" panose="05000000000000000000" pitchFamily="2" charset="2"/>
              <a:buChar char="q"/>
              <a:defRPr/>
            </a:pPr>
            <a:r>
              <a:rPr lang="cs-CZ" altLang="cs-CZ" sz="3600" dirty="0">
                <a:solidFill>
                  <a:schemeClr val="tx1"/>
                </a:solidFill>
              </a:rPr>
              <a:t>Nadace a nadační fondy</a:t>
            </a:r>
          </a:p>
          <a:p>
            <a:pPr marL="571500" indent="-571500" algn="l">
              <a:buFont typeface="Wingdings" panose="05000000000000000000" pitchFamily="2" charset="2"/>
              <a:buChar char="q"/>
              <a:defRPr/>
            </a:pPr>
            <a:r>
              <a:rPr lang="cs-CZ" altLang="cs-CZ" sz="3600" dirty="0">
                <a:solidFill>
                  <a:schemeClr val="tx1"/>
                </a:solidFill>
              </a:rPr>
              <a:t>Církve a církevní právnické osoby </a:t>
            </a:r>
          </a:p>
        </p:txBody>
      </p:sp>
      <p:sp>
        <p:nvSpPr>
          <p:cNvPr id="4" name="Obdélník 3"/>
          <p:cNvSpPr/>
          <p:nvPr/>
        </p:nvSpPr>
        <p:spPr>
          <a:xfrm>
            <a:off x="1428688" y="900006"/>
            <a:ext cx="62866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600" b="1" cap="small" dirty="0">
                <a:solidFill>
                  <a:schemeClr val="accent1"/>
                </a:solidFill>
              </a:rPr>
              <a:t>Právní formy sociálních podniků</a:t>
            </a:r>
            <a:r>
              <a:rPr lang="en-US" sz="3600" b="1" cap="small" dirty="0">
                <a:solidFill>
                  <a:schemeClr val="accent1"/>
                </a:solidFill>
              </a:rPr>
              <a:t> </a:t>
            </a:r>
            <a:endParaRPr lang="en-US" sz="36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728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9054" y="188640"/>
            <a:ext cx="1635694" cy="59182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003232" cy="698210"/>
          </a:xfrm>
        </p:spPr>
        <p:txBody>
          <a:bodyPr>
            <a:normAutofit fontScale="90000"/>
          </a:bodyPr>
          <a:lstStyle/>
          <a:p>
            <a:br>
              <a:rPr lang="cs-CZ" b="1" cap="small" dirty="0">
                <a:solidFill>
                  <a:schemeClr val="accent1"/>
                </a:solidFill>
              </a:rPr>
            </a:br>
            <a:r>
              <a:rPr lang="cs-CZ" sz="4000" b="1" cap="small" dirty="0">
                <a:solidFill>
                  <a:schemeClr val="accent1"/>
                </a:solidFill>
              </a:rPr>
              <a:t>Přínos pro společnost</a:t>
            </a:r>
            <a:br>
              <a:rPr lang="en-US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endParaRPr lang="cs-CZ" sz="30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3000" dirty="0"/>
              <a:t>Umožňuje lidem, kteří </a:t>
            </a:r>
            <a:r>
              <a:rPr lang="cs-CZ" sz="3000" b="1" dirty="0"/>
              <a:t>chtějí pracovat a nejsou uplatnitelní na otevřeném trhu práce </a:t>
            </a:r>
            <a:r>
              <a:rPr lang="cs-CZ" sz="3000" dirty="0"/>
              <a:t>zapojit se do pracovního procesu.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000" dirty="0"/>
              <a:t>Pracovníci mají sociální anebo zdravotní hendikepy, které </a:t>
            </a:r>
            <a:r>
              <a:rPr lang="cs-CZ" sz="3000" b="1" dirty="0"/>
              <a:t>omezují jejich výkonnost v rozmezí 10-90% </a:t>
            </a:r>
            <a:r>
              <a:rPr lang="cs-CZ" sz="3000" dirty="0"/>
              <a:t>ve srovnání s nehendikepovaným pracovníkem.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000" dirty="0"/>
              <a:t>Je celospolečensky nutné a prospěšné </a:t>
            </a:r>
            <a:r>
              <a:rPr lang="cs-CZ" sz="3000" b="1" dirty="0"/>
              <a:t>začlenit je do společenské dělby práce</a:t>
            </a:r>
            <a:r>
              <a:rPr lang="cs-CZ" sz="3000" dirty="0"/>
              <a:t>  a života společnosti.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000" b="1" dirty="0"/>
              <a:t>Na otevřeném trhu, </a:t>
            </a:r>
            <a:r>
              <a:rPr lang="cs-CZ" sz="3000" b="1" dirty="0" err="1"/>
              <a:t>nekonkurence</a:t>
            </a:r>
            <a:r>
              <a:rPr lang="cs-CZ" sz="3000" b="1" dirty="0"/>
              <a:t> schopné - Proto je absolutně nutná podpora z veřejných zdrojů!!!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3864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188640"/>
            <a:ext cx="1635694" cy="59182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957285"/>
            <a:ext cx="8229600" cy="580926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br>
              <a:rPr lang="cs-CZ" sz="4000" b="1" cap="small" dirty="0">
                <a:solidFill>
                  <a:srgbClr val="4F81BD"/>
                </a:solidFill>
                <a:ea typeface="+mn-ea"/>
                <a:cs typeface="+mn-cs"/>
              </a:rPr>
            </a:br>
            <a:r>
              <a:rPr lang="cs-CZ" sz="4000" b="1" cap="small" dirty="0">
                <a:solidFill>
                  <a:srgbClr val="4F81BD"/>
                </a:solidFill>
                <a:ea typeface="+mn-ea"/>
                <a:cs typeface="+mn-cs"/>
              </a:rPr>
              <a:t>Základní problém</a:t>
            </a:r>
            <a:br>
              <a:rPr lang="en-US" sz="4000" dirty="0">
                <a:solidFill>
                  <a:prstClr val="black"/>
                </a:solidFill>
                <a:ea typeface="+mn-ea"/>
                <a:cs typeface="+mn-c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Sociální podnikání </a:t>
            </a:r>
            <a:r>
              <a:rPr lang="cs-CZ" b="1" dirty="0"/>
              <a:t>je automaticky spojováno s  neziskovým sektorem.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3600" b="1" dirty="0"/>
              <a:t>Sociální podnikání patří do ziskového sektoru - ziskový sektor!!!!!!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Neziskový sektor </a:t>
            </a:r>
            <a:r>
              <a:rPr lang="cs-CZ" dirty="0"/>
              <a:t>(sociální služba) </a:t>
            </a:r>
            <a:r>
              <a:rPr lang="cs-CZ" b="1" dirty="0"/>
              <a:t>slouží klientovi</a:t>
            </a:r>
            <a:r>
              <a:rPr lang="cs-CZ" dirty="0"/>
              <a:t>!!! Klient je donátor.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Ziskový sektor (</a:t>
            </a:r>
            <a:r>
              <a:rPr lang="cs-CZ" b="1" dirty="0"/>
              <a:t>zaměstnanec) dle svých možnosti pracuje pro zaměstnavatele.</a:t>
            </a:r>
            <a:r>
              <a:rPr lang="cs-CZ" dirty="0"/>
              <a:t> Za odměnu! Zaměstnavatel je donátor!!!!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Sociální služba připravuje klienta na přechod na chráněný trh práce </a:t>
            </a:r>
            <a:r>
              <a:rPr lang="cs-CZ" dirty="0"/>
              <a:t>do sociálního podniku!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Psychologicky a mentálně neslučitelné role.</a:t>
            </a:r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7740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648072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br>
              <a:rPr lang="cs-CZ" sz="4000" b="1" cap="small" dirty="0">
                <a:solidFill>
                  <a:srgbClr val="4F81BD"/>
                </a:solidFill>
                <a:ea typeface="+mn-ea"/>
                <a:cs typeface="+mn-cs"/>
              </a:rPr>
            </a:br>
            <a:r>
              <a:rPr lang="cs-CZ" sz="4000" b="1" cap="small" dirty="0">
                <a:solidFill>
                  <a:srgbClr val="4F81BD"/>
                </a:solidFill>
                <a:ea typeface="+mn-ea"/>
                <a:cs typeface="+mn-cs"/>
              </a:rPr>
              <a:t>Neexistence legislativy v ČR</a:t>
            </a:r>
            <a:br>
              <a:rPr lang="en-US" sz="4000" dirty="0">
                <a:solidFill>
                  <a:prstClr val="black"/>
                </a:solidFill>
                <a:ea typeface="+mn-ea"/>
                <a:cs typeface="+mn-c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96197"/>
            <a:ext cx="8229600" cy="4297099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Neexistující legislativa </a:t>
            </a:r>
            <a:r>
              <a:rPr lang="cs-CZ" dirty="0"/>
              <a:t>(je připravována, měla být schválena v roce 2017, tento týden vláda schválila zákonný rámec)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Již několik let jsou čerpány prostředky z ESF!?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Zvýhodňován neziskový sektor?!</a:t>
            </a:r>
            <a:r>
              <a:rPr lang="cs-CZ" dirty="0"/>
              <a:t>, ve výběrových komisích </a:t>
            </a:r>
            <a:r>
              <a:rPr lang="cs-CZ" b="1" dirty="0"/>
              <a:t>nejsou odborníci z praxe</a:t>
            </a:r>
            <a:r>
              <a:rPr lang="cs-CZ" dirty="0"/>
              <a:t>, kteří znají finanční a </a:t>
            </a:r>
            <a:r>
              <a:rPr lang="cs-CZ" dirty="0" err="1"/>
              <a:t>ekonomicko</a:t>
            </a:r>
            <a:r>
              <a:rPr lang="cs-CZ" dirty="0"/>
              <a:t> -marketingové fungování sociálního podniku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Každá výzva modifikované podmínky dle potřeb zájmových skupin!!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Nedostatečná komunikace s odborníky z praxe</a:t>
            </a:r>
            <a:r>
              <a:rPr lang="cs-CZ" dirty="0"/>
              <a:t>, nastavují úředníci bez jakýchkoliv praktických zkušeností (nebo úředníci, kteří přešli na neziskovou stranu)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Neefektivní využívání veřejných zdrojů!!!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188640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477324"/>
      </p:ext>
    </p:extLst>
  </p:cSld>
  <p:clrMapOvr>
    <a:masterClrMapping/>
  </p:clrMapOvr>
</p:sld>
</file>

<file path=ppt/theme/theme1.xml><?xml version="1.0" encoding="utf-8"?>
<a:theme xmlns:a="http://schemas.openxmlformats.org/drawingml/2006/main" name="KSP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7AE1E23F8B5A245AC6E45F70F5382A9" ma:contentTypeVersion="2" ma:contentTypeDescription="Vytvoří nový dokument" ma:contentTypeScope="" ma:versionID="578afccec253741ed0ba9f7a77a4ec08">
  <xsd:schema xmlns:xsd="http://www.w3.org/2001/XMLSchema" xmlns:xs="http://www.w3.org/2001/XMLSchema" xmlns:p="http://schemas.microsoft.com/office/2006/metadata/properties" xmlns:ns2="7d809470-1a6e-4bfc-91db-225fb1e90d66" targetNamespace="http://schemas.microsoft.com/office/2006/metadata/properties" ma:root="true" ma:fieldsID="08a05a0f14b84a5efa29632d5b5b2258" ns2:_="">
    <xsd:import namespace="7d809470-1a6e-4bfc-91db-225fb1e90d6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09470-1a6e-4bfc-91db-225fb1e90d6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A6442E2-44BA-46AB-A104-6B473319AFCA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7d809470-1a6e-4bfc-91db-225fb1e90d66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E59182F-0B8A-49AE-BE5C-82727EA600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809470-1a6e-4bfc-91db-225fb1e90d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C097694-A045-4D0A-A0F7-3D7A52496A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2696</TotalTime>
  <Words>1174</Words>
  <Application>Microsoft Office PowerPoint</Application>
  <PresentationFormat>Předvádění na obrazovce (4:3)</PresentationFormat>
  <Paragraphs>155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KSP</vt:lpstr>
      <vt:lpstr>Prezentace aplikace PowerPoint</vt:lpstr>
      <vt:lpstr>Prezentace aplikace PowerPoint</vt:lpstr>
      <vt:lpstr> </vt:lpstr>
      <vt:lpstr> </vt:lpstr>
      <vt:lpstr> </vt:lpstr>
      <vt:lpstr> </vt:lpstr>
      <vt:lpstr> Přínos pro společnost </vt:lpstr>
      <vt:lpstr> Základní problém </vt:lpstr>
      <vt:lpstr> Neexistence legislativy v ČR </vt:lpstr>
      <vt:lpstr> Důsledky  </vt:lpstr>
      <vt:lpstr>Veřejná podpora cílových skupin v ČR</vt:lpstr>
      <vt:lpstr>Podmínky nutné pro funkci Soc. podniku</vt:lpstr>
      <vt:lpstr>Podmínky nutné pro funkci Soc. podniku</vt:lpstr>
      <vt:lpstr>Podmínky nutné pro funkci Soc. podniku</vt:lpstr>
      <vt:lpstr>Podmínky nutné pro funkci Soc. podniků</vt:lpstr>
      <vt:lpstr> </vt:lpstr>
      <vt:lpstr>Návrh na formy Sociálních podniků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Kamila</dc:creator>
  <cp:lastModifiedBy>Marek Juha</cp:lastModifiedBy>
  <cp:revision>179</cp:revision>
  <dcterms:created xsi:type="dcterms:W3CDTF">2014-05-27T21:52:07Z</dcterms:created>
  <dcterms:modified xsi:type="dcterms:W3CDTF">2017-05-18T05:23:54Z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0x01010017AE1E23F8B5A245AC6E45F70F5382A9</vt:lpwstr>
  </property>
</Properties>
</file>