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4"/>
  </p:notesMasterIdLst>
  <p:sldIdLst>
    <p:sldId id="256" r:id="rId5"/>
    <p:sldId id="280" r:id="rId6"/>
    <p:sldId id="281" r:id="rId7"/>
    <p:sldId id="303" r:id="rId8"/>
    <p:sldId id="304" r:id="rId9"/>
    <p:sldId id="306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8" r:id="rId18"/>
    <p:sldId id="316" r:id="rId19"/>
    <p:sldId id="307" r:id="rId20"/>
    <p:sldId id="317" r:id="rId21"/>
    <p:sldId id="308" r:id="rId22"/>
    <p:sldId id="26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5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18.05.2017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E91F-BF90-4632-909D-31B5B12739D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23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venclik@seznam.cz" TargetMode="External"/><Relationship Id="rId2" Type="http://schemas.openxmlformats.org/officeDocument/2006/relationships/hyperlink" Target="mailto:info@komora-soci&#225;ln&#237;ch-podnik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komora-socialnich-podniku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venclik.milan@seznam.cz" TargetMode="External"/><Relationship Id="rId2" Type="http://schemas.openxmlformats.org/officeDocument/2006/relationships/hyperlink" Target="mailto:milan.venclik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060" y="2928512"/>
            <a:ext cx="6840759" cy="3740848"/>
          </a:xfrm>
        </p:spPr>
        <p:txBody>
          <a:bodyPr>
            <a:normAutofit fontScale="77500" lnSpcReduction="20000"/>
          </a:bodyPr>
          <a:lstStyle/>
          <a:p>
            <a:endParaRPr lang="cs-CZ" sz="4000" b="1" dirty="0"/>
          </a:p>
          <a:p>
            <a:r>
              <a:rPr lang="cs-CZ" sz="4000" b="1" dirty="0"/>
              <a:t>Sociální podnikání a jeho potřeby v ČR</a:t>
            </a:r>
            <a:endParaRPr lang="en-US" sz="4000" b="1" dirty="0"/>
          </a:p>
          <a:p>
            <a:endParaRPr lang="cs-CZ" sz="3000" dirty="0"/>
          </a:p>
          <a:p>
            <a:r>
              <a:rPr lang="cs-CZ" sz="3000" dirty="0"/>
              <a:t>Praha, Poslanecká sněmovna ČR, </a:t>
            </a:r>
          </a:p>
          <a:p>
            <a:r>
              <a:rPr lang="cs-CZ" sz="3000" dirty="0"/>
              <a:t>květen - 2017</a:t>
            </a:r>
          </a:p>
          <a:p>
            <a:endParaRPr lang="cs-CZ" sz="3900" dirty="0"/>
          </a:p>
          <a:p>
            <a:r>
              <a:rPr lang="cs-CZ" sz="3900" b="1" dirty="0"/>
              <a:t>Ing. Milan Venclík</a:t>
            </a:r>
          </a:p>
          <a:p>
            <a:r>
              <a:rPr lang="cs-CZ" sz="2600" dirty="0"/>
              <a:t>Předseda KSP</a:t>
            </a:r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04" y="98072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80464"/>
            <a:ext cx="8229600" cy="78119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Důsledky</a:t>
            </a:r>
            <a:r>
              <a:rPr lang="en-US" sz="4000" b="1" cap="small" dirty="0">
                <a:solidFill>
                  <a:srgbClr val="4F81BD"/>
                </a:solidFill>
                <a:ea typeface="+mn-ea"/>
                <a:cs typeface="+mn-cs"/>
              </a:rPr>
              <a:t> 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Viz. vyhodnocení výzvy 30 experty MU</a:t>
            </a:r>
          </a:p>
          <a:p>
            <a:pPr marL="0" indent="0">
              <a:buNone/>
            </a:pPr>
            <a:r>
              <a:rPr lang="cs-CZ" dirty="0"/>
              <a:t>Prezentace Ing. Mirka </a:t>
            </a:r>
            <a:r>
              <a:rPr lang="cs-CZ" dirty="0" err="1"/>
              <a:t>Wildmannová,Ph.D</a:t>
            </a:r>
            <a:r>
              <a:rPr lang="cs-CZ" dirty="0"/>
              <a:t>, MBA MU: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Skoro 50 % úspěšných žadatelů by bez výzvy nepodnikalo v dané oblasti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Skoro 50 % úspěšných žadatelů nevěří v udržitelnost projekt</a:t>
            </a:r>
            <a:r>
              <a:rPr lang="cs-CZ" dirty="0"/>
              <a:t>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Přesto byly projekty schválen</a:t>
            </a:r>
            <a:r>
              <a:rPr lang="cs-CZ" dirty="0"/>
              <a:t>y </a:t>
            </a:r>
            <a:r>
              <a:rPr lang="cs-CZ" b="1" dirty="0"/>
              <a:t>„odborníky</a:t>
            </a:r>
            <a:r>
              <a:rPr lang="cs-CZ" dirty="0"/>
              <a:t>“-neefektivní využívání veřejných prostředků!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Veřejná podpora cílových skupin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Kontinuální finanční podpora zaměstnanců s OZP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Ostatní skupiny bez kontinuální podpory - pouze nahodilá projektová podpora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Bez legislativní podpory ve veřejných soutěžích (od roku 2016)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Zadavatelé soutěží mohou modifikovat podmínky soutěže se zohledněním sociálních dopadů – málo využíváno - zadavatelé mají strach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Podnik nemůže mít dlouhodobou udržitelnost!!!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56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funkci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Jasně definovaná legislativa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Aktivní podpora veřejné správy </a:t>
            </a:r>
            <a:r>
              <a:rPr lang="cs-CZ" sz="3400" dirty="0"/>
              <a:t>v oblasti marketingu, podpory vzdělávání, vytváření inovačního sociálního prostředí, podpora vzniku a rozvoje sociálního podnikání (podpora inkubátorů soc. podniků atd.)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Stabilní legislativní a ekonomické prostředí </a:t>
            </a:r>
            <a:r>
              <a:rPr lang="cs-CZ" sz="3400" dirty="0"/>
              <a:t>(soc. podnik není flexibilní. Změna minimální mzdy, výše odvodů, zdanění může být likvidační bez příslušných intervencí veřejné správy)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Dlouhodobé definování znevýhodněných skupin.</a:t>
            </a:r>
            <a:r>
              <a:rPr lang="cs-CZ" sz="3400" dirty="0"/>
              <a:t> Nutná spolupráce s lékaři a psychology aby došlo k </a:t>
            </a:r>
            <a:r>
              <a:rPr lang="cs-CZ" sz="3400" dirty="0" err="1"/>
              <a:t>rozškálování</a:t>
            </a:r>
            <a:r>
              <a:rPr lang="cs-CZ" sz="3400" dirty="0"/>
              <a:t> dle pracovního potenciálu jednotlivých pracovníků a to třeba dle hendikepu anebo diagnózy.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13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funkci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33926"/>
            <a:ext cx="8229600" cy="42922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Dlouhodobé nastavení financování jednotlivých cílových skupin z veřejných zdrojů!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podmínek pro úvěrování sociálních podniků.</a:t>
            </a:r>
            <a:r>
              <a:rPr lang="cs-CZ" dirty="0"/>
              <a:t>(Nevytvářejí velké zisky - banky nechtějí financovat).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Finančního fondu pro podporu sociálního podnikání </a:t>
            </a:r>
            <a:r>
              <a:rPr lang="cs-CZ" dirty="0"/>
              <a:t>- na bázi úvěrování anebo finančních programů pro banky, dostupné pro každý sociální podnik, splňující požadované kritéria a plnící svou společenskou funkci.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</a:t>
            </a:r>
            <a:r>
              <a:rPr lang="cs-CZ" b="1" dirty="0"/>
              <a:t>třeba zásadně rozlišit podn</a:t>
            </a:r>
            <a:r>
              <a:rPr lang="cs-CZ" dirty="0"/>
              <a:t>iky, které </a:t>
            </a:r>
            <a:r>
              <a:rPr lang="cs-CZ" b="1" dirty="0"/>
              <a:t>vytvoří anebo zapracují do svého výrobního programu místa pro znevýhodněné pracovníky v rámci společenské odpovědnosti (mají plně tržní charakter</a:t>
            </a:r>
            <a:r>
              <a:rPr lang="cs-CZ" dirty="0"/>
              <a:t>) a sociální podniky, které musí </a:t>
            </a:r>
            <a:r>
              <a:rPr lang="cs-CZ" b="1" dirty="0"/>
              <a:t>vytvářet a přizpůsobovat výrobní program možnostem zaměstnanců.</a:t>
            </a:r>
            <a:r>
              <a:rPr lang="cs-CZ" dirty="0"/>
              <a:t>(mají sociálně – tržní charakter – potřebují veřejné finance)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7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18832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funkci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960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Podpora veřejné správy v oblasti zadávání výběrových řízení v některých vhodných oblastech pouze pro sociální podniky.</a:t>
            </a:r>
          </a:p>
          <a:p>
            <a:pPr marL="0" indent="0">
              <a:buNone/>
            </a:pPr>
            <a:r>
              <a:rPr lang="cs-CZ" sz="3900" b="1" dirty="0"/>
              <a:t>Primárně ne dotace ale práci!!!</a:t>
            </a:r>
          </a:p>
          <a:p>
            <a:pPr marL="0" indent="0">
              <a:buNone/>
            </a:pPr>
            <a:r>
              <a:rPr lang="cs-CZ" dirty="0"/>
              <a:t>Pro sociální podniky se hodí některé typy technologicky nenáročných prací: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úklidy, drobné údržbářské práce, zahradní práce, zemědělské práce atd.), které nejsou striktně omezeny časem zhotovení a kvalitou. </a:t>
            </a:r>
          </a:p>
          <a:p>
            <a:pPr marL="0" indent="0">
              <a:buNone/>
            </a:pPr>
            <a:r>
              <a:rPr lang="cs-CZ" b="1" dirty="0"/>
              <a:t>Tyto práce by měli být legislativou ve veřejném prostoru převážně směrovány na sociální podniky.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7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78757"/>
            <a:ext cx="8229600" cy="63717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funkci Soc.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Vytvoření databáze sociálních podniků. (Dnes nikdo neví, kolik sociálních podniků vlastně skutečně existuje)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kontrolních mechanizmů, do kterých bude kromě státní správy zapojena i sociální podnikatelská samospráva!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Transparentní komunikační prostředí. </a:t>
            </a:r>
            <a:r>
              <a:rPr lang="cs-CZ" b="1" dirty="0"/>
              <a:t>Rovnocenné postavení sociální podnikatelské samosprávy při jednáních rozhodujících orgánů na všech úrovních</a:t>
            </a:r>
            <a:r>
              <a:rPr lang="cs-CZ" dirty="0"/>
              <a:t> EU, ČR, Regionů a municipalit, týkající se sociálního podnikání.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328" y="2169477"/>
            <a:ext cx="8064896" cy="4211851"/>
          </a:xfrm>
        </p:spPr>
        <p:txBody>
          <a:bodyPr>
            <a:normAutofit fontScale="55000" lnSpcReduction="20000"/>
          </a:bodyPr>
          <a:lstStyle/>
          <a:p>
            <a:pPr algn="l">
              <a:defRPr/>
            </a:pPr>
            <a:r>
              <a:rPr lang="cs-CZ" altLang="cs-CZ" sz="5000" b="1" dirty="0">
                <a:solidFill>
                  <a:schemeClr val="tx1"/>
                </a:solidFill>
              </a:rPr>
              <a:t>1. Sociální integrační podnik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Pracuje se zaměstnanci přicházejícími ze sociálních služeb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Zaměstnání na dobu určitou – úkolem je naučit je běžným pracovním návykům, zvýšit kvalifikaci a především rozpoznat jejich pracovní schopnosti a možnosti uplatnění na trhu práce</a:t>
            </a:r>
          </a:p>
          <a:p>
            <a:pPr lvl="1" algn="l">
              <a:defRPr/>
            </a:pPr>
            <a:r>
              <a:rPr lang="cs-CZ" altLang="cs-CZ" sz="3400" b="1" dirty="0">
                <a:solidFill>
                  <a:schemeClr val="tx1"/>
                </a:solidFill>
              </a:rPr>
              <a:t>min. 50% zaměstnanců (přepočtených úvazků) </a:t>
            </a:r>
            <a:r>
              <a:rPr lang="cs-CZ" altLang="cs-CZ" sz="3400" dirty="0">
                <a:solidFill>
                  <a:schemeClr val="tx1"/>
                </a:solidFill>
              </a:rPr>
              <a:t>ze</a:t>
            </a:r>
            <a:r>
              <a:rPr lang="cs-CZ" altLang="cs-CZ" sz="3400" b="1" dirty="0">
                <a:solidFill>
                  <a:schemeClr val="tx1"/>
                </a:solidFill>
              </a:rPr>
              <a:t> </a:t>
            </a:r>
            <a:r>
              <a:rPr lang="cs-CZ" altLang="cs-CZ" sz="3400" dirty="0">
                <a:solidFill>
                  <a:schemeClr val="tx1"/>
                </a:solidFill>
              </a:rPr>
              <a:t>znevýhodněných skupin z celkového počtu zaměstnanců (vysoká potřeba pracovních asistentů)</a:t>
            </a:r>
            <a:endParaRPr lang="cs-CZ" altLang="cs-CZ" sz="34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5000" b="1" dirty="0">
                <a:solidFill>
                  <a:schemeClr val="tx1"/>
                </a:solidFill>
              </a:rPr>
              <a:t>2. Sociální podnik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Navazuje na sociální integrační podnik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Zaměstnává znevýhodněné osoby, ale již je orientuje na pracovní výkon (s ohledem na druh znevýhodnění)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Další profesní a kognitivní růst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Pro určité zaměstnance cílový podnik, pro další možnost, jak se dostat na otevřený trh práce</a:t>
            </a: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endParaRPr lang="cs-CZ" altLang="cs-CZ" sz="3600" b="1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10627" y="956620"/>
            <a:ext cx="7462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Návrh na formy Sociálních podniků</a:t>
            </a:r>
            <a:endParaRPr lang="cs-CZ" sz="4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76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637174"/>
          </a:xfrm>
        </p:spPr>
        <p:txBody>
          <a:bodyPr>
            <a:normAutofit fontScale="90000"/>
          </a:bodyPr>
          <a:lstStyle/>
          <a:p>
            <a:r>
              <a:rPr lang="pl-PL" sz="4000" b="1" cap="small" dirty="0">
                <a:solidFill>
                  <a:srgbClr val="4F81BD"/>
                </a:solidFill>
              </a:rPr>
              <a:t>Návrh na formy Sociálních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   min. 60% zaměstnanců (přepočtených úvazků)</a:t>
            </a:r>
            <a:r>
              <a:rPr lang="cs-CZ" sz="2200" dirty="0"/>
              <a:t> ze znevýhodněných skupin z celkového počtu zaměstnanců (nižší potřeba pracovních asistentů, vyšší potřeba středního managementu – vedoucích pracovních týmů)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dirty="0"/>
              <a:t>3.Sociální chráněný podnik </a:t>
            </a:r>
            <a:r>
              <a:rPr lang="cs-CZ" sz="2000" dirty="0"/>
              <a:t>(Název, typ společnosti, SCHP)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/>
              <a:t>Sociální podnik zaměstnávající více než 60% zdravotně hendikepovaných. Úkolem je nastavovat a vymýšlet výrobní programy pro velké skupiny hendikepovaných lidí.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5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600" b="1" dirty="0"/>
              <a:t>Jsme připraveni svými zkušenostmi v současnosti i budoucnosti v případě zájmu pomoci nastavit funkční legislativu!!!</a:t>
            </a:r>
          </a:p>
          <a:p>
            <a:pPr marL="0" indent="0" algn="ctr">
              <a:buNone/>
            </a:pPr>
            <a:endParaRPr lang="cs-CZ" sz="2600" b="1" dirty="0"/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sídlo: 		</a:t>
            </a:r>
            <a:r>
              <a:rPr lang="cs-CZ" sz="2600" dirty="0"/>
              <a:t>Jarní 50, 614 00 Brno, CZ</a:t>
            </a:r>
          </a:p>
          <a:p>
            <a:pPr marL="0" indent="0">
              <a:buNone/>
            </a:pPr>
            <a:r>
              <a:rPr lang="cs-CZ" sz="2600" b="1" dirty="0"/>
              <a:t>tel:</a:t>
            </a:r>
            <a:r>
              <a:rPr lang="cs-CZ" sz="2600" dirty="0"/>
              <a:t> 		+420 515 919 510</a:t>
            </a:r>
          </a:p>
          <a:p>
            <a:pPr marL="0" indent="0">
              <a:buNone/>
            </a:pPr>
            <a:r>
              <a:rPr lang="cs-CZ" sz="2600" b="1" dirty="0"/>
              <a:t>e-mail:</a:t>
            </a:r>
            <a:r>
              <a:rPr lang="cs-CZ" sz="2600" dirty="0"/>
              <a:t> 		</a:t>
            </a:r>
            <a:r>
              <a:rPr lang="cs-CZ" sz="2600" dirty="0">
                <a:hlinkClick r:id="rId2"/>
              </a:rPr>
              <a:t>info@komora-sociálních-podniku.cz</a:t>
            </a: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Ing. Milan Venclík, MBA</a:t>
            </a:r>
            <a:r>
              <a:rPr lang="cs-CZ" sz="2600" dirty="0"/>
              <a:t>, místopředseda představenstva</a:t>
            </a:r>
          </a:p>
          <a:p>
            <a:pPr marL="0" indent="0">
              <a:buNone/>
            </a:pPr>
            <a:r>
              <a:rPr lang="cs-CZ" sz="2600" b="1" dirty="0"/>
              <a:t>Ing. Marek Juha</a:t>
            </a:r>
            <a:r>
              <a:rPr lang="cs-CZ" sz="2600" dirty="0"/>
              <a:t>, místopředseda představenstva</a:t>
            </a:r>
          </a:p>
          <a:p>
            <a:pPr marL="0" indent="0">
              <a:buNone/>
            </a:pPr>
            <a:r>
              <a:rPr lang="cs-CZ" sz="2600" b="1" dirty="0"/>
              <a:t>Ing. Mirka Wildmannová, Ph.D., MBA</a:t>
            </a:r>
            <a:r>
              <a:rPr lang="cs-CZ" sz="2600" dirty="0"/>
              <a:t>, člen představenstva</a:t>
            </a:r>
          </a:p>
          <a:p>
            <a:pPr marL="0" indent="0" algn="ctr">
              <a:buNone/>
            </a:pPr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dirty="0">
                <a:hlinkClick r:id="rId4"/>
              </a:rPr>
              <a:t>www.komora-socialnich-podniku.cz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48680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2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Milan Venclík</a:t>
            </a:r>
          </a:p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venclik.milan@seznam.cz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173963"/>
            <a:ext cx="8064896" cy="391933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4000" dirty="0">
                <a:solidFill>
                  <a:schemeClr val="tx1"/>
                </a:solidFill>
              </a:rPr>
              <a:t>Jedná se o </a:t>
            </a:r>
            <a:r>
              <a:rPr lang="cs-CZ" altLang="cs-CZ" sz="4000" b="1" dirty="0">
                <a:solidFill>
                  <a:schemeClr val="tx1"/>
                </a:solidFill>
              </a:rPr>
              <a:t>podnikatelskou činnost</a:t>
            </a:r>
            <a:r>
              <a:rPr lang="cs-CZ" altLang="cs-CZ" sz="4000" dirty="0">
                <a:solidFill>
                  <a:schemeClr val="tx1"/>
                </a:solidFill>
              </a:rPr>
              <a:t>, se všemi atributy podnikání </a:t>
            </a:r>
            <a:r>
              <a:rPr lang="cs-CZ" altLang="cs-CZ" sz="4000" b="1" dirty="0">
                <a:solidFill>
                  <a:schemeClr val="tx1"/>
                </a:solidFill>
              </a:rPr>
              <a:t>s rozsáhlým sociálním rozměrem</a:t>
            </a:r>
            <a:r>
              <a:rPr lang="cs-CZ" altLang="cs-CZ" sz="4000" dirty="0">
                <a:solidFill>
                  <a:schemeClr val="tx1"/>
                </a:solidFill>
              </a:rPr>
              <a:t>!!!</a:t>
            </a:r>
          </a:p>
          <a:p>
            <a:pPr>
              <a:defRPr/>
            </a:pPr>
            <a:r>
              <a:rPr lang="cs-CZ" altLang="cs-CZ" sz="3000" dirty="0" err="1">
                <a:solidFill>
                  <a:schemeClr val="tx1"/>
                </a:solidFill>
              </a:rPr>
              <a:t>Tzn</a:t>
            </a:r>
            <a:r>
              <a:rPr lang="cs-CZ" altLang="cs-CZ" sz="300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cs-CZ" altLang="cs-CZ" sz="3000" dirty="0">
                <a:solidFill>
                  <a:schemeClr val="tx1"/>
                </a:solidFill>
              </a:rPr>
              <a:t>Dosažení zisku, finanční plány, marketinkové plány, kapitálové financování, trestně právní odpovědnost – insolvence. </a:t>
            </a:r>
          </a:p>
          <a:p>
            <a:pPr>
              <a:defRPr/>
            </a:pPr>
            <a:r>
              <a:rPr lang="cs-CZ" altLang="cs-CZ" sz="3000" dirty="0">
                <a:solidFill>
                  <a:schemeClr val="tx1"/>
                </a:solidFill>
              </a:rPr>
              <a:t>Umění práce s cílovými skupinami!!!</a:t>
            </a:r>
          </a:p>
          <a:p>
            <a:pPr>
              <a:defRPr/>
            </a:pPr>
            <a:r>
              <a:rPr lang="cs-CZ" altLang="cs-CZ" sz="3000" b="1" dirty="0">
                <a:solidFill>
                  <a:schemeClr val="tx1"/>
                </a:solidFill>
              </a:rPr>
              <a:t>Nutnost dlouhodobé samostatné udržitelnosti!!!!</a:t>
            </a:r>
            <a:endParaRPr lang="en-GB" altLang="cs-CZ" sz="30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59071" y="956620"/>
            <a:ext cx="4517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cap="small" dirty="0">
                <a:solidFill>
                  <a:schemeClr val="accent1"/>
                </a:solidFill>
              </a:rPr>
              <a:t>Co je sociální podnikání</a:t>
            </a:r>
            <a:endParaRPr lang="en-US" sz="3600" b="1" cap="small" dirty="0">
              <a:solidFill>
                <a:schemeClr val="accent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4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328" y="1902584"/>
            <a:ext cx="8064896" cy="442787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altLang="cs-CZ" sz="40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Sociální služby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Závislost na standardních dotačních titulech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Filantropie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Nezisková činnost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Dobrovolná činnost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9570" y="1075659"/>
            <a:ext cx="498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cap="small" dirty="0">
                <a:solidFill>
                  <a:schemeClr val="accent1"/>
                </a:solidFill>
              </a:rPr>
              <a:t>Co není sociální podnikání</a:t>
            </a:r>
            <a:endParaRPr lang="en-US" sz="3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5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62500" lnSpcReduction="20000"/>
          </a:bodyPr>
          <a:lstStyle/>
          <a:p>
            <a:pPr algn="l">
              <a:spcAft>
                <a:spcPts val="600"/>
              </a:spcAft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Základní atributy sociálního podnikání: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Zaměstnávání definovaných společensky znevýhodněných skupin. (30 – 100 %)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Reinvestování 51% zisku do rozvoje společnosti (lidské zdroje, rozvoje sociálního marketingu, strojního zařízení atd.)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Místní (lokální charakter) sociálního podnikání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Enviromentální  rozvoj lokality v širším měřítku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Zainteresovanost primárně lokálního kapitálu a místních lidských zdrojů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Zainteresovanost významných stakeholderů a veřejné správy, kterým záleží na rozvoji lokality.</a:t>
            </a:r>
          </a:p>
          <a:p>
            <a:pPr algn="l">
              <a:spcAft>
                <a:spcPts val="600"/>
              </a:spcAft>
              <a:defRPr/>
            </a:pPr>
            <a:endParaRPr lang="cs-CZ" altLang="cs-CZ" sz="36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55041" y="956620"/>
            <a:ext cx="7233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cap="small" dirty="0">
                <a:solidFill>
                  <a:schemeClr val="accent1"/>
                </a:solidFill>
              </a:rPr>
              <a:t>Základní principy sociálního podnikání</a:t>
            </a:r>
            <a:endParaRPr lang="en-US" sz="3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2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GB" altLang="cs-CZ" sz="4500" b="1" dirty="0" err="1">
                <a:solidFill>
                  <a:schemeClr val="tx1"/>
                </a:solidFill>
              </a:rPr>
              <a:t>Znevýhodněné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skupiny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pracovníků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na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otevřeném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trhu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práce</a:t>
            </a:r>
            <a:r>
              <a:rPr lang="en-GB" altLang="cs-CZ" sz="4500" b="1" dirty="0">
                <a:solidFill>
                  <a:schemeClr val="tx1"/>
                </a:solidFill>
              </a:rPr>
              <a:t> se </a:t>
            </a:r>
            <a:r>
              <a:rPr lang="en-GB" altLang="cs-CZ" sz="4500" b="1" dirty="0" err="1">
                <a:solidFill>
                  <a:schemeClr val="tx1"/>
                </a:solidFill>
              </a:rPr>
              <a:t>principiálně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děl</a:t>
            </a:r>
            <a:r>
              <a:rPr lang="cs-CZ" altLang="cs-CZ" sz="4500" b="1" dirty="0">
                <a:solidFill>
                  <a:schemeClr val="tx1"/>
                </a:solidFill>
              </a:rPr>
              <a:t>í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na</a:t>
            </a:r>
            <a:r>
              <a:rPr lang="en-GB" altLang="cs-CZ" sz="45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3600" b="1" dirty="0" err="1">
                <a:solidFill>
                  <a:schemeClr val="tx1"/>
                </a:solidFill>
              </a:rPr>
              <a:t>Dnes</a:t>
            </a:r>
            <a:r>
              <a:rPr lang="en-GB" altLang="cs-CZ" sz="36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r>
              <a:rPr lang="en-GB" altLang="cs-CZ" sz="4400" b="1" dirty="0" err="1">
                <a:solidFill>
                  <a:schemeClr val="tx1"/>
                </a:solidFill>
              </a:rPr>
              <a:t>Zdravotně</a:t>
            </a:r>
            <a:r>
              <a:rPr lang="en-GB" altLang="cs-CZ" sz="4400" b="1" dirty="0">
                <a:solidFill>
                  <a:schemeClr val="tx1"/>
                </a:solidFill>
              </a:rPr>
              <a:t> </a:t>
            </a:r>
            <a:r>
              <a:rPr lang="en-GB" altLang="cs-CZ" sz="4400" b="1" dirty="0" err="1">
                <a:solidFill>
                  <a:schemeClr val="tx1"/>
                </a:solidFill>
              </a:rPr>
              <a:t>hendikepovaní</a:t>
            </a:r>
            <a:r>
              <a:rPr lang="en-GB" altLang="cs-CZ" sz="4400" b="1" dirty="0">
                <a:solidFill>
                  <a:schemeClr val="tx1"/>
                </a:solidFill>
              </a:rPr>
              <a:t> </a:t>
            </a:r>
            <a:r>
              <a:rPr lang="en-GB" altLang="cs-CZ" sz="4400" b="1" dirty="0" err="1">
                <a:solidFill>
                  <a:schemeClr val="tx1"/>
                </a:solidFill>
              </a:rPr>
              <a:t>skupiny</a:t>
            </a:r>
            <a:endParaRPr lang="en-GB" altLang="cs-CZ" sz="44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dirty="0">
                <a:solidFill>
                  <a:schemeClr val="tx1"/>
                </a:solidFill>
              </a:rPr>
              <a:t>S </a:t>
            </a:r>
            <a:r>
              <a:rPr lang="en-GB" altLang="cs-CZ" dirty="0" err="1">
                <a:solidFill>
                  <a:schemeClr val="tx1"/>
                </a:solidFill>
              </a:rPr>
              <a:t>duševními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poruchami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en-GB" altLang="cs-CZ" dirty="0" err="1">
                <a:solidFill>
                  <a:schemeClr val="tx1"/>
                </a:solidFill>
              </a:rPr>
              <a:t>tělesnými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poruchami</a:t>
            </a:r>
            <a:r>
              <a:rPr lang="cs-CZ" altLang="cs-CZ" dirty="0">
                <a:solidFill>
                  <a:schemeClr val="tx1"/>
                </a:solidFill>
              </a:rPr>
              <a:t> a dalšími poruchami</a:t>
            </a:r>
          </a:p>
          <a:p>
            <a:pPr algn="l">
              <a:defRPr/>
            </a:pPr>
            <a:endParaRPr lang="en-GB" altLang="cs-CZ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4400" b="1" dirty="0" err="1">
                <a:solidFill>
                  <a:schemeClr val="tx1"/>
                </a:solidFill>
              </a:rPr>
              <a:t>Sociálně</a:t>
            </a:r>
            <a:r>
              <a:rPr lang="en-GB" altLang="cs-CZ" sz="4400" b="1" dirty="0">
                <a:solidFill>
                  <a:schemeClr val="tx1"/>
                </a:solidFill>
              </a:rPr>
              <a:t> </a:t>
            </a:r>
            <a:r>
              <a:rPr lang="en-GB" altLang="cs-CZ" sz="4400" b="1" dirty="0" err="1">
                <a:solidFill>
                  <a:schemeClr val="tx1"/>
                </a:solidFill>
              </a:rPr>
              <a:t>znevýhodněné</a:t>
            </a:r>
            <a:r>
              <a:rPr lang="en-GB" altLang="cs-CZ" sz="4400" b="1" dirty="0">
                <a:solidFill>
                  <a:schemeClr val="tx1"/>
                </a:solidFill>
              </a:rPr>
              <a:t> </a:t>
            </a:r>
            <a:r>
              <a:rPr lang="en-GB" altLang="cs-CZ" sz="4400" b="1" dirty="0" err="1">
                <a:solidFill>
                  <a:schemeClr val="tx1"/>
                </a:solidFill>
              </a:rPr>
              <a:t>skupiny</a:t>
            </a:r>
            <a:endParaRPr lang="cs-CZ" altLang="cs-CZ" sz="44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4400" dirty="0">
                <a:solidFill>
                  <a:schemeClr val="tx1"/>
                </a:solidFill>
              </a:rPr>
              <a:t>Z</a:t>
            </a:r>
            <a:r>
              <a:rPr lang="cs-CZ" altLang="cs-CZ" dirty="0">
                <a:solidFill>
                  <a:schemeClr val="tx1"/>
                </a:solidFill>
              </a:rPr>
              <a:t> r</a:t>
            </a:r>
            <a:r>
              <a:rPr lang="en-GB" altLang="cs-CZ" dirty="0" err="1">
                <a:solidFill>
                  <a:schemeClr val="tx1"/>
                </a:solidFill>
              </a:rPr>
              <a:t>odinných</a:t>
            </a:r>
            <a:r>
              <a:rPr lang="en-GB" altLang="cs-CZ" dirty="0">
                <a:solidFill>
                  <a:schemeClr val="tx1"/>
                </a:solidFill>
              </a:rPr>
              <a:t>  </a:t>
            </a:r>
            <a:r>
              <a:rPr lang="en-GB" altLang="cs-CZ" dirty="0" err="1">
                <a:solidFill>
                  <a:schemeClr val="tx1"/>
                </a:solidFill>
              </a:rPr>
              <a:t>důvodů</a:t>
            </a:r>
            <a:r>
              <a:rPr lang="cs-CZ" altLang="cs-CZ" dirty="0">
                <a:solidFill>
                  <a:schemeClr val="tx1"/>
                </a:solidFill>
              </a:rPr>
              <a:t>,  </a:t>
            </a:r>
            <a:r>
              <a:rPr lang="en-GB" altLang="cs-CZ" dirty="0" err="1">
                <a:solidFill>
                  <a:schemeClr val="tx1"/>
                </a:solidFill>
              </a:rPr>
              <a:t>věkových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důvodů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genderových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důvodů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en-GB" altLang="cs-CZ" dirty="0">
                <a:solidFill>
                  <a:schemeClr val="tx1"/>
                </a:solidFill>
              </a:rPr>
              <a:t>z </a:t>
            </a:r>
            <a:r>
              <a:rPr lang="cs-CZ" altLang="cs-CZ" dirty="0">
                <a:solidFill>
                  <a:schemeClr val="tx1"/>
                </a:solidFill>
              </a:rPr>
              <a:t>důvodů </a:t>
            </a:r>
            <a:r>
              <a:rPr lang="en-GB" altLang="cs-CZ" dirty="0" err="1">
                <a:solidFill>
                  <a:schemeClr val="tx1"/>
                </a:solidFill>
              </a:rPr>
              <a:t>nízkého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vzdělání</a:t>
            </a:r>
            <a:r>
              <a:rPr lang="en-GB" altLang="cs-CZ" dirty="0">
                <a:solidFill>
                  <a:schemeClr val="tx1"/>
                </a:solidFill>
              </a:rPr>
              <a:t> a </a:t>
            </a:r>
            <a:r>
              <a:rPr lang="en-GB" altLang="cs-CZ" dirty="0" err="1">
                <a:solidFill>
                  <a:schemeClr val="tx1"/>
                </a:solidFill>
              </a:rPr>
              <a:t>kvalifikace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en-GB" altLang="cs-CZ" dirty="0">
                <a:solidFill>
                  <a:schemeClr val="tx1"/>
                </a:solidFill>
              </a:rPr>
              <a:t>v </a:t>
            </a:r>
            <a:r>
              <a:rPr lang="en-GB" altLang="cs-CZ" dirty="0" err="1">
                <a:solidFill>
                  <a:schemeClr val="tx1"/>
                </a:solidFill>
              </a:rPr>
              <a:t>důsledku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příslušnosti</a:t>
            </a:r>
            <a:r>
              <a:rPr lang="en-GB" altLang="cs-CZ" dirty="0">
                <a:solidFill>
                  <a:schemeClr val="tx1"/>
                </a:solidFill>
              </a:rPr>
              <a:t> k </a:t>
            </a:r>
            <a:r>
              <a:rPr lang="en-GB" altLang="cs-CZ" dirty="0" err="1">
                <a:solidFill>
                  <a:schemeClr val="tx1"/>
                </a:solidFill>
              </a:rPr>
              <a:t>národnostním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menšinám</a:t>
            </a:r>
            <a:r>
              <a:rPr lang="cs-CZ" altLang="cs-CZ" dirty="0">
                <a:solidFill>
                  <a:schemeClr val="tx1"/>
                </a:solidFill>
              </a:rPr>
              <a:t> a dalších</a:t>
            </a:r>
            <a:endParaRPr lang="en-GB" altLang="cs-CZ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3600" b="1" dirty="0">
                <a:solidFill>
                  <a:schemeClr val="tx1"/>
                </a:solidFill>
              </a:rPr>
              <a:t>V </a:t>
            </a:r>
            <a:r>
              <a:rPr lang="en-GB" altLang="cs-CZ" sz="3600" b="1" dirty="0" err="1">
                <a:solidFill>
                  <a:schemeClr val="tx1"/>
                </a:solidFill>
              </a:rPr>
              <a:t>blízké</a:t>
            </a:r>
            <a:r>
              <a:rPr lang="en-GB" altLang="cs-CZ" sz="3600" b="1" dirty="0">
                <a:solidFill>
                  <a:schemeClr val="tx1"/>
                </a:solidFill>
              </a:rPr>
              <a:t> </a:t>
            </a:r>
            <a:r>
              <a:rPr lang="en-GB" altLang="cs-CZ" sz="3600" b="1" dirty="0" err="1">
                <a:solidFill>
                  <a:schemeClr val="tx1"/>
                </a:solidFill>
              </a:rPr>
              <a:t>budoucnosti</a:t>
            </a:r>
            <a:r>
              <a:rPr lang="en-GB" altLang="cs-CZ" sz="36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dirty="0" err="1">
                <a:solidFill>
                  <a:schemeClr val="tx1"/>
                </a:solidFill>
              </a:rPr>
              <a:t>Průmyslová</a:t>
            </a:r>
            <a:r>
              <a:rPr lang="en-GB" altLang="cs-CZ" dirty="0">
                <a:solidFill>
                  <a:schemeClr val="tx1"/>
                </a:solidFill>
              </a:rPr>
              <a:t> </a:t>
            </a:r>
            <a:r>
              <a:rPr lang="en-GB" altLang="cs-CZ" dirty="0" err="1">
                <a:solidFill>
                  <a:schemeClr val="tx1"/>
                </a:solidFill>
              </a:rPr>
              <a:t>revoluce</a:t>
            </a:r>
            <a:r>
              <a:rPr lang="en-GB" altLang="cs-CZ" dirty="0">
                <a:solidFill>
                  <a:schemeClr val="tx1"/>
                </a:solidFill>
              </a:rPr>
              <a:t> 4.0</a:t>
            </a:r>
          </a:p>
          <a:p>
            <a:pPr algn="l">
              <a:defRPr/>
            </a:pPr>
            <a:endParaRPr lang="en-GB" alt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96291" y="956620"/>
            <a:ext cx="45514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cap="small" dirty="0">
                <a:solidFill>
                  <a:schemeClr val="accent1"/>
                </a:solidFill>
              </a:rPr>
              <a:t>Kdo jsou cílové skupiny</a:t>
            </a:r>
            <a:r>
              <a:rPr lang="en-GB" sz="3600" b="1" cap="small" dirty="0">
                <a:solidFill>
                  <a:schemeClr val="accent1"/>
                </a:solidFill>
              </a:rPr>
              <a:t> </a:t>
            </a:r>
            <a:endParaRPr lang="cs-CZ" sz="3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2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Společnost s ručením omezeným 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Akciová společnost 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Družstvo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OSVČ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Spolky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Ústavy , (OPS)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Nadace a nadační fondy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Církve a církevní právnické osoby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28688" y="900006"/>
            <a:ext cx="6286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cap="small" dirty="0">
                <a:solidFill>
                  <a:schemeClr val="accent1"/>
                </a:solidFill>
              </a:rPr>
              <a:t>Právní formy sociálních podniků</a:t>
            </a:r>
            <a:r>
              <a:rPr lang="en-US" sz="3600" b="1" cap="small" dirty="0">
                <a:solidFill>
                  <a:schemeClr val="accent1"/>
                </a:solidFill>
              </a:rPr>
              <a:t> </a:t>
            </a:r>
            <a:endParaRPr lang="en-US" sz="3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2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4" y="188640"/>
            <a:ext cx="1635694" cy="5918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03232" cy="698210"/>
          </a:xfrm>
        </p:spPr>
        <p:txBody>
          <a:bodyPr>
            <a:normAutofit fontScale="90000"/>
          </a:bodyPr>
          <a:lstStyle/>
          <a:p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Přínos pro společnost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Umožňuje lidem, kteří </a:t>
            </a:r>
            <a:r>
              <a:rPr lang="cs-CZ" sz="3000" b="1" dirty="0"/>
              <a:t>chtějí pracovat a nejsou uplatnitelní na otevřeném trhu práce </a:t>
            </a:r>
            <a:r>
              <a:rPr lang="cs-CZ" sz="3000" dirty="0"/>
              <a:t>zapojit se do pracovního procesu.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Pracovníci mají sociální anebo zdravotní hendikepy, které </a:t>
            </a:r>
            <a:r>
              <a:rPr lang="cs-CZ" sz="3000" b="1" dirty="0"/>
              <a:t>omezují jejich výkonnost v rozmezí 10-90% </a:t>
            </a:r>
            <a:r>
              <a:rPr lang="cs-CZ" sz="3000" dirty="0"/>
              <a:t>ve srovnání s nehendikepovaným pracovníkem.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Je celospolečensky nutné a prospěšné </a:t>
            </a:r>
            <a:r>
              <a:rPr lang="cs-CZ" sz="3000" b="1" dirty="0"/>
              <a:t>začlenit je do společenské dělby práce</a:t>
            </a:r>
            <a:r>
              <a:rPr lang="cs-CZ" sz="3000" dirty="0"/>
              <a:t>  a života společnosti.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Na otevřeném trhu, </a:t>
            </a:r>
            <a:r>
              <a:rPr lang="cs-CZ" sz="3000" b="1" dirty="0" err="1"/>
              <a:t>nekonkurence</a:t>
            </a:r>
            <a:r>
              <a:rPr lang="cs-CZ" sz="3000" b="1" dirty="0"/>
              <a:t> schopné - Proto je absolutně nutná podpora z veřejných zdrojů!!!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86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57285"/>
            <a:ext cx="8229600" cy="58092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Základní problém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Sociální podnikání </a:t>
            </a:r>
            <a:r>
              <a:rPr lang="cs-CZ" b="1" dirty="0"/>
              <a:t>je automaticky spojováno s  neziskovým sektorem.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Sociální podnikání patří do ziskového sektoru - ziskový sektor!!!!!!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Neziskový sektor </a:t>
            </a:r>
            <a:r>
              <a:rPr lang="cs-CZ" dirty="0"/>
              <a:t>(sociální služba) </a:t>
            </a:r>
            <a:r>
              <a:rPr lang="cs-CZ" b="1" dirty="0"/>
              <a:t>slouží klientovi</a:t>
            </a:r>
            <a:r>
              <a:rPr lang="cs-CZ" dirty="0"/>
              <a:t>!!! Klient je donátor.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Ziskový sektor (</a:t>
            </a:r>
            <a:r>
              <a:rPr lang="cs-CZ" b="1" dirty="0"/>
              <a:t>zaměstnanec) dle svých možnosti pracuje pro zaměstnavatele.</a:t>
            </a:r>
            <a:r>
              <a:rPr lang="cs-CZ" dirty="0"/>
              <a:t> Za odměnu! Zaměstnavatel je donátor!!!!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Sociální služba připravuje klienta na přechod na chráněný trh práce </a:t>
            </a:r>
            <a:r>
              <a:rPr lang="cs-CZ" dirty="0"/>
              <a:t>do sociálního podniku!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Psychologicky a mentálně neslučitelné role.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74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807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Neexistence legislativy v ČR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96197"/>
            <a:ext cx="8229600" cy="42970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Neexistující legislativa </a:t>
            </a:r>
            <a:r>
              <a:rPr lang="cs-CZ" dirty="0"/>
              <a:t>(je připravována, měla být schválena v roce 2017, tento týden vláda schválila zákonný rámec)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Již několik let jsou čerpány prostředky z ESF!?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Zvýhodňován neziskový sektor?!</a:t>
            </a:r>
            <a:r>
              <a:rPr lang="cs-CZ" dirty="0"/>
              <a:t>, ve výběrových komisích </a:t>
            </a:r>
            <a:r>
              <a:rPr lang="cs-CZ" b="1" dirty="0"/>
              <a:t>nejsou odborníci z praxe</a:t>
            </a:r>
            <a:r>
              <a:rPr lang="cs-CZ" dirty="0"/>
              <a:t>, kteří znají finanční a </a:t>
            </a:r>
            <a:r>
              <a:rPr lang="cs-CZ" dirty="0" err="1"/>
              <a:t>ekonomicko</a:t>
            </a:r>
            <a:r>
              <a:rPr lang="cs-CZ" dirty="0"/>
              <a:t> -marketingové fungování sociálního podniku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Každá výzva modifikované podmínky dle potřeb zájmových skupin!!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Nedostatečná komunikace s odborníky z praxe</a:t>
            </a:r>
            <a:r>
              <a:rPr lang="cs-CZ" dirty="0"/>
              <a:t>, nastavují úředníci bez jakýchkoliv praktických zkušeností (nebo úředníci, kteří přešli na neziskovou stranu)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Neefektivní využívání veřejných zdrojů!!!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77324"/>
      </p:ext>
    </p:extLst>
  </p:cSld>
  <p:clrMapOvr>
    <a:masterClrMapping/>
  </p:clrMapOvr>
</p:sld>
</file>

<file path=ppt/theme/theme1.xml><?xml version="1.0" encoding="utf-8"?>
<a:theme xmlns:a="http://schemas.openxmlformats.org/drawingml/2006/main" name="KS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2" ma:contentTypeDescription="Vytvoří nový dokument" ma:contentTypeScope="" ma:versionID="578afccec253741ed0ba9f7a77a4ec08">
  <xsd:schema xmlns:xsd="http://www.w3.org/2001/XMLSchema" xmlns:xs="http://www.w3.org/2001/XMLSchema" xmlns:p="http://schemas.microsoft.com/office/2006/metadata/properties" xmlns:ns2="7d809470-1a6e-4bfc-91db-225fb1e90d66" targetNamespace="http://schemas.microsoft.com/office/2006/metadata/properties" ma:root="true" ma:fieldsID="08a05a0f14b84a5efa29632d5b5b2258" ns2:_="">
    <xsd:import namespace="7d809470-1a6e-4bfc-91db-225fb1e90d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442E2-44BA-46AB-A104-6B473319AFC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d809470-1a6e-4bfc-91db-225fb1e90d6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E59182F-0B8A-49AE-BE5C-82727EA60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09470-1a6e-4bfc-91db-225fb1e90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</TotalTime>
  <Words>1174</Words>
  <Application>Microsoft Office PowerPoint</Application>
  <PresentationFormat>Předvádění na obrazovce (4:3)</PresentationFormat>
  <Paragraphs>155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KSP</vt:lpstr>
      <vt:lpstr>Prezentace aplikace PowerPoint</vt:lpstr>
      <vt:lpstr>Prezentace aplikace PowerPoint</vt:lpstr>
      <vt:lpstr> </vt:lpstr>
      <vt:lpstr> </vt:lpstr>
      <vt:lpstr> </vt:lpstr>
      <vt:lpstr> </vt:lpstr>
      <vt:lpstr> Přínos pro společnost </vt:lpstr>
      <vt:lpstr> Základní problém </vt:lpstr>
      <vt:lpstr> Neexistence legislativy v ČR </vt:lpstr>
      <vt:lpstr> Důsledky  </vt:lpstr>
      <vt:lpstr>Veřejná podpora cílových skupin v ČR</vt:lpstr>
      <vt:lpstr>Podmínky nutné pro funkci Soc. podniku</vt:lpstr>
      <vt:lpstr>Podmínky nutné pro funkci Soc. podniku</vt:lpstr>
      <vt:lpstr>Podmínky nutné pro funkci Soc. podniku</vt:lpstr>
      <vt:lpstr>Podmínky nutné pro funkci Soc. podniků</vt:lpstr>
      <vt:lpstr> </vt:lpstr>
      <vt:lpstr>Návrh na formy Sociálních podniků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</dc:creator>
  <cp:lastModifiedBy>Marek Juha</cp:lastModifiedBy>
  <cp:revision>179</cp:revision>
  <dcterms:created xsi:type="dcterms:W3CDTF">2014-05-27T21:52:07Z</dcterms:created>
  <dcterms:modified xsi:type="dcterms:W3CDTF">2017-05-18T05:23:54Z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