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1" r:id="rId1"/>
  </p:sldMasterIdLst>
  <p:notesMasterIdLst>
    <p:notesMasterId r:id="rId27"/>
  </p:notesMasterIdLst>
  <p:handoutMasterIdLst>
    <p:handoutMasterId r:id="rId28"/>
  </p:handoutMasterIdLst>
  <p:sldIdLst>
    <p:sldId id="277" r:id="rId2"/>
    <p:sldId id="419" r:id="rId3"/>
    <p:sldId id="420" r:id="rId4"/>
    <p:sldId id="424" r:id="rId5"/>
    <p:sldId id="425" r:id="rId6"/>
    <p:sldId id="426" r:id="rId7"/>
    <p:sldId id="412" r:id="rId8"/>
    <p:sldId id="413" r:id="rId9"/>
    <p:sldId id="414" r:id="rId10"/>
    <p:sldId id="415" r:id="rId11"/>
    <p:sldId id="434" r:id="rId12"/>
    <p:sldId id="417" r:id="rId13"/>
    <p:sldId id="431" r:id="rId14"/>
    <p:sldId id="432" r:id="rId15"/>
    <p:sldId id="433" r:id="rId16"/>
    <p:sldId id="437" r:id="rId17"/>
    <p:sldId id="438" r:id="rId18"/>
    <p:sldId id="436" r:id="rId19"/>
    <p:sldId id="368" r:id="rId20"/>
    <p:sldId id="435" r:id="rId21"/>
    <p:sldId id="446" r:id="rId22"/>
    <p:sldId id="447" r:id="rId23"/>
    <p:sldId id="410" r:id="rId24"/>
    <p:sldId id="448" r:id="rId25"/>
    <p:sldId id="296" r:id="rId26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935" autoAdjust="0"/>
  </p:normalViewPr>
  <p:slideViewPr>
    <p:cSldViewPr showGuides="1">
      <p:cViewPr>
        <p:scale>
          <a:sx n="75" d="100"/>
          <a:sy n="75" d="100"/>
        </p:scale>
        <p:origin x="-744" y="-516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802" y="0"/>
            <a:ext cx="4301543" cy="339884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F32D18B7-3C0B-4540-B18A-DB6256BEACFC}" type="datetimeFigureOut">
              <a:rPr lang="cs-CZ" smtClean="0"/>
              <a:t>17.5.2017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802" y="6456611"/>
            <a:ext cx="4301543" cy="339884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63E3E32E-49E3-4216-B73A-EA0CDEE762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04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802" y="0"/>
            <a:ext cx="4301543" cy="339884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t>17.5.2017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802" y="6456611"/>
            <a:ext cx="4301543" cy="339884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949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559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251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523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937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843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872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510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510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Vzdělávání</a:t>
            </a:r>
            <a:r>
              <a:rPr lang="cs-CZ" baseline="0" dirty="0" smtClean="0"/>
              <a:t> RT – kurzy pro zefektivnění práce s cílovou skupinou nebo kurzy zaměřené na rozvoj kompetencí v řízení podniku. </a:t>
            </a:r>
          </a:p>
          <a:p>
            <a:r>
              <a:rPr lang="cs-CZ" baseline="0" dirty="0" smtClean="0"/>
              <a:t>Provoz – kpt. 03 , tržby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466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08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144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97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Výzvy č. 43 a č. 44: 261 předložených projektů </a:t>
            </a: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cca 906 000 000 Kč </a:t>
            </a: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aktuálně probíhá hodnocení přijatelnosti a formálních náležitostí</a:t>
            </a:r>
          </a:p>
          <a:p>
            <a:r>
              <a:rPr lang="cs-CZ" dirty="0" smtClean="0"/>
              <a:t>Již žádná další „hlavní</a:t>
            </a:r>
            <a:r>
              <a:rPr lang="cs-CZ" baseline="0" dirty="0" smtClean="0"/>
              <a:t> výzva“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144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97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073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00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9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97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9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minulého roku kdy jsme uskutečnili semináře na SP a dotazovali se jednotlivých MAS vycházelo, že ze strany MAS byl velký zájem o SP. Bohužel postupem času vlivem odpadávání zájemců o realizaci projektů zaměřených na SP v rámci jednotlivých MAS se některé MAS rozhodly nepodpořit toto opatření. Takže zájem MAS o SP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poklesl.Celkem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jedná o 7 MAS: z toho jsou momentálně 2 otevřené, 1 uzavřená a 4 se plánují vyhlásit. V rámci regionu Hradec Králové není zastoupen nikdo z těchto 7 MAS.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97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dirty="0" smtClean="0"/>
              <a:t>Rozšíření</a:t>
            </a:r>
            <a:r>
              <a:rPr lang="cs-CZ" baseline="0" dirty="0" smtClean="0"/>
              <a:t> produkční kapacity = rozšíření portfolia nabízených produktů a služeb, rozšíření prostorové kapacity daného podniku nebo zřízení divize na novém místě/v jiném regionu.</a:t>
            </a:r>
          </a:p>
          <a:p>
            <a:pPr algn="l"/>
            <a:r>
              <a:rPr lang="cs-CZ" baseline="0" dirty="0" smtClean="0"/>
              <a:t>CELÝ PODNIK MUSÍ SPLŇOVAT PRINCIPY SOCIÁLNÍHO PODNIKÁNÍ</a:t>
            </a:r>
          </a:p>
          <a:p>
            <a:pPr algn="l"/>
            <a:r>
              <a:rPr lang="cs-CZ" baseline="0" dirty="0" smtClean="0"/>
              <a:t>V ŽÁDNÉM PŘÍPADĚ NELZE FINANCOVAT STÁVAJÍCÍ PODNIKATELSKÉ AKTIVITY PŘÍJEMCE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429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baseline="0" dirty="0" smtClean="0"/>
          </a:p>
          <a:p>
            <a:pPr algn="l"/>
            <a:endParaRPr lang="cs-CZ" baseline="0" dirty="0" smtClean="0"/>
          </a:p>
          <a:p>
            <a:pPr algn="l"/>
            <a:r>
              <a:rPr lang="cs-CZ" baseline="0" dirty="0" smtClean="0"/>
              <a:t>V ŽÁDNÉM PŘÍPADĚ NELZE FINANCOVAT STÁVAJÍCÍ PODNIKATELSKÉ AKTIVITY PŘÍJEMCE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429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65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photo_full/15-pekarna-na-navsi?id_album=8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atava.skantova@mpsv.cz" TargetMode="External"/><Relationship Id="rId4" Type="http://schemas.openxmlformats.org/officeDocument/2006/relationships/hyperlink" Target="http://www.ceske-socialni-podnikani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7380352" cy="1872208"/>
          </a:xfrm>
        </p:spPr>
        <p:txBody>
          <a:bodyPr/>
          <a:lstStyle/>
          <a:p>
            <a:r>
              <a:rPr lang="cs-CZ" sz="3600" kern="1200" dirty="0" smtClean="0">
                <a:latin typeface="+mn-lt"/>
                <a:ea typeface="+mn-ea"/>
                <a:cs typeface="+mn-cs"/>
              </a:rPr>
              <a:t/>
            </a:r>
            <a:br>
              <a:rPr lang="cs-CZ" sz="3600" kern="1200" dirty="0" smtClean="0">
                <a:latin typeface="+mn-lt"/>
                <a:ea typeface="+mn-ea"/>
                <a:cs typeface="+mn-cs"/>
              </a:rPr>
            </a:br>
            <a:r>
              <a:rPr lang="cs-CZ" sz="3600" kern="1200" dirty="0" smtClean="0">
                <a:latin typeface="+mn-lt"/>
                <a:ea typeface="+mn-ea"/>
                <a:cs typeface="+mn-cs"/>
              </a:rPr>
              <a:t>Podpora sociálního podnikání</a:t>
            </a:r>
            <a:r>
              <a:rPr lang="cs-CZ" sz="3200" b="0" kern="1200" dirty="0" smtClean="0">
                <a:latin typeface="+mn-lt"/>
                <a:ea typeface="+mn-ea"/>
                <a:cs typeface="+mn-cs"/>
              </a:rPr>
              <a:t/>
            </a:r>
            <a:br>
              <a:rPr lang="cs-CZ" sz="3200" b="0" kern="1200" dirty="0" smtClean="0">
                <a:latin typeface="+mn-lt"/>
                <a:ea typeface="+mn-ea"/>
                <a:cs typeface="+mn-cs"/>
              </a:rPr>
            </a:br>
            <a:endParaRPr lang="cs-CZ" sz="3200" b="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Svatava Škantová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18. 5. 2017</a:t>
            </a:r>
            <a:endParaRPr lang="cs-CZ" dirty="0"/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540000" cy="540000"/>
          </a:xfrm>
        </p:spPr>
      </p:pic>
      <p:pic>
        <p:nvPicPr>
          <p:cNvPr id="15" name="Zástupný symbol pro obrázek 14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4089600"/>
            <a:ext cx="540000" cy="540000"/>
          </a:xfrm>
        </p:spPr>
      </p:pic>
      <p:pic>
        <p:nvPicPr>
          <p:cNvPr id="16" name="Zástupný symbol pro obrázek 15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4885200"/>
            <a:ext cx="540000" cy="540000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45024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Princip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064000" cy="4779232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Zaměstnávání a sociální začleňování osob ze znevýhodněných skupin: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min. 30 % zaměstnanců z cílových skupin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podpora pro znevýhodněné zaměstnance</a:t>
            </a:r>
          </a:p>
          <a:p>
            <a:r>
              <a:rPr lang="cs-CZ" dirty="0" smtClean="0"/>
              <a:t>Účast zaměstnanců a členů na směrování podniku</a:t>
            </a:r>
          </a:p>
          <a:p>
            <a:r>
              <a:rPr lang="cs-CZ" dirty="0" smtClean="0"/>
              <a:t>Důraz na rozvoj pracovních kompetencí znevýhodněných zaměstnanců</a:t>
            </a:r>
            <a:endParaRPr lang="cs-CZ" dirty="0"/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altLang="cs-CZ" b="1" dirty="0"/>
          </a:p>
          <a:p>
            <a:pPr marL="216000" algn="just">
              <a:spcBef>
                <a:spcPts val="0"/>
              </a:spcBef>
              <a:spcAft>
                <a:spcPts val="0"/>
              </a:spcAft>
            </a:pPr>
            <a:endParaRPr lang="cs-CZ" altLang="cs-CZ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altLang="cs-CZ" dirty="0"/>
          </a:p>
          <a:p>
            <a:pPr marL="216000" lvl="0" algn="just">
              <a:spcBef>
                <a:spcPts val="0"/>
              </a:spcBef>
              <a:spcAft>
                <a:spcPts val="0"/>
              </a:spcAft>
            </a:pPr>
            <a:endParaRPr lang="cs-CZ" altLang="cs-CZ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2005329" cy="19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8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EKONOMICKÝ PRINCIP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40000" y="1845304"/>
            <a:ext cx="8064000" cy="4320000"/>
          </a:xfrm>
        </p:spPr>
        <p:txBody>
          <a:bodyPr/>
          <a:lstStyle/>
          <a:p>
            <a:pPr lvl="0">
              <a:buClr>
                <a:srgbClr val="5FBBF5"/>
              </a:buClr>
            </a:pPr>
            <a:endParaRPr lang="cs-CZ" sz="2000" dirty="0" smtClean="0"/>
          </a:p>
          <a:p>
            <a:pPr lvl="0">
              <a:buClr>
                <a:srgbClr val="5FBBF5"/>
              </a:buClr>
            </a:pPr>
            <a:endParaRPr lang="cs-CZ" sz="2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2312876"/>
            <a:ext cx="8064000" cy="47792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Zisk v min. výši 50 % je používán pro rozvoj podniku a/nebo naplňování společensky prospěšných cílů</a:t>
            </a:r>
            <a:endParaRPr lang="cs-CZ" dirty="0"/>
          </a:p>
          <a:p>
            <a:r>
              <a:rPr lang="cs-CZ" dirty="0" smtClean="0"/>
              <a:t>Nezávislost v manažerském rozhodování a řízení na externích zakladatelích nebo zřizovatelích</a:t>
            </a:r>
          </a:p>
          <a:p>
            <a:r>
              <a:rPr lang="cs-CZ" dirty="0" smtClean="0"/>
              <a:t>Min. 30 % podíl tržeb z prodeje výrobků a služeb na celkových výnosech</a:t>
            </a:r>
            <a:endParaRPr lang="cs-CZ" altLang="cs-CZ" b="1" dirty="0" smtClean="0"/>
          </a:p>
          <a:p>
            <a:pPr marL="216000" algn="just">
              <a:spcBef>
                <a:spcPts val="0"/>
              </a:spcBef>
              <a:spcAft>
                <a:spcPts val="0"/>
              </a:spcAft>
            </a:pPr>
            <a:endParaRPr lang="cs-CZ" altLang="cs-CZ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marL="216000" algn="just">
              <a:spcBef>
                <a:spcPts val="0"/>
              </a:spcBef>
              <a:spcAft>
                <a:spcPts val="0"/>
              </a:spcAft>
            </a:pPr>
            <a:endParaRPr lang="cs-CZ" altLang="cs-CZ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37112"/>
            <a:ext cx="2005329" cy="19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4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Lokální princip a Environmentální princip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5FBBF5"/>
              </a:buClr>
            </a:pPr>
            <a:endParaRPr lang="cs-CZ" altLang="cs-CZ" dirty="0" smtClean="0">
              <a:solidFill>
                <a:srgbClr val="084A8B"/>
              </a:solidFill>
            </a:endParaRPr>
          </a:p>
          <a:p>
            <a:pPr lvl="0">
              <a:buClr>
                <a:srgbClr val="5FBBF5"/>
              </a:buClr>
            </a:pPr>
            <a:endParaRPr lang="cs-CZ" altLang="cs-CZ" dirty="0">
              <a:solidFill>
                <a:srgbClr val="084A8B"/>
              </a:solidFill>
            </a:endParaRP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916832"/>
            <a:ext cx="8064000" cy="5427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/>
              <a:t>Lokální princip:</a:t>
            </a:r>
          </a:p>
          <a:p>
            <a:r>
              <a:rPr lang="cs-CZ" dirty="0" smtClean="0"/>
              <a:t>Přednostní </a:t>
            </a:r>
            <a:r>
              <a:rPr lang="cs-CZ" dirty="0"/>
              <a:t>uspokojování </a:t>
            </a:r>
            <a:r>
              <a:rPr lang="cs-CZ" dirty="0" smtClean="0"/>
              <a:t>potřeb místní komunity a místní poptávky</a:t>
            </a:r>
          </a:p>
          <a:p>
            <a:r>
              <a:rPr lang="cs-CZ" altLang="cs-CZ" dirty="0" smtClean="0"/>
              <a:t>Využívání místních zdrojů</a:t>
            </a:r>
          </a:p>
          <a:p>
            <a:r>
              <a:rPr lang="cs-CZ" altLang="cs-CZ" dirty="0" smtClean="0"/>
              <a:t>Spolupráce s místními aktéry</a:t>
            </a:r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b="1" dirty="0" smtClean="0"/>
              <a:t>Environmentální princip:</a:t>
            </a:r>
          </a:p>
          <a:p>
            <a:r>
              <a:rPr lang="cs-CZ" dirty="0"/>
              <a:t>Zohledňování ekologických aspektů                                          výroby i spotřeby</a:t>
            </a:r>
          </a:p>
          <a:p>
            <a:endParaRPr lang="cs-CZ" altLang="cs-CZ" dirty="0" smtClean="0"/>
          </a:p>
          <a:p>
            <a:pPr marL="216000" algn="just">
              <a:spcBef>
                <a:spcPts val="0"/>
              </a:spcBef>
              <a:spcAft>
                <a:spcPts val="0"/>
              </a:spcAft>
            </a:pPr>
            <a:endParaRPr lang="cs-CZ" altLang="cs-CZ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marL="216000" algn="just">
              <a:spcBef>
                <a:spcPts val="0"/>
              </a:spcBef>
              <a:spcAft>
                <a:spcPts val="0"/>
              </a:spcAft>
            </a:pPr>
            <a:endParaRPr lang="cs-CZ" altLang="cs-CZ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61" y="4005064"/>
            <a:ext cx="2005329" cy="19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7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environmentální sociální podnik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268760"/>
            <a:ext cx="8352480" cy="4851240"/>
          </a:xfrm>
        </p:spPr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sz="2800" b="1" dirty="0" smtClean="0"/>
              <a:t>Environmentální </a:t>
            </a:r>
            <a:r>
              <a:rPr lang="cs-CZ" sz="2800" b="1" dirty="0"/>
              <a:t>sociální podnik </a:t>
            </a:r>
            <a:r>
              <a:rPr lang="cs-CZ" sz="2800" dirty="0"/>
              <a:t>naplňuje společensky prospěšný cíl, </a:t>
            </a:r>
            <a:r>
              <a:rPr lang="cs-CZ" sz="2800" dirty="0" smtClean="0"/>
              <a:t>kterým </a:t>
            </a:r>
            <a:r>
              <a:rPr lang="cs-CZ" sz="2800" dirty="0"/>
              <a:t>je řešení konkrétního environmentálního problému a zaměstnávání a sociální začleňování osob znevýhodněných na trhu práce</a:t>
            </a:r>
            <a:r>
              <a:rPr lang="cs-CZ" sz="2800" dirty="0" smtClean="0"/>
              <a:t>.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318939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34" descr="http://www.mostarna.bio/sites/default/files/imagecache/w320/lahve_div_w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804" y="3827512"/>
            <a:ext cx="36724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783804" y="586351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Moštárna Hostětín s.r.o.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614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000" cy="1080000"/>
          </a:xfrm>
        </p:spPr>
        <p:txBody>
          <a:bodyPr/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 činností environmentálních sociálních podniků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700808"/>
            <a:ext cx="8208464" cy="4680520"/>
          </a:xfrm>
          <a:noFill/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re-use </a:t>
            </a:r>
            <a:r>
              <a:rPr lang="cs-CZ" dirty="0"/>
              <a:t>centra, up-</a:t>
            </a:r>
            <a:r>
              <a:rPr lang="cs-CZ" dirty="0" err="1"/>
              <a:t>cycling</a:t>
            </a:r>
            <a:r>
              <a:rPr lang="cs-CZ" dirty="0"/>
              <a:t> výroba (max. využití použitých materiálů)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/>
              <a:t>gastroprovozy</a:t>
            </a:r>
            <a:r>
              <a:rPr lang="cs-CZ" dirty="0"/>
              <a:t> s lokálními a bio surovinami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spotřební družstva (sdílené prostory, sklady)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/>
              <a:t>sdílecí</a:t>
            </a:r>
            <a:r>
              <a:rPr lang="cs-CZ" dirty="0"/>
              <a:t> aktivity - car-</a:t>
            </a:r>
            <a:r>
              <a:rPr lang="cs-CZ" dirty="0" err="1"/>
              <a:t>sharing</a:t>
            </a:r>
            <a:r>
              <a:rPr lang="cs-CZ" dirty="0"/>
              <a:t>, </a:t>
            </a:r>
            <a:r>
              <a:rPr lang="cs-CZ" dirty="0" err="1"/>
              <a:t>cargo</a:t>
            </a:r>
            <a:r>
              <a:rPr lang="cs-CZ" dirty="0"/>
              <a:t> </a:t>
            </a:r>
            <a:r>
              <a:rPr lang="cs-CZ" dirty="0" err="1"/>
              <a:t>bikes</a:t>
            </a:r>
            <a:r>
              <a:rPr lang="cs-CZ" dirty="0"/>
              <a:t>, komunitní kuchyně, prádelna, kompostárna apod.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2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Moštárna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hostětín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s.r.o.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5" name="Zástupný symbol pro obsah 5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  <a:noFill/>
        </p:spPr>
        <p:txBody>
          <a:bodyPr/>
          <a:lstStyle/>
          <a:p>
            <a:pPr marL="0" indent="0">
              <a:buNone/>
            </a:pPr>
            <a:r>
              <a:rPr lang="cs-CZ" u="sng" dirty="0"/>
              <a:t>Předmět podnikání</a:t>
            </a:r>
            <a:r>
              <a:rPr lang="cs-CZ" dirty="0"/>
              <a:t>:</a:t>
            </a:r>
          </a:p>
          <a:p>
            <a:r>
              <a:rPr lang="cs-CZ" dirty="0" smtClean="0"/>
              <a:t> výroba a prodej ovocných a zeleninových šťáv</a:t>
            </a:r>
          </a:p>
          <a:p>
            <a:r>
              <a:rPr lang="cs-CZ" dirty="0" smtClean="0"/>
              <a:t> výroba sirupů</a:t>
            </a:r>
          </a:p>
          <a:p>
            <a:r>
              <a:rPr lang="cs-CZ" dirty="0" smtClean="0"/>
              <a:t> výroba destilátu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u="sng" dirty="0"/>
              <a:t>Společensky prospěšný cíl</a:t>
            </a:r>
            <a:r>
              <a:rPr lang="cs-CZ" dirty="0"/>
              <a:t>:</a:t>
            </a:r>
          </a:p>
          <a:p>
            <a:r>
              <a:rPr lang="cs-CZ" dirty="0"/>
              <a:t> záchrana tradičního lokálního sadařství – starých krajových odrůd (např. jadernička moravská) </a:t>
            </a:r>
          </a:p>
          <a:p>
            <a:r>
              <a:rPr lang="cs-CZ" dirty="0"/>
              <a:t>rozvoj komunitního a společenského života</a:t>
            </a:r>
          </a:p>
          <a:p>
            <a:r>
              <a:rPr lang="cs-CZ" dirty="0"/>
              <a:t> zvýšení zaměstnanosti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obrázek 37" descr="http://www.mostarna.bio/sites/default/files/imagecache/w320/mhx05_fasada_500px_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2420888"/>
            <a:ext cx="297715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9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cílové skupiny: integrační sociální podnik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196752"/>
            <a:ext cx="8064000" cy="492324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osoby </a:t>
            </a:r>
            <a:r>
              <a:rPr lang="cs-CZ" dirty="0"/>
              <a:t>dlouhodobě či opakovaně </a:t>
            </a:r>
            <a:r>
              <a:rPr lang="cs-CZ" dirty="0" smtClean="0"/>
              <a:t>nezaměstnané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osoby </a:t>
            </a:r>
            <a:r>
              <a:rPr lang="cs-CZ" dirty="0"/>
              <a:t>se zdravotním </a:t>
            </a:r>
            <a:r>
              <a:rPr lang="cs-CZ" dirty="0" smtClean="0"/>
              <a:t>postižením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osoby </a:t>
            </a:r>
            <a:r>
              <a:rPr lang="cs-CZ" dirty="0"/>
              <a:t>opouštějící výkon trestu odnětí </a:t>
            </a:r>
            <a:r>
              <a:rPr lang="cs-CZ" dirty="0" smtClean="0"/>
              <a:t>svobody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osoby </a:t>
            </a:r>
            <a:r>
              <a:rPr lang="cs-CZ" dirty="0"/>
              <a:t>opouštějící institucionální zařízení, tzn. 	 </a:t>
            </a:r>
            <a:r>
              <a:rPr lang="cs-CZ" dirty="0" smtClean="0"/>
              <a:t>zařízení </a:t>
            </a:r>
            <a:r>
              <a:rPr lang="cs-CZ" dirty="0"/>
              <a:t>pro výkon ústavní nebo ochranné </a:t>
            </a:r>
            <a:r>
              <a:rPr lang="cs-CZ" dirty="0" smtClean="0"/>
              <a:t>výchovy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 smtClean="0"/>
              <a:t>azylanti </a:t>
            </a:r>
            <a:r>
              <a:rPr lang="cs-CZ" dirty="0"/>
              <a:t>do 12 měsíců od získání azylu, kteří jsou současně uchazeči o zaměstnání evidovanými na Úřadu práce </a:t>
            </a:r>
            <a:r>
              <a:rPr lang="cs-CZ" dirty="0" smtClean="0"/>
              <a:t>ČR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o</a:t>
            </a:r>
            <a:r>
              <a:rPr lang="cs-CZ" dirty="0" smtClean="0"/>
              <a:t>soby </a:t>
            </a:r>
            <a:r>
              <a:rPr lang="cs-CZ" dirty="0"/>
              <a:t>pečující o jiné závislé osoby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 marL="414000" lvl="1" indent="0">
              <a:buNone/>
            </a:pPr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95936" y="6288054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Startujeme o.p.s.</a:t>
            </a:r>
            <a:endParaRPr lang="cs-CZ" sz="1400" dirty="0"/>
          </a:p>
        </p:txBody>
      </p:sp>
      <p:sp>
        <p:nvSpPr>
          <p:cNvPr id="7" name="Obdélník 6" descr="14_pekarna_Na_Navsi">
            <a:hlinkClick r:id="rId3"/>
          </p:cNvPr>
          <p:cNvSpPr/>
          <p:nvPr/>
        </p:nvSpPr>
        <p:spPr>
          <a:xfrm>
            <a:off x="5796136" y="4437112"/>
            <a:ext cx="3252572" cy="2306059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977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cílové skupiny: environmentální sociální podnik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lvl="0"/>
            <a:r>
              <a:rPr lang="cs-CZ" dirty="0"/>
              <a:t>n</a:t>
            </a:r>
            <a:r>
              <a:rPr lang="cs-CZ" dirty="0" smtClean="0"/>
              <a:t>eaktivní </a:t>
            </a:r>
            <a:r>
              <a:rPr lang="cs-CZ" dirty="0"/>
              <a:t>osoby tj. osoby v produktivním věku, které nejsou ani zaměstnané </a:t>
            </a:r>
            <a:r>
              <a:rPr lang="cs-CZ" dirty="0" smtClean="0"/>
              <a:t>ani </a:t>
            </a:r>
            <a:r>
              <a:rPr lang="cs-CZ" dirty="0"/>
              <a:t>nezaměstnané </a:t>
            </a:r>
          </a:p>
          <a:p>
            <a:pPr lvl="0"/>
            <a:r>
              <a:rPr lang="cs-CZ" dirty="0"/>
              <a:t>o</a:t>
            </a:r>
            <a:r>
              <a:rPr lang="cs-CZ" dirty="0" smtClean="0"/>
              <a:t>soby </a:t>
            </a:r>
            <a:r>
              <a:rPr lang="cs-CZ" dirty="0"/>
              <a:t>pečující o malé děti (tj. o osoby mladší 15 let</a:t>
            </a:r>
            <a:r>
              <a:rPr lang="cs-CZ" dirty="0" smtClean="0"/>
              <a:t>)</a:t>
            </a:r>
          </a:p>
          <a:p>
            <a:pPr lvl="0"/>
            <a:r>
              <a:rPr lang="cs-CZ" dirty="0"/>
              <a:t>u</a:t>
            </a:r>
            <a:r>
              <a:rPr lang="cs-CZ" dirty="0" smtClean="0"/>
              <a:t>chazeči </a:t>
            </a:r>
            <a:r>
              <a:rPr lang="cs-CZ" dirty="0"/>
              <a:t>a zájemci o zaměstnání a neaktivní osoby ve věku 50 a více let</a:t>
            </a:r>
          </a:p>
          <a:p>
            <a:pPr lvl="0"/>
            <a:r>
              <a:rPr lang="cs-CZ" dirty="0"/>
              <a:t>l</a:t>
            </a:r>
            <a:r>
              <a:rPr lang="cs-CZ" dirty="0" smtClean="0"/>
              <a:t>idé </a:t>
            </a:r>
            <a:r>
              <a:rPr lang="cs-CZ" dirty="0"/>
              <a:t>mladší 30 let, kteří nejsou v zaměstnání, ve vzdělávání nebo v profesní přípravě </a:t>
            </a:r>
            <a:endParaRPr lang="cs-CZ" dirty="0" smtClean="0"/>
          </a:p>
          <a:p>
            <a:pPr marL="0" lvl="0" indent="0">
              <a:buNone/>
            </a:pPr>
            <a:endParaRPr lang="cs-CZ" sz="2200" dirty="0"/>
          </a:p>
          <a:p>
            <a:pPr marL="0" lvl="0" indent="0">
              <a:buNone/>
            </a:pPr>
            <a:r>
              <a:rPr lang="cs-CZ" sz="1400" dirty="0" smtClean="0"/>
              <a:t>                                                                                      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94822"/>
            <a:ext cx="2843808" cy="18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lvl="1"/>
            <a:r>
              <a:rPr lang="cs-CZ" sz="2400" dirty="0"/>
              <a:t>v</a:t>
            </a:r>
            <a:r>
              <a:rPr lang="cs-CZ" sz="2400" dirty="0" smtClean="0"/>
              <a:t>ytvoření pracovních míst </a:t>
            </a:r>
          </a:p>
          <a:p>
            <a:pPr marL="414000" lvl="1" indent="0">
              <a:buNone/>
            </a:pPr>
            <a:endParaRPr lang="cs-CZ" sz="2400" dirty="0" smtClean="0"/>
          </a:p>
          <a:p>
            <a:pPr lvl="1"/>
            <a:r>
              <a:rPr lang="cs-CZ" sz="2400" dirty="0"/>
              <a:t>v</a:t>
            </a:r>
            <a:r>
              <a:rPr lang="cs-CZ" sz="2400" dirty="0" smtClean="0"/>
              <a:t>zdělávání zaměstnanců z cílových skupin či realizačního týmu</a:t>
            </a:r>
          </a:p>
          <a:p>
            <a:pPr lvl="1"/>
            <a:endParaRPr lang="cs-CZ" sz="2400" dirty="0" smtClean="0"/>
          </a:p>
          <a:p>
            <a:pPr lvl="1"/>
            <a:r>
              <a:rPr lang="cs-CZ" sz="2400" dirty="0"/>
              <a:t>m</a:t>
            </a:r>
            <a:r>
              <a:rPr lang="cs-CZ" sz="2400" dirty="0" smtClean="0"/>
              <a:t>arketing sociálního podniku</a:t>
            </a:r>
          </a:p>
          <a:p>
            <a:pPr marL="414000" lvl="1" indent="0">
              <a:buNone/>
            </a:pPr>
            <a:endParaRPr lang="cs-CZ" sz="2400" dirty="0" smtClean="0"/>
          </a:p>
          <a:p>
            <a:pPr lvl="1"/>
            <a:r>
              <a:rPr lang="cs-CZ" sz="2400" dirty="0"/>
              <a:t>p</a:t>
            </a:r>
            <a:r>
              <a:rPr lang="cs-CZ" sz="2400" dirty="0" smtClean="0"/>
              <a:t>rovozování sociálního podniku </a:t>
            </a:r>
          </a:p>
          <a:p>
            <a:endParaRPr lang="cs-CZ" dirty="0"/>
          </a:p>
          <a:p>
            <a:pPr marL="0" lvl="0" indent="0">
              <a:buNone/>
            </a:pPr>
            <a:r>
              <a:rPr lang="cs-CZ" sz="1400" dirty="0" smtClean="0"/>
              <a:t>                                                                                </a:t>
            </a:r>
            <a:r>
              <a:rPr lang="cs-CZ" sz="1400" dirty="0" err="1" smtClean="0"/>
              <a:t>Clear</a:t>
            </a:r>
            <a:r>
              <a:rPr lang="cs-CZ" sz="1400" dirty="0" smtClean="0"/>
              <a:t> </a:t>
            </a:r>
            <a:r>
              <a:rPr lang="cs-CZ" sz="1400" dirty="0"/>
              <a:t>servis o. p. s.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65104"/>
            <a:ext cx="2171274" cy="144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Manuál:</a:t>
            </a:r>
            <a:br>
              <a:rPr lang="cs-CZ" dirty="0" smtClean="0"/>
            </a:br>
            <a:r>
              <a:rPr lang="cs-CZ" dirty="0" smtClean="0"/>
              <a:t>www.ceske-socialni-podnikani.cz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" y="1412776"/>
            <a:ext cx="767926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20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512000" y="1916832"/>
            <a:ext cx="7272000" cy="3933168"/>
          </a:xfrm>
        </p:spPr>
        <p:txBody>
          <a:bodyPr/>
          <a:lstStyle/>
          <a:p>
            <a:r>
              <a:rPr lang="cs-CZ" dirty="0" smtClean="0"/>
              <a:t>Operační Program Zaměstnanost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neinvestiční výdaje</a:t>
            </a:r>
            <a:br>
              <a:rPr lang="cs-CZ" sz="2000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39 projektů</a:t>
            </a:r>
            <a:br>
              <a:rPr lang="cs-CZ" dirty="0" smtClean="0"/>
            </a:br>
            <a:r>
              <a:rPr lang="cs-CZ" dirty="0" smtClean="0"/>
              <a:t>150 000 000 Kč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988840"/>
            <a:ext cx="540000" cy="540000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45024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424000" cy="105273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Podpora sociální ekonomiky: Výzva 03_16_047 (CLLD – MAS) a 03_16_052 (KPSVL)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542" y="1247825"/>
            <a:ext cx="8064000" cy="5277519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Komunitní centra: </a:t>
            </a:r>
            <a:r>
              <a:rPr lang="cs-CZ" sz="2000" dirty="0" smtClean="0"/>
              <a:t>přímá vazba </a:t>
            </a:r>
            <a:r>
              <a:rPr lang="cs-CZ" sz="2000" dirty="0"/>
              <a:t>na sociální začleňování nebo prevenci sociálního vyloučení </a:t>
            </a:r>
            <a:r>
              <a:rPr lang="cs-CZ" sz="2000" dirty="0" smtClean="0"/>
              <a:t>osob </a:t>
            </a:r>
          </a:p>
          <a:p>
            <a:r>
              <a:rPr lang="cs-CZ" sz="2000" b="1" dirty="0" smtClean="0"/>
              <a:t>Environmentální </a:t>
            </a:r>
            <a:r>
              <a:rPr lang="cs-CZ" sz="2000" b="1" dirty="0"/>
              <a:t>aktivity a podpora jejich využití </a:t>
            </a:r>
            <a:r>
              <a:rPr lang="cs-CZ" sz="2000" dirty="0"/>
              <a:t>(aktivity zaměřené na zvelebování životního prostředí komunity, sběr odpadků, společná kultivace veřejných ploch, komunitní </a:t>
            </a:r>
            <a:r>
              <a:rPr lang="cs-CZ" sz="2000" dirty="0" smtClean="0"/>
              <a:t>zahrada/dílna/doprava </a:t>
            </a:r>
            <a:r>
              <a:rPr lang="cs-CZ" sz="2000" dirty="0"/>
              <a:t>atd.) </a:t>
            </a:r>
          </a:p>
          <a:p>
            <a:r>
              <a:rPr lang="cs-CZ" sz="2000" b="1" dirty="0" smtClean="0"/>
              <a:t>Aktivity </a:t>
            </a:r>
            <a:r>
              <a:rPr lang="cs-CZ" sz="2000" b="1" dirty="0"/>
              <a:t>podporující zapojování cílových skupin do dobrovolnické činnosti </a:t>
            </a:r>
            <a:r>
              <a:rPr lang="cs-CZ" sz="2000" dirty="0"/>
              <a:t>(péče potřebným spoluobčanům na bázi sousedské či generační výpomoci, podpora mezigeneračního setkávání, soužití a spolupráce, dobrovolnické komunitní kluby jako prevence sociálního vyloučení, sousedský jarmark, komunitní kavárna či jídelna, spižírna nebo sbírka jídla či potřeb pro domácnost, bazar, sociální šatník a pomoc v nouzi atd.)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		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32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403648" y="1844824"/>
            <a:ext cx="7272000" cy="3960080"/>
          </a:xfrm>
        </p:spPr>
        <p:txBody>
          <a:bodyPr/>
          <a:lstStyle/>
          <a:p>
            <a:r>
              <a:rPr lang="cs-CZ" dirty="0" smtClean="0"/>
              <a:t>Integrovaný regionální operační program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investiční </a:t>
            </a:r>
            <a:r>
              <a:rPr lang="cs-CZ" sz="2000" dirty="0"/>
              <a:t>výdaje - </a:t>
            </a:r>
            <a:r>
              <a:rPr lang="cs-CZ" sz="2000" dirty="0" smtClean="0"/>
              <a:t>výstavba, rekonstrukce </a:t>
            </a:r>
            <a:r>
              <a:rPr lang="cs-CZ" sz="2000" dirty="0"/>
              <a:t>a vybavení sociálních podniků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36 projektů</a:t>
            </a:r>
            <a:br>
              <a:rPr lang="cs-CZ" dirty="0" smtClean="0"/>
            </a:br>
            <a:r>
              <a:rPr lang="cs-CZ" dirty="0" smtClean="0"/>
              <a:t>132 000 000 Kč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916832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11872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424000" cy="1052736"/>
          </a:xfrm>
        </p:spPr>
        <p:txBody>
          <a:bodyPr>
            <a:normAutofit/>
          </a:bodyPr>
          <a:lstStyle/>
          <a:p>
            <a:r>
              <a:rPr lang="cs-CZ" dirty="0" smtClean="0"/>
              <a:t>Sociální podnikání – integrované projekty: výzvy č. 63, č. 64 a č. 65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542" y="1247825"/>
            <a:ext cx="8536954" cy="494974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sz="2000" dirty="0" smtClean="0"/>
              <a:t>vznik nových </a:t>
            </a:r>
            <a:r>
              <a:rPr lang="cs-CZ" sz="2000" dirty="0"/>
              <a:t>podnikatelských aktivit </a:t>
            </a:r>
            <a:r>
              <a:rPr lang="cs-CZ" sz="2000" dirty="0" smtClean="0"/>
              <a:t>v oblasti sociálního       		podnikání </a:t>
            </a:r>
            <a:r>
              <a:rPr lang="cs-CZ" sz="2000" dirty="0"/>
              <a:t>– </a:t>
            </a:r>
            <a:r>
              <a:rPr lang="cs-CZ" sz="2000" dirty="0" smtClean="0"/>
              <a:t>integrační a environmentální (jen č. 65) 			sociální </a:t>
            </a:r>
            <a:r>
              <a:rPr lang="cs-CZ" sz="2000" dirty="0"/>
              <a:t>podnik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		prosinec 2016 – říjen 2022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                      max. délka projektu 24 měsíců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		č. 63</a:t>
            </a:r>
            <a:r>
              <a:rPr lang="cs-CZ" sz="2000" dirty="0"/>
              <a:t>: 66 455 000 Kč </a:t>
            </a:r>
            <a:endParaRPr lang="cs-CZ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	</a:t>
            </a:r>
            <a:r>
              <a:rPr lang="cs-CZ" sz="2000" dirty="0" smtClean="0"/>
              <a:t>	č. 64: 33 000 000 Kč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		č. 65: 950 000 000 Kč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	</a:t>
            </a:r>
            <a:r>
              <a:rPr lang="cs-CZ" sz="2000" dirty="0" smtClean="0"/>
              <a:t>	 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		č. </a:t>
            </a:r>
            <a:r>
              <a:rPr lang="cs-CZ" sz="2000" dirty="0"/>
              <a:t>63: </a:t>
            </a:r>
            <a:r>
              <a:rPr lang="cs-CZ" sz="2000" dirty="0" smtClean="0"/>
              <a:t>plzeňská </a:t>
            </a:r>
            <a:r>
              <a:rPr lang="cs-CZ" sz="2000" dirty="0"/>
              <a:t>metropolitní </a:t>
            </a:r>
            <a:r>
              <a:rPr lang="cs-CZ" sz="2000" dirty="0" smtClean="0"/>
              <a:t>oblast </a:t>
            </a:r>
            <a:r>
              <a:rPr lang="cs-CZ" sz="2000" dirty="0"/>
              <a:t>a </a:t>
            </a:r>
            <a:r>
              <a:rPr lang="cs-CZ" sz="2000" dirty="0" smtClean="0"/>
              <a:t>ostravská </a:t>
            </a:r>
            <a:r>
              <a:rPr lang="cs-CZ" sz="2000" dirty="0"/>
              <a:t>aglomerace</a:t>
            </a:r>
            <a:r>
              <a:rPr lang="cs-CZ" sz="2000" b="1" dirty="0"/>
              <a:t> </a:t>
            </a:r>
            <a:r>
              <a:rPr lang="cs-CZ" sz="2000" b="1" dirty="0" smtClean="0"/>
              <a:t>		</a:t>
            </a:r>
            <a:r>
              <a:rPr lang="cs-CZ" sz="2000" dirty="0"/>
              <a:t>č</a:t>
            </a:r>
            <a:r>
              <a:rPr lang="cs-CZ" sz="2000" dirty="0" smtClean="0"/>
              <a:t>. 64: aglomerace Liberec </a:t>
            </a:r>
            <a:r>
              <a:rPr lang="cs-CZ" sz="2000" dirty="0"/>
              <a:t>– </a:t>
            </a:r>
            <a:r>
              <a:rPr lang="cs-CZ" sz="2000" dirty="0" smtClean="0"/>
              <a:t>Jablonec </a:t>
            </a:r>
            <a:r>
              <a:rPr lang="cs-CZ" sz="2000" dirty="0"/>
              <a:t>nad Nisou a </a:t>
            </a:r>
            <a:r>
              <a:rPr lang="cs-CZ" sz="2000" dirty="0" smtClean="0"/>
              <a:t>Zlín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 smtClean="0"/>
              <a:t>		</a:t>
            </a:r>
            <a:r>
              <a:rPr lang="cs-CZ" sz="2000" dirty="0" smtClean="0"/>
              <a:t>č. 65: na </a:t>
            </a:r>
            <a:r>
              <a:rPr lang="cs-CZ" sz="2000" dirty="0"/>
              <a:t>území MAS (místních akčních skupin), které si </a:t>
            </a:r>
            <a:r>
              <a:rPr lang="cs-CZ" sz="2000" dirty="0" smtClean="0"/>
              <a:t>	podporu </a:t>
            </a:r>
            <a:r>
              <a:rPr lang="cs-CZ" sz="2000" dirty="0"/>
              <a:t>sociálního podnikání </a:t>
            </a:r>
            <a:r>
              <a:rPr lang="cs-CZ" sz="2000" dirty="0" smtClean="0"/>
              <a:t>zvolily </a:t>
            </a:r>
            <a:r>
              <a:rPr lang="cs-CZ" sz="2000" dirty="0"/>
              <a:t>jako jednu ze svých </a:t>
            </a:r>
            <a:r>
              <a:rPr lang="cs-CZ" sz="2000" dirty="0" smtClean="0"/>
              <a:t>priorit</a:t>
            </a: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6" y="2636912"/>
            <a:ext cx="936104" cy="9361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3" y="5373216"/>
            <a:ext cx="968374" cy="96837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3" y="3861048"/>
            <a:ext cx="968375" cy="9683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7" y="1216311"/>
            <a:ext cx="1048122" cy="1048122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339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podpory sociálního podnikání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643328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OP Praha Pól růstu ČR: Prioritní osa 3, investiční priorita 2, specifický cíl 3.2 : Posílená </a:t>
            </a:r>
            <a:r>
              <a:rPr lang="cs-CZ" smtClean="0"/>
              <a:t>infrastruktura pro sociální </a:t>
            </a:r>
            <a:r>
              <a:rPr lang="cs-CZ" dirty="0" smtClean="0"/>
              <a:t>podnikání</a:t>
            </a:r>
          </a:p>
          <a:p>
            <a:endParaRPr lang="cs-CZ" dirty="0"/>
          </a:p>
          <a:p>
            <a:r>
              <a:rPr lang="cs-CZ" dirty="0" smtClean="0"/>
              <a:t>Sociální zemědělství – Ministerstvo zemědělství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22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Poradenství k sociálnímu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Individuální poradenství k sociálnímu podnikání</a:t>
            </a:r>
          </a:p>
          <a:p>
            <a:r>
              <a:rPr lang="cs-CZ" dirty="0" smtClean="0"/>
              <a:t>Poradenství v oblasti marketingu, finančního řízení a pro </a:t>
            </a:r>
            <a:r>
              <a:rPr lang="cs-CZ" dirty="0" err="1" smtClean="0"/>
              <a:t>gastroprovozy</a:t>
            </a:r>
            <a:endParaRPr lang="cs-CZ" dirty="0" smtClean="0"/>
          </a:p>
          <a:p>
            <a:r>
              <a:rPr lang="cs-CZ" dirty="0" smtClean="0"/>
              <a:t>Stáže v sociálních podnicích</a:t>
            </a:r>
          </a:p>
          <a:p>
            <a:r>
              <a:rPr lang="cs-CZ" dirty="0" smtClean="0"/>
              <a:t>Seminář Jak připravit podnikatelský plán…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sz="4000" b="1" u="sng" dirty="0" smtClean="0"/>
              <a:t>www.ceske-socialni-podnikani.cz</a:t>
            </a:r>
            <a:endParaRPr lang="cs-CZ" sz="4000" b="1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544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712968" cy="3312368"/>
          </a:xfrm>
        </p:spPr>
        <p:txBody>
          <a:bodyPr/>
          <a:lstStyle/>
          <a:p>
            <a:r>
              <a:rPr lang="cs-CZ" sz="3200" u="sng" dirty="0" smtClean="0">
                <a:hlinkClick r:id="rId3"/>
              </a:rPr>
              <a:t>Výzvy OPZ: www.esfcr.cz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u="sng" dirty="0" smtClean="0"/>
              <a:t>Výzvy IROP: </a:t>
            </a:r>
            <a:r>
              <a:rPr lang="cs-CZ" sz="3200" dirty="0"/>
              <a:t>http://dotaceeu.cz/cs/Microsites/IROP/Tema/Socialni-podnikani</a:t>
            </a:r>
            <a:br>
              <a:rPr lang="cs-CZ" sz="3200" dirty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>
                <a:hlinkClick r:id="rId4"/>
              </a:rPr>
              <a:t>www.ceske-socialni-podnikani.cz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Svatava Škantová</a:t>
            </a:r>
            <a:br>
              <a:rPr lang="cs-CZ" sz="2400" dirty="0" smtClean="0"/>
            </a:br>
            <a:r>
              <a:rPr lang="cs-CZ" sz="2200" dirty="0" smtClean="0"/>
              <a:t>odd. projektů sociálního podnikání, </a:t>
            </a:r>
            <a:r>
              <a:rPr lang="cs-CZ" sz="2200" dirty="0" err="1" smtClean="0"/>
              <a:t>mpsv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200" b="0" dirty="0" smtClean="0">
                <a:hlinkClick r:id="rId5"/>
              </a:rPr>
              <a:t>svatava.skantova@mpsv.cz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5853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424000" cy="1052736"/>
          </a:xfrm>
        </p:spPr>
        <p:txBody>
          <a:bodyPr>
            <a:normAutofit/>
          </a:bodyPr>
          <a:lstStyle/>
          <a:p>
            <a:r>
              <a:rPr lang="cs-CZ" dirty="0" smtClean="0"/>
              <a:t>Podpora sociálního podnikání: Výzva 03_17_129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542" y="1247825"/>
            <a:ext cx="8064000" cy="494974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sz="2000" dirty="0" smtClean="0"/>
              <a:t>vznik nových </a:t>
            </a:r>
            <a:r>
              <a:rPr lang="cs-CZ" sz="2000" dirty="0"/>
              <a:t>podnikatelských aktivit </a:t>
            </a:r>
            <a:r>
              <a:rPr lang="cs-CZ" sz="2000" dirty="0" smtClean="0"/>
              <a:t>v oblasti 			sociálního </a:t>
            </a:r>
            <a:r>
              <a:rPr lang="cs-CZ" sz="2000" dirty="0"/>
              <a:t>podnikání – </a:t>
            </a:r>
            <a:r>
              <a:rPr lang="cs-CZ" sz="2000" dirty="0" smtClean="0"/>
              <a:t>integrační a 				</a:t>
            </a:r>
            <a:r>
              <a:rPr lang="cs-CZ" sz="2000" dirty="0" smtClean="0">
                <a:solidFill>
                  <a:schemeClr val="accent1"/>
                </a:solidFill>
              </a:rPr>
              <a:t>environmentální sociální </a:t>
            </a:r>
            <a:r>
              <a:rPr lang="cs-CZ" sz="2000" dirty="0">
                <a:solidFill>
                  <a:schemeClr val="accent1"/>
                </a:solidFill>
              </a:rPr>
              <a:t>podnik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accent1"/>
                </a:solidFill>
              </a:rPr>
              <a:t> </a:t>
            </a:r>
            <a:r>
              <a:rPr lang="cs-CZ" sz="2000" dirty="0" smtClean="0">
                <a:solidFill>
                  <a:schemeClr val="accent1"/>
                </a:solidFill>
              </a:rPr>
              <a:t>                   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accent1"/>
                </a:solidFill>
              </a:rPr>
              <a:t>	</a:t>
            </a:r>
            <a:r>
              <a:rPr lang="cs-CZ" sz="2000" dirty="0" smtClean="0">
                <a:solidFill>
                  <a:schemeClr val="accent1"/>
                </a:solidFill>
              </a:rPr>
              <a:t>	</a:t>
            </a:r>
            <a:r>
              <a:rPr lang="cs-CZ" sz="2000" b="1" dirty="0" smtClean="0">
                <a:solidFill>
                  <a:srgbClr val="FF0000"/>
                </a:solidFill>
              </a:rPr>
              <a:t>červen 2017 – listopad 2018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000" dirty="0">
                <a:solidFill>
                  <a:schemeClr val="accent1"/>
                </a:solidFill>
              </a:rPr>
              <a:t> </a:t>
            </a:r>
            <a:r>
              <a:rPr lang="cs-CZ" altLang="cs-CZ" sz="2000" dirty="0" smtClean="0">
                <a:solidFill>
                  <a:schemeClr val="accent1"/>
                </a:solidFill>
              </a:rPr>
              <a:t>                         max. délka projektu 24 měsíců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chemeClr val="accent1"/>
                </a:solidFill>
              </a:rPr>
              <a:t>		alokace 150 </a:t>
            </a:r>
            <a:r>
              <a:rPr lang="cs-CZ" sz="2000" dirty="0">
                <a:solidFill>
                  <a:schemeClr val="accent1"/>
                </a:solidFill>
              </a:rPr>
              <a:t>mil. Kč </a:t>
            </a:r>
            <a:endParaRPr lang="cs-CZ" sz="20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accent1"/>
                </a:solidFill>
              </a:rPr>
              <a:t>	</a:t>
            </a:r>
            <a:r>
              <a:rPr lang="cs-CZ" sz="2000" dirty="0" smtClean="0">
                <a:solidFill>
                  <a:schemeClr val="accent1"/>
                </a:solidFill>
              </a:rPr>
              <a:t>	15% spolufinancování příjemce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accent1"/>
                </a:solidFill>
              </a:rPr>
              <a:t>	</a:t>
            </a:r>
            <a:r>
              <a:rPr lang="cs-CZ" sz="2000" dirty="0" smtClean="0">
                <a:solidFill>
                  <a:schemeClr val="accent1"/>
                </a:solidFill>
              </a:rPr>
              <a:t>	projekt 400 000 Kč – 6 000 000 Kč (de </a:t>
            </a:r>
            <a:r>
              <a:rPr lang="cs-CZ" sz="2000" dirty="0" err="1" smtClean="0">
                <a:solidFill>
                  <a:schemeClr val="accent1"/>
                </a:solidFill>
              </a:rPr>
              <a:t>minimis</a:t>
            </a:r>
            <a:r>
              <a:rPr lang="cs-CZ" sz="2000" dirty="0" smtClean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chemeClr val="accent1"/>
                </a:solidFill>
              </a:rPr>
              <a:t>	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accent1"/>
                </a:solidFill>
              </a:rPr>
              <a:t>	</a:t>
            </a:r>
            <a:r>
              <a:rPr lang="cs-CZ" sz="2000" dirty="0" smtClean="0">
                <a:solidFill>
                  <a:schemeClr val="accent1"/>
                </a:solidFill>
              </a:rPr>
              <a:t>	obchodní společnosti, OSVČ, NNO, prvovýrobci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accent1"/>
                </a:solidFill>
              </a:rPr>
              <a:t>	</a:t>
            </a:r>
            <a:r>
              <a:rPr lang="cs-CZ" sz="2000" dirty="0" smtClean="0">
                <a:solidFill>
                  <a:schemeClr val="accent1"/>
                </a:solidFill>
              </a:rPr>
              <a:t>	všechny regiony mimo hl. m. Prahy</a:t>
            </a:r>
            <a:endParaRPr lang="cs-CZ" sz="20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7" y="2564904"/>
            <a:ext cx="936104" cy="9361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7" y="5229200"/>
            <a:ext cx="968374" cy="96837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1" y="3861048"/>
            <a:ext cx="968375" cy="9683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2" y="1247825"/>
            <a:ext cx="1048122" cy="1048122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5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424000" cy="1052736"/>
          </a:xfrm>
        </p:spPr>
        <p:txBody>
          <a:bodyPr>
            <a:normAutofit/>
          </a:bodyPr>
          <a:lstStyle/>
          <a:p>
            <a:r>
              <a:rPr lang="cs-CZ" dirty="0" smtClean="0"/>
              <a:t>Podpora sociálního podnikání: Výzva 03_16_052 (KPSVL)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542" y="1247825"/>
            <a:ext cx="8064000" cy="527751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sz="2000" dirty="0" smtClean="0"/>
              <a:t>vznik nových </a:t>
            </a:r>
            <a:r>
              <a:rPr lang="cs-CZ" sz="2000" dirty="0"/>
              <a:t>podnikatelských aktivit </a:t>
            </a:r>
            <a:r>
              <a:rPr lang="cs-CZ" sz="2000" dirty="0" smtClean="0"/>
              <a:t>v oblasti 			sociálního </a:t>
            </a:r>
            <a:r>
              <a:rPr lang="cs-CZ" sz="2000" dirty="0"/>
              <a:t>podnikání – </a:t>
            </a:r>
            <a:r>
              <a:rPr lang="cs-CZ" sz="2000" dirty="0" smtClean="0"/>
              <a:t>integrační sociální podnik 		                   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	</a:t>
            </a:r>
            <a:r>
              <a:rPr lang="cs-CZ" sz="2000" dirty="0" smtClean="0"/>
              <a:t>	do června 2018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                      max. délka projektu 24 měsíců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	</a:t>
            </a:r>
            <a:r>
              <a:rPr lang="cs-CZ" sz="2000" dirty="0" smtClean="0"/>
              <a:t>	15% spolufinancování příjemce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	</a:t>
            </a:r>
            <a:r>
              <a:rPr lang="cs-CZ" sz="2000" dirty="0" smtClean="0"/>
              <a:t>	projekt 1 000 000 Kč – 6 000 000 Kč (de </a:t>
            </a:r>
            <a:r>
              <a:rPr lang="cs-CZ" sz="2000" dirty="0" err="1" smtClean="0"/>
              <a:t>minimis</a:t>
            </a:r>
            <a:r>
              <a:rPr lang="cs-CZ" sz="2000" dirty="0" smtClean="0"/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	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	</a:t>
            </a:r>
            <a:r>
              <a:rPr lang="cs-CZ" sz="2000" dirty="0" smtClean="0"/>
              <a:t>	obchodní společnosti, OSVČ, NNO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	</a:t>
            </a:r>
            <a:r>
              <a:rPr lang="cs-CZ" sz="2000" dirty="0" smtClean="0"/>
              <a:t>	</a:t>
            </a:r>
            <a:r>
              <a:rPr lang="cs-CZ" sz="2000" dirty="0" smtClean="0">
                <a:solidFill>
                  <a:srgbClr val="FF0000"/>
                </a:solidFill>
              </a:rPr>
              <a:t>pro </a:t>
            </a:r>
            <a:r>
              <a:rPr lang="cs-CZ" sz="2000" dirty="0">
                <a:solidFill>
                  <a:srgbClr val="FF0000"/>
                </a:solidFill>
              </a:rPr>
              <a:t>obce spolupracující s Agenturou pro sociální </a:t>
            </a:r>
            <a:r>
              <a:rPr lang="cs-CZ" sz="2000" dirty="0" smtClean="0">
                <a:solidFill>
                  <a:srgbClr val="FF0000"/>
                </a:solidFill>
              </a:rPr>
              <a:t>		začleňování</a:t>
            </a:r>
            <a:r>
              <a:rPr lang="cs-CZ" sz="2000" dirty="0">
                <a:solidFill>
                  <a:srgbClr val="FF0000"/>
                </a:solidFill>
              </a:rPr>
              <a:t>, v rámci dané výzvy realizují obce svůj </a:t>
            </a:r>
            <a:r>
              <a:rPr lang="cs-CZ" sz="2000" dirty="0" smtClean="0">
                <a:solidFill>
                  <a:srgbClr val="FF0000"/>
                </a:solidFill>
              </a:rPr>
              <a:t>		Strategický </a:t>
            </a:r>
            <a:r>
              <a:rPr lang="cs-CZ" sz="2000" dirty="0">
                <a:solidFill>
                  <a:srgbClr val="FF0000"/>
                </a:solidFill>
              </a:rPr>
              <a:t>plán sociálního </a:t>
            </a:r>
            <a:r>
              <a:rPr lang="cs-CZ" sz="2000" dirty="0" smtClean="0">
                <a:solidFill>
                  <a:srgbClr val="FF0000"/>
                </a:solidFill>
              </a:rPr>
              <a:t>začleňování;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rgbClr val="FF0000"/>
                </a:solidFill>
              </a:rPr>
              <a:t>	</a:t>
            </a:r>
            <a:r>
              <a:rPr lang="cs-CZ" sz="2000" dirty="0" smtClean="0">
                <a:solidFill>
                  <a:srgbClr val="FF0000"/>
                </a:solidFill>
              </a:rPr>
              <a:t>	ne </a:t>
            </a:r>
            <a:r>
              <a:rPr lang="cs-CZ" sz="2000" dirty="0">
                <a:solidFill>
                  <a:srgbClr val="FF0000"/>
                </a:solidFill>
              </a:rPr>
              <a:t>pro obce v již ukončených výzvách, tj. 26 a 42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</a:pPr>
            <a:endParaRPr lang="cs-CZ" dirty="0"/>
          </a:p>
          <a:p>
            <a:pPr>
              <a:spcBef>
                <a:spcPts val="0"/>
              </a:spcBef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3" y="2346610"/>
            <a:ext cx="1048121" cy="10081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2" y="4658568"/>
            <a:ext cx="1048122" cy="10081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3" y="3501008"/>
            <a:ext cx="1048122" cy="104038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2" y="1247825"/>
            <a:ext cx="1048122" cy="1048122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93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424000" cy="1052736"/>
          </a:xfrm>
        </p:spPr>
        <p:txBody>
          <a:bodyPr>
            <a:normAutofit/>
          </a:bodyPr>
          <a:lstStyle/>
          <a:p>
            <a:r>
              <a:rPr lang="cs-CZ" dirty="0" smtClean="0"/>
              <a:t>Podpora sociálního podnikání: Výzva 03_16_052 (KPSVL)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542" y="1247825"/>
            <a:ext cx="8064000" cy="4949749"/>
          </a:xfrm>
        </p:spPr>
        <p:txBody>
          <a:bodyPr/>
          <a:lstStyle/>
          <a:p>
            <a:endParaRPr lang="cs-CZ" sz="2000" dirty="0" smtClean="0"/>
          </a:p>
          <a:p>
            <a:r>
              <a:rPr lang="cs-CZ" sz="2000" dirty="0" smtClean="0"/>
              <a:t>obce (výzva č. 26</a:t>
            </a:r>
            <a:r>
              <a:rPr lang="cs-CZ" sz="2000" dirty="0"/>
              <a:t>): Ostrava, Krnov, </a:t>
            </a:r>
            <a:r>
              <a:rPr lang="cs-CZ" sz="2000" dirty="0" err="1"/>
              <a:t>Osoblažsko</a:t>
            </a:r>
            <a:r>
              <a:rPr lang="cs-CZ" sz="2000" dirty="0"/>
              <a:t>, Odry, Kadaň, Dubí, Štětí</a:t>
            </a:r>
            <a:r>
              <a:rPr lang="cs-CZ" sz="2000" dirty="0" smtClean="0"/>
              <a:t>, Roudnice </a:t>
            </a:r>
            <a:r>
              <a:rPr lang="cs-CZ" sz="2000" dirty="0"/>
              <a:t>n/L, Chodov, </a:t>
            </a:r>
            <a:r>
              <a:rPr lang="cs-CZ" sz="2000" dirty="0" smtClean="0"/>
              <a:t>Obrnice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obce </a:t>
            </a:r>
            <a:r>
              <a:rPr lang="cs-CZ" sz="2000" dirty="0" smtClean="0"/>
              <a:t>(výzva č. 42</a:t>
            </a:r>
            <a:r>
              <a:rPr lang="cs-CZ" sz="2000" dirty="0"/>
              <a:t>): České Velenice, Brno, Bruntál, Frýdlantsko, Jesenicko – Mikulovice, Klášterec – Vejprty, Kolín, Litvínov, Moravský Beroun, Poběžovice, Příbram, Ralsko, Slaný, Velké Hamry, Žlutice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	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	</a:t>
            </a:r>
            <a:r>
              <a:rPr lang="cs-CZ" sz="2000" dirty="0" smtClean="0"/>
              <a:t>	</a:t>
            </a: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</a:pPr>
            <a:endParaRPr lang="cs-CZ" dirty="0"/>
          </a:p>
          <a:p>
            <a:pPr>
              <a:spcBef>
                <a:spcPts val="0"/>
              </a:spcBef>
            </a:pP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25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424000" cy="1052736"/>
          </a:xfrm>
        </p:spPr>
        <p:txBody>
          <a:bodyPr>
            <a:normAutofit/>
          </a:bodyPr>
          <a:lstStyle/>
          <a:p>
            <a:r>
              <a:rPr lang="cs-CZ" dirty="0" smtClean="0"/>
              <a:t>Podpora sociálního podnikání: Výzva 03_16_047 (CLLD – MAS)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542" y="1247825"/>
            <a:ext cx="8064000" cy="527751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sz="2000" dirty="0"/>
              <a:t>vznik nových podnikatelských aktivit v oblasti 			sociálního podnikání – integrační a 				environmentální sociální podnik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		do 2021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000" dirty="0" smtClean="0"/>
              <a:t>                          max. délka projektu 24 měsíců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	</a:t>
            </a:r>
            <a:r>
              <a:rPr lang="cs-CZ" sz="2000" dirty="0" smtClean="0"/>
              <a:t>	15% spolufinancování příjemce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	</a:t>
            </a:r>
            <a:r>
              <a:rPr lang="cs-CZ" sz="2000" dirty="0" smtClean="0"/>
              <a:t>	projekt 400 000 Kč – 6 000 000 Kč (de </a:t>
            </a:r>
            <a:r>
              <a:rPr lang="cs-CZ" sz="2000" dirty="0" err="1" smtClean="0"/>
              <a:t>minimis</a:t>
            </a:r>
            <a:r>
              <a:rPr lang="cs-CZ" sz="2000" dirty="0" smtClean="0"/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	</a:t>
            </a:r>
            <a:r>
              <a:rPr lang="cs-CZ" sz="2000" dirty="0" smtClean="0"/>
              <a:t>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		obchodní společnosti, OSVČ, NNO, prvovýrobci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	</a:t>
            </a:r>
            <a:r>
              <a:rPr lang="cs-CZ" sz="2000" dirty="0" smtClean="0"/>
              <a:t>	</a:t>
            </a:r>
            <a:r>
              <a:rPr lang="cs-CZ" sz="2000" dirty="0" smtClean="0">
                <a:solidFill>
                  <a:srgbClr val="FF0000"/>
                </a:solidFill>
              </a:rPr>
              <a:t>průběžná </a:t>
            </a:r>
            <a:r>
              <a:rPr lang="cs-CZ" sz="2000" dirty="0">
                <a:solidFill>
                  <a:srgbClr val="FF0000"/>
                </a:solidFill>
              </a:rPr>
              <a:t>otevřená výzva (ČR, mimo hlavní město </a:t>
            </a:r>
            <a:r>
              <a:rPr lang="cs-CZ" sz="2000" dirty="0" smtClean="0">
                <a:solidFill>
                  <a:srgbClr val="FF0000"/>
                </a:solidFill>
              </a:rPr>
              <a:t>		Praha</a:t>
            </a:r>
            <a:r>
              <a:rPr lang="cs-CZ" sz="2000" dirty="0">
                <a:solidFill>
                  <a:srgbClr val="FF0000"/>
                </a:solidFill>
              </a:rPr>
              <a:t>, na území MAS) - na jejím základě </a:t>
            </a:r>
            <a:r>
              <a:rPr lang="cs-CZ" sz="2000" dirty="0" smtClean="0">
                <a:solidFill>
                  <a:srgbClr val="FF0000"/>
                </a:solidFill>
              </a:rPr>
              <a:t>vyhlašují 		MAS své </a:t>
            </a:r>
            <a:r>
              <a:rPr lang="cs-CZ" sz="2000" dirty="0">
                <a:solidFill>
                  <a:srgbClr val="FF0000"/>
                </a:solidFill>
              </a:rPr>
              <a:t>výzvy pro žadatele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0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</a:pPr>
            <a:endParaRPr lang="cs-CZ" dirty="0"/>
          </a:p>
          <a:p>
            <a:pPr>
              <a:spcBef>
                <a:spcPts val="0"/>
              </a:spcBef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3" y="2564904"/>
            <a:ext cx="1048121" cy="10081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01208"/>
            <a:ext cx="1048122" cy="10081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3" y="3840881"/>
            <a:ext cx="1048122" cy="104038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2" y="1247825"/>
            <a:ext cx="1048122" cy="1048122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9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výzev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4912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●"/>
            </a:pPr>
            <a:r>
              <a:rPr lang="cs-CZ" b="1" u="sng" dirty="0" smtClean="0"/>
              <a:t>vznik nových </a:t>
            </a:r>
            <a:r>
              <a:rPr lang="cs-CZ" b="1" u="sng" dirty="0"/>
              <a:t>podnikatelských aktivit v oblasti sociálního </a:t>
            </a:r>
            <a:r>
              <a:rPr lang="cs-CZ" b="1" u="sng" dirty="0" smtClean="0"/>
              <a:t>podnikání</a:t>
            </a:r>
            <a:r>
              <a:rPr lang="cs-CZ" b="1" u="sng" dirty="0"/>
              <a:t> </a:t>
            </a:r>
            <a:r>
              <a:rPr lang="cs-CZ" b="1" u="sng" dirty="0" smtClean="0"/>
              <a:t>- integrační a </a:t>
            </a:r>
            <a:r>
              <a:rPr lang="cs-CZ" b="1" u="sng" dirty="0" smtClean="0">
                <a:solidFill>
                  <a:srgbClr val="FF0000"/>
                </a:solidFill>
              </a:rPr>
              <a:t>environmentální</a:t>
            </a:r>
            <a:r>
              <a:rPr lang="cs-CZ" b="1" u="sng" dirty="0" smtClean="0"/>
              <a:t> sociální podnik:</a:t>
            </a:r>
          </a:p>
          <a:p>
            <a:pPr lvl="0"/>
            <a:r>
              <a:rPr lang="cs-CZ" dirty="0" smtClean="0"/>
              <a:t>podnikatelská </a:t>
            </a:r>
            <a:r>
              <a:rPr lang="cs-CZ" dirty="0"/>
              <a:t>aktivita nově vzniklého </a:t>
            </a:r>
            <a:r>
              <a:rPr lang="cs-CZ" dirty="0" smtClean="0"/>
              <a:t>subjektu – ne pro NNO, </a:t>
            </a:r>
            <a:endParaRPr lang="cs-CZ" dirty="0"/>
          </a:p>
          <a:p>
            <a:pPr lvl="0"/>
            <a:r>
              <a:rPr lang="cs-CZ" dirty="0"/>
              <a:t>podnikatelská aktivita jako nově zřízená živnost subjektu již existujícího,</a:t>
            </a:r>
          </a:p>
          <a:p>
            <a:pPr lvl="0"/>
            <a:r>
              <a:rPr lang="cs-CZ" dirty="0"/>
              <a:t>podnikatelská aktivita jako nový obor činnosti v rámci stávajícího oprávnění k podnikání,</a:t>
            </a:r>
          </a:p>
          <a:p>
            <a:pPr lvl="0"/>
            <a:r>
              <a:rPr lang="cs-CZ" dirty="0"/>
              <a:t>podnikatelská aktivita jako nový produkt/služba v rámci stávajícího oboru činnosti</a:t>
            </a:r>
            <a:r>
              <a:rPr lang="cs-CZ" dirty="0" smtClean="0"/>
              <a:t>,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65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výzev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podnikatelská </a:t>
            </a:r>
            <a:r>
              <a:rPr lang="cs-CZ" dirty="0"/>
              <a:t>aktivita jako nově zřízená provozovna poskytující stávající službu, avšak takovou, jejíž poskytování je jednoznačně vázáno k místu provozovny (např. otevření další kavárny/prádelny na jiném místě apod</a:t>
            </a:r>
            <a:r>
              <a:rPr lang="cs-CZ" dirty="0" smtClean="0"/>
              <a:t>.); zřízením </a:t>
            </a:r>
            <a:r>
              <a:rPr lang="cs-CZ" dirty="0"/>
              <a:t>nové provozovny bude uspokojena poptávka nových/jiných </a:t>
            </a:r>
            <a:r>
              <a:rPr lang="cs-CZ" dirty="0" smtClean="0"/>
              <a:t>zákazníků; nově </a:t>
            </a:r>
            <a:r>
              <a:rPr lang="cs-CZ" dirty="0"/>
              <a:t>zřízená provozovna musí být ekonomicky soběstačná, tzn., žadatel zaciluje podnikatelský plán jen na ni  - prokazuje konkurenceschopnost nové služby v nové provozovně s ohledem na místní trh aj.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cs-CZ" sz="2800" dirty="0"/>
          </a:p>
          <a:p>
            <a:pPr algn="just">
              <a:buFont typeface="Courier New" panose="02070309020205020404" pitchFamily="49" charset="0"/>
              <a:buChar char="o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3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7956416" cy="1196752"/>
          </a:xfrm>
        </p:spPr>
        <p:txBody>
          <a:bodyPr/>
          <a:lstStyle/>
          <a:p>
            <a:r>
              <a:rPr lang="cs-CZ" dirty="0" smtClean="0"/>
              <a:t>Principy sociálního  podniku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960" y="2996952"/>
            <a:ext cx="3888432" cy="504454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b="1" dirty="0" smtClean="0"/>
              <a:t>EKONOMICKÝ PRINCIP</a:t>
            </a:r>
            <a:endParaRPr lang="cs-CZ" altLang="cs-CZ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cs-CZ" altLang="cs-CZ" b="1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cs-CZ" altLang="cs-CZ" b="1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altLang="cs-CZ" dirty="0"/>
          </a:p>
          <a:p>
            <a:pPr marL="216000" lvl="0" algn="just">
              <a:spcBef>
                <a:spcPts val="0"/>
              </a:spcBef>
              <a:spcAft>
                <a:spcPts val="0"/>
              </a:spcAft>
            </a:pPr>
            <a:endParaRPr lang="cs-CZ" altLang="cs-CZ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211960" y="4658072"/>
            <a:ext cx="4464496" cy="5044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cs-CZ" altLang="cs-CZ" b="1" dirty="0" smtClean="0"/>
              <a:t>LOKÁLNÍ (MÍSTNÍ) PRINCIP</a:t>
            </a:r>
            <a:endParaRPr lang="cs-CZ" altLang="cs-CZ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211960" y="2200114"/>
            <a:ext cx="3600400" cy="5044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cs-CZ" altLang="cs-CZ" b="1" dirty="0" smtClean="0"/>
              <a:t>SOCIÁLNÍ PRINCIP</a:t>
            </a:r>
            <a:endParaRPr lang="cs-CZ" altLang="cs-CZ" dirty="0" smtClean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211960" y="3836108"/>
            <a:ext cx="4608512" cy="382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cs-CZ" altLang="cs-CZ" b="1" dirty="0" smtClean="0"/>
              <a:t>ENVIRONMENTÁLNÍ PRINCIP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94539"/>
            <a:ext cx="2005329" cy="19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496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AE1E23F8B5A245AC6E45F70F5382A9" ma:contentTypeVersion="2" ma:contentTypeDescription="Vytvoří nový dokument" ma:contentTypeScope="" ma:versionID="578afccec253741ed0ba9f7a77a4ec08">
  <xsd:schema xmlns:xsd="http://www.w3.org/2001/XMLSchema" xmlns:xs="http://www.w3.org/2001/XMLSchema" xmlns:p="http://schemas.microsoft.com/office/2006/metadata/properties" xmlns:ns2="7d809470-1a6e-4bfc-91db-225fb1e90d66" targetNamespace="http://schemas.microsoft.com/office/2006/metadata/properties" ma:root="true" ma:fieldsID="08a05a0f14b84a5efa29632d5b5b2258" ns2:_="">
    <xsd:import namespace="7d809470-1a6e-4bfc-91db-225fb1e90d6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09470-1a6e-4bfc-91db-225fb1e90d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C3E7AF-720A-4AC8-9DBE-852D19F0A954}"/>
</file>

<file path=customXml/itemProps2.xml><?xml version="1.0" encoding="utf-8"?>
<ds:datastoreItem xmlns:ds="http://schemas.openxmlformats.org/officeDocument/2006/customXml" ds:itemID="{13B73B03-2164-440D-A40E-AF0F5B4CD67B}"/>
</file>

<file path=customXml/itemProps3.xml><?xml version="1.0" encoding="utf-8"?>
<ds:datastoreItem xmlns:ds="http://schemas.openxmlformats.org/officeDocument/2006/customXml" ds:itemID="{9CAF6F42-FAB9-42DF-B429-049B741784F5}"/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0</TotalTime>
  <Words>853</Words>
  <Application>Microsoft Office PowerPoint</Application>
  <PresentationFormat>Předvádění na obrazovce (4:3)</PresentationFormat>
  <Paragraphs>234</Paragraphs>
  <Slides>25</Slides>
  <Notes>24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prezentace</vt:lpstr>
      <vt:lpstr> Podpora sociálního podnikání </vt:lpstr>
      <vt:lpstr>Operační Program Zaměstnanost  neinvestiční výdaje  39 projektů 150 000 000 Kč</vt:lpstr>
      <vt:lpstr>Podpora sociálního podnikání: Výzva 03_17_129</vt:lpstr>
      <vt:lpstr>Podpora sociálního podnikání: Výzva 03_16_052 (KPSVL)</vt:lpstr>
      <vt:lpstr>Podpora sociálního podnikání: Výzva 03_16_052 (KPSVL)</vt:lpstr>
      <vt:lpstr>Podpora sociálního podnikání: Výzva 03_16_047 (CLLD – MAS)</vt:lpstr>
      <vt:lpstr>Zaměření výzev</vt:lpstr>
      <vt:lpstr>Zaměření výzev</vt:lpstr>
      <vt:lpstr>Principy sociálního  podniku</vt:lpstr>
      <vt:lpstr>Sociální Princip</vt:lpstr>
      <vt:lpstr>EKONOMICKÝ PRINCIP</vt:lpstr>
      <vt:lpstr>Lokální princip a Environmentální princip</vt:lpstr>
      <vt:lpstr>environmentální sociální podnik</vt:lpstr>
      <vt:lpstr>Příklady činností environmentálních sociálních podniků</vt:lpstr>
      <vt:lpstr>Moštárna hostětín s.r.o.</vt:lpstr>
      <vt:lpstr>cílové skupiny: integrační sociální podnik</vt:lpstr>
      <vt:lpstr>cílové skupiny: environmentální sociální podnik</vt:lpstr>
      <vt:lpstr>Klíčové aktivity</vt:lpstr>
      <vt:lpstr>Manuál: www.ceske-socialni-podnikani.cz </vt:lpstr>
      <vt:lpstr>Podpora sociální ekonomiky: Výzva 03_16_047 (CLLD – MAS) a 03_16_052 (KPSVL)</vt:lpstr>
      <vt:lpstr>Integrovaný regionální operační program  investiční výdaje - výstavba, rekonstrukce a vybavení sociálních podniků  36 projektů 132 000 000 Kč</vt:lpstr>
      <vt:lpstr>Sociální podnikání – integrované projekty: výzvy č. 63, č. 64 a č. 65</vt:lpstr>
      <vt:lpstr>Další podpory sociálního podnikání </vt:lpstr>
      <vt:lpstr>Poradenství k sociálnímu podnikání</vt:lpstr>
      <vt:lpstr>Výzvy OPZ: www.esfcr.cz  Výzvy IROP: http://dotaceeu.cz/cs/Microsites/IROP/Tema/Socialni-podnikani  www.ceske-socialni-podnikani.cz  Svatava Škantová odd. projektů sociálního podnikání, mpsv svatava.skantova@mpsv.cz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2017-05-17T11:32:27Z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0x01010017AE1E23F8B5A245AC6E45F70F5382A9</vt:lpwstr>
  </property>
</Properties>
</file>