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58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69" d="100"/>
          <a:sy n="69" d="100"/>
        </p:scale>
        <p:origin x="-114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e-socialni-podnikani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Sociální podniky při řešení zaměstnanosti znevýhodněných osob na trhu práce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000" dirty="0" smtClean="0"/>
              <a:t>Mirka </a:t>
            </a:r>
            <a:r>
              <a:rPr lang="cs-CZ" altLang="cs-CZ" sz="2000" dirty="0" err="1" smtClean="0"/>
              <a:t>Wildmannová</a:t>
            </a: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Poslanecká sněmovna, Praha</a:t>
            </a:r>
            <a:br>
              <a:rPr lang="cs-CZ" altLang="cs-CZ" sz="2000" dirty="0" smtClean="0"/>
            </a:br>
            <a:r>
              <a:rPr lang="cs-CZ" altLang="cs-CZ" sz="2000" dirty="0" smtClean="0"/>
              <a:t>18.5.2017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z výzkumu SP (2015) – organizace P3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165274"/>
            <a:ext cx="6305910" cy="540326"/>
          </a:xfrm>
        </p:spPr>
        <p:txBody>
          <a:bodyPr/>
          <a:lstStyle/>
          <a:p>
            <a:pPr lvl="0"/>
            <a:endParaRPr lang="cs-CZ" altLang="cs-CZ" dirty="0" smtClean="0"/>
          </a:p>
          <a:p>
            <a:pPr lvl="0"/>
            <a:endParaRPr lang="cs-CZ" altLang="cs-CZ" dirty="0"/>
          </a:p>
          <a:p>
            <a:pPr lvl="0"/>
            <a:endParaRPr lang="cs-CZ" altLang="cs-CZ" dirty="0" smtClean="0"/>
          </a:p>
          <a:p>
            <a:pPr lvl="0"/>
            <a:endParaRPr lang="cs-CZ" altLang="cs-CZ" dirty="0"/>
          </a:p>
          <a:p>
            <a:pPr lvl="0"/>
            <a:endParaRPr lang="cs-CZ" altLang="cs-CZ" dirty="0" smtClean="0"/>
          </a:p>
          <a:p>
            <a:pPr lvl="0"/>
            <a:endParaRPr lang="cs-CZ" altLang="cs-CZ" dirty="0"/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80218"/>
            <a:ext cx="7772400" cy="457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72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podnikatelských aktivit SP podle PS – výzkum 2015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84" y="1939637"/>
            <a:ext cx="7779170" cy="3720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004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z výzkumu SP – ESF podzim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2014: 202 sociálních podniků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b="1" dirty="0">
                <a:solidFill>
                  <a:srgbClr val="000000"/>
                </a:solidFill>
                <a:latin typeface="Trebuchet MS"/>
              </a:rPr>
              <a:t>Aktivity</a:t>
            </a: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: zahradnictví, úklidové práce, prodej, potravinářská výrova, pohostinství, ubytování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Převaha </a:t>
            </a:r>
            <a:r>
              <a:rPr lang="cs-CZ" altLang="cs-CZ" sz="2800" b="1" dirty="0">
                <a:solidFill>
                  <a:srgbClr val="000000"/>
                </a:solidFill>
                <a:latin typeface="Trebuchet MS"/>
              </a:rPr>
              <a:t>sociálně integračních podniků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b="1" dirty="0">
                <a:solidFill>
                  <a:srgbClr val="000000"/>
                </a:solidFill>
                <a:latin typeface="Trebuchet MS"/>
              </a:rPr>
              <a:t>Cílové skupiny</a:t>
            </a: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: u 135 podniků zdravotně postižení, u 67 podniků dlouhodobě nezaměstnaní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885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30 – Sociální ekonomika – výsledky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0" hangingPunct="0">
              <a:spcBef>
                <a:spcPts val="1200"/>
              </a:spcBef>
              <a:spcAft>
                <a:spcPts val="1200"/>
              </a:spcAft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Výběrová skupina:  </a:t>
            </a:r>
            <a:r>
              <a:rPr lang="cs-CZ" altLang="cs-CZ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úspěšní příjemci dotace z EU ve </a:t>
            </a:r>
            <a:r>
              <a:rPr lang="cs-CZ" altLang="cs-C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výzvě č. 30 – Sociální ekonomika </a:t>
            </a:r>
            <a:r>
              <a:rPr lang="cs-CZ" altLang="cs-CZ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(OP LZZ), prioritní osa „Sociální integrace a rovné příležitosti“</a:t>
            </a:r>
          </a:p>
          <a:p>
            <a:pPr lvl="0" algn="just" eaLnBrk="0" hangingPunct="0">
              <a:spcBef>
                <a:spcPts val="1200"/>
              </a:spcBef>
              <a:spcAft>
                <a:spcPts val="1200"/>
              </a:spcAft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Cíl:</a:t>
            </a:r>
            <a:r>
              <a:rPr lang="cs-CZ" altLang="cs-CZ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zjistit, kolik bylo vytvořeno pracovních míst a jaký měla dotace finanční dopad na žadatele</a:t>
            </a:r>
            <a:endParaRPr lang="cs-CZ" altLang="cs-CZ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spcBef>
                <a:spcPts val="1200"/>
              </a:spcBef>
              <a:spcAft>
                <a:spcPts val="1200"/>
              </a:spcAft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cs-CZ" altLang="cs-CZ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dotazníkové šetření  (dotazováni úspěšní žadatelé, únor 2014)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649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dotazníkového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Návratnost dotazníků: 47% (ze 131 úspěšných žadatelů odpovědělo 62)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Nejvíce odpověděli dle právní formy: s.r.o. (52%), </a:t>
            </a:r>
            <a:r>
              <a:rPr lang="cs-CZ" altLang="cs-CZ" sz="2000" dirty="0" smtClean="0">
                <a:solidFill>
                  <a:srgbClr val="000000"/>
                </a:solidFill>
                <a:latin typeface="Trebuchet MS"/>
              </a:rPr>
              <a:t>o.p.s. 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(19%), fyzické osoby (16%), 4 družstva, 2 církevní instituce, 2 a.s.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70% respondentů by bez výzvy – finanční podpory  sociální podnik nezaložilo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Nejčastěji zaměstnávaná cílová skupina: lidé se </a:t>
            </a:r>
            <a:r>
              <a:rPr lang="cs-CZ" altLang="cs-CZ" sz="2000" dirty="0" smtClean="0">
                <a:solidFill>
                  <a:srgbClr val="000000"/>
                </a:solidFill>
                <a:latin typeface="Trebuchet MS"/>
              </a:rPr>
              <a:t>zdravotním 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postižením (40%), dlouhodobě nezaměstnaní, etnické menšiny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Průměr: vytvořeno jedním sociálním podnikem 4-6 pracovních míst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57 zaměstnavatelů vytvořilo celkem 361 pracovních míst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58% respondentů uvádí, že místa jsou udržitelná i po skončení financování (především podniky na komerční bázi)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3017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15</a:t>
            </a:fld>
            <a:endParaRPr lang="cs-CZ" alt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7" y="1163782"/>
            <a:ext cx="7606146" cy="496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bílá místa v sociálním podnikání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udržitelnost nově vytvořených pracovních míst (finance z evropských projektů)</a:t>
            </a:r>
          </a:p>
          <a:p>
            <a:r>
              <a:rPr lang="cs-CZ" dirty="0" smtClean="0"/>
              <a:t>Legislativní ukotvení </a:t>
            </a:r>
          </a:p>
          <a:p>
            <a:r>
              <a:rPr lang="cs-CZ" dirty="0" smtClean="0"/>
              <a:t>Nedostatečná znalost pojmů: SE, solidární ekonomika, sociální podnik</a:t>
            </a:r>
          </a:p>
          <a:p>
            <a:r>
              <a:rPr lang="cs-CZ" dirty="0" smtClean="0"/>
              <a:t>Proč by měl být podnik sociálním, pokud to není „pozitivní signál“?</a:t>
            </a:r>
          </a:p>
          <a:p>
            <a:r>
              <a:rPr lang="cs-CZ" dirty="0" smtClean="0"/>
              <a:t>Sladit mezirezortní problematiku: MPSV, MMR, MPO + další (především) místní </a:t>
            </a:r>
            <a:r>
              <a:rPr lang="cs-CZ" dirty="0" err="1" smtClean="0"/>
              <a:t>stakeholdeři</a:t>
            </a:r>
            <a:endParaRPr lang="cs-CZ" dirty="0" smtClean="0"/>
          </a:p>
          <a:p>
            <a:r>
              <a:rPr lang="cs-CZ" dirty="0" smtClean="0"/>
              <a:t>Nutnost vzniku oficiálního registru sociálních podniků – následná kontrola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podnikání (výzvy pro budoucnost)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„praxe nabízející nové nápady pro sociální </a:t>
            </a:r>
            <a:r>
              <a:rPr lang="cs-CZ" i="1" dirty="0" smtClean="0"/>
              <a:t>transformaci, </a:t>
            </a:r>
            <a:r>
              <a:rPr lang="cs-CZ" i="1" dirty="0" smtClean="0"/>
              <a:t>které mohou vytvářet lepší sociální řešení prostřednictvím kapitálově-obchodních postupů“ </a:t>
            </a:r>
            <a:r>
              <a:rPr lang="cs-CZ" dirty="0" smtClean="0"/>
              <a:t>(</a:t>
            </a:r>
            <a:r>
              <a:rPr lang="cs-CZ" dirty="0" err="1" smtClean="0"/>
              <a:t>Abu-Saifan</a:t>
            </a:r>
            <a:r>
              <a:rPr lang="cs-CZ" dirty="0" smtClean="0"/>
              <a:t>, 2012)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Propojení regionální a inovační politiky (úkol pro veřejnou správu)</a:t>
            </a:r>
          </a:p>
          <a:p>
            <a:r>
              <a:rPr lang="cs-CZ" dirty="0" smtClean="0"/>
              <a:t>Sledovat dopady zaměstnávání znevýhodněných osob na trhu práce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many“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0535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spcBef>
                <a:spcPts val="672"/>
              </a:spcBef>
              <a:spcAft>
                <a:spcPts val="0"/>
              </a:spcAft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Děkuji za pozornost</a:t>
            </a:r>
            <a:br>
              <a:rPr lang="cs-CZ" altLang="cs-CZ" sz="280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cs-CZ" altLang="cs-CZ" sz="280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/>
            </a:r>
            <a:br>
              <a:rPr lang="cs-CZ" altLang="cs-CZ" sz="280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cs-CZ" altLang="cs-CZ" sz="280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/>
            </a:r>
            <a:br>
              <a:rPr lang="cs-CZ" altLang="cs-CZ" sz="280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cs-CZ" altLang="cs-CZ" sz="2000" b="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Ing. Mirka </a:t>
            </a:r>
            <a:r>
              <a:rPr lang="cs-CZ" altLang="cs-CZ" sz="2000" b="0" dirty="0" err="1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Wildmannová</a:t>
            </a:r>
            <a:r>
              <a:rPr lang="cs-CZ" altLang="cs-CZ" sz="2000" b="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, Ph.D., MBA</a:t>
            </a:r>
            <a:br>
              <a:rPr lang="cs-CZ" altLang="cs-CZ" sz="2000" b="0" dirty="0" smtClea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</a:br>
            <a:r>
              <a:rPr lang="cs-CZ" altLang="cs-CZ" sz="2000" b="0" dirty="0" smtClean="0">
                <a:latin typeface="Trebuchet MS"/>
                <a:ea typeface="+mn-ea"/>
                <a:cs typeface="+mn-cs"/>
              </a:rPr>
              <a:t>mirkaw</a:t>
            </a:r>
            <a:r>
              <a:rPr lang="cs-CZ" sz="2000" b="0" dirty="0" smtClean="0">
                <a:latin typeface="Calibri"/>
                <a:ea typeface="Calibri"/>
                <a:cs typeface="Times New Roman"/>
              </a:rPr>
              <a:t>@econ.muni.cz</a:t>
            </a:r>
            <a:endParaRPr lang="cs-CZ" sz="20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560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Praha – 2002 – světová konference o sociální ekonomice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„přestože neexistuje žádná přesná právní definice sociální ekonomiky, je možné shodnout se na třech konstatováních:</a:t>
            </a:r>
          </a:p>
          <a:p>
            <a:r>
              <a:rPr lang="cs-CZ" altLang="cs-CZ" dirty="0" smtClean="0"/>
              <a:t>1. SE není založena na kapitálu, ale na participativní demokracii</a:t>
            </a:r>
          </a:p>
          <a:p>
            <a:r>
              <a:rPr lang="cs-CZ" altLang="cs-CZ" dirty="0" smtClean="0"/>
              <a:t>2. cílem SE není zisk, ale vzájemná solidarita</a:t>
            </a:r>
          </a:p>
          <a:p>
            <a:r>
              <a:rPr lang="cs-CZ" altLang="cs-CZ" dirty="0" smtClean="0"/>
              <a:t>3. SE může významnou měrou přispívat k začleňování znevýhodněných osob do společnosti“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 – sociální podnikatelská iniciativa (Harvard Business </a:t>
            </a:r>
            <a:r>
              <a:rPr lang="cs-CZ" dirty="0" err="1" smtClean="0"/>
              <a:t>School</a:t>
            </a:r>
            <a:r>
              <a:rPr lang="cs-CZ" dirty="0" smtClean="0"/>
              <a:t>), zaměřena na tržní zdroje</a:t>
            </a:r>
          </a:p>
          <a:p>
            <a:pPr lvl="1"/>
            <a:r>
              <a:rPr lang="cs-CZ" dirty="0" smtClean="0"/>
              <a:t>Průkopník: </a:t>
            </a:r>
            <a:r>
              <a:rPr lang="cs-CZ" dirty="0" err="1" smtClean="0"/>
              <a:t>Ashoka</a:t>
            </a:r>
            <a:r>
              <a:rPr lang="cs-CZ" dirty="0" smtClean="0"/>
              <a:t> (Bill </a:t>
            </a:r>
            <a:r>
              <a:rPr lang="cs-CZ" dirty="0" err="1" smtClean="0"/>
              <a:t>Drayton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Evropa – družstevní hnutí, nahrazení chybějících veřejných služeb, využití veřejných zdrojů (80. léta 19. stol.) např. Itálie (1991- speciální zákon), Velká Británie (2003 : Koalice pro sociální podnikání, Sociálně podnikatelský svaz  pro vzdělávání  populace o sociálním podnikání)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262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EMES – 2006 – závěrečná zpráva z výzkumu SP v zemích střední a východní 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právních forem subjektů SE = sdružení, nadace, družstva, o.p.s. (platí zde ekonomická a specifická omezení)</a:t>
            </a:r>
          </a:p>
          <a:p>
            <a:r>
              <a:rPr lang="cs-CZ" dirty="0" smtClean="0"/>
              <a:t>Na činnost získávají dotace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75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Iniciativa pro sociální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2011 priorita Evropské komise (SP jako klíčový prvek  evropského sociálního modelu – úspěch strategie Evropa 2020)</a:t>
            </a:r>
          </a:p>
          <a:p>
            <a:r>
              <a:rPr lang="cs-CZ" dirty="0" smtClean="0"/>
              <a:t>Témata:</a:t>
            </a:r>
          </a:p>
          <a:p>
            <a:pPr lvl="1"/>
            <a:r>
              <a:rPr lang="cs-CZ" dirty="0" smtClean="0"/>
              <a:t>Zlepšit přístup sociálních podniků</a:t>
            </a:r>
          </a:p>
          <a:p>
            <a:pPr lvl="1"/>
            <a:r>
              <a:rPr lang="cs-CZ" dirty="0" smtClean="0"/>
              <a:t>Zlepšit viditelnost sociálního podnikání</a:t>
            </a:r>
          </a:p>
          <a:p>
            <a:pPr lvl="1"/>
            <a:r>
              <a:rPr lang="cs-CZ" dirty="0" smtClean="0"/>
              <a:t>Zlepšit právní prostředí pro sociální podnikání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044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podniky v číslech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Zaměstnávají v EU 14,5 mil. osob, což je 6,5% EAO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Francie: 222 800 organizací a podniků – zaměstnávají 2,3 mil. </a:t>
            </a:r>
            <a:r>
              <a:rPr lang="cs-CZ" altLang="cs-CZ" sz="2800" dirty="0" smtClean="0">
                <a:solidFill>
                  <a:srgbClr val="000000"/>
                </a:solidFill>
                <a:latin typeface="Trebuchet MS"/>
              </a:rPr>
              <a:t>osob</a:t>
            </a:r>
            <a:endParaRPr lang="cs-CZ" altLang="cs-CZ" sz="2800" dirty="0">
              <a:solidFill>
                <a:srgbClr val="000000"/>
              </a:solidFill>
              <a:latin typeface="Trebuchet MS"/>
            </a:endParaRP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>
                <a:solidFill>
                  <a:srgbClr val="000000"/>
                </a:solidFill>
                <a:latin typeface="Trebuchet MS"/>
              </a:rPr>
              <a:t>VB: 70 tis. SP, zaměstnávají 1 mil. </a:t>
            </a:r>
            <a:r>
              <a:rPr lang="cs-CZ" altLang="cs-CZ" sz="2800" dirty="0" smtClean="0">
                <a:solidFill>
                  <a:srgbClr val="000000"/>
                </a:solidFill>
                <a:latin typeface="Trebuchet MS"/>
              </a:rPr>
              <a:t>lidí</a:t>
            </a:r>
          </a:p>
          <a:p>
            <a:pPr lvl="0" eaLnBrk="0" hangingPunct="0">
              <a:buClr>
                <a:srgbClr val="7D1E1E"/>
              </a:buClr>
              <a:buSzTx/>
              <a:buFont typeface="Wingdings" pitchFamily="2" charset="2"/>
              <a:buChar char="n"/>
            </a:pPr>
            <a:r>
              <a:rPr lang="cs-CZ" altLang="cs-CZ" sz="2800" dirty="0" smtClean="0">
                <a:solidFill>
                  <a:srgbClr val="000000"/>
                </a:solidFill>
                <a:latin typeface="Trebuchet MS"/>
              </a:rPr>
              <a:t>Francie, Belgie, Irsko: SE se podílí na 10% zaměstnanosti</a:t>
            </a:r>
            <a:endParaRPr lang="cs-CZ" altLang="cs-CZ" sz="2800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883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zemí s legislativou sociálního podnikání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3" y="1759388"/>
            <a:ext cx="7886358" cy="497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3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institucionální výzkum sociální </a:t>
            </a:r>
            <a:r>
              <a:rPr lang="cs-CZ" dirty="0" smtClean="0"/>
              <a:t>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7D1E1E"/>
              </a:buClr>
              <a:buSz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2011: </a:t>
            </a:r>
            <a:r>
              <a:rPr lang="cs-CZ" altLang="cs-CZ" sz="2000" i="1" dirty="0">
                <a:solidFill>
                  <a:srgbClr val="000000"/>
                </a:solidFill>
                <a:latin typeface="Trebuchet MS"/>
              </a:rPr>
              <a:t>Strategie mezinárodní  konkurenceschopnosti ČR 2012 – 2020</a:t>
            </a:r>
          </a:p>
          <a:p>
            <a:pPr marL="0" lvl="0" indent="0">
              <a:buClr>
                <a:srgbClr val="7D1E1E"/>
              </a:buClr>
              <a:buSzTx/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Trebuchet MS"/>
              </a:rPr>
              <a:t>Národní program reforem České republiky 2013: růst – konkurenceschopnost – prosperita (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podpora vlády integračním sociálním podnikům  přes systém APZ)</a:t>
            </a:r>
          </a:p>
          <a:p>
            <a:pPr marL="0" lvl="0" indent="0">
              <a:buClr>
                <a:srgbClr val="7D1E1E"/>
              </a:buClr>
              <a:buSzTx/>
              <a:buNone/>
            </a:pPr>
            <a:endParaRPr lang="cs-CZ" altLang="cs-CZ" sz="2000" b="1" dirty="0">
              <a:solidFill>
                <a:srgbClr val="000000"/>
              </a:solidFill>
              <a:latin typeface="Trebuchet MS"/>
            </a:endParaRPr>
          </a:p>
          <a:p>
            <a:pPr marL="0" lvl="0" indent="0">
              <a:buClr>
                <a:srgbClr val="7D1E1E"/>
              </a:buClr>
              <a:buSzTx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Trebuchet MS"/>
              </a:rPr>
              <a:t>P3 – </a:t>
            </a:r>
            <a:r>
              <a:rPr lang="cs-CZ" altLang="cs-CZ" sz="2000" b="1" dirty="0" err="1">
                <a:solidFill>
                  <a:srgbClr val="000000"/>
                </a:solidFill>
                <a:latin typeface="Trebuchet MS"/>
              </a:rPr>
              <a:t>People</a:t>
            </a:r>
            <a:r>
              <a:rPr lang="cs-CZ" altLang="cs-CZ" sz="2000" b="1" dirty="0">
                <a:solidFill>
                  <a:srgbClr val="000000"/>
                </a:solidFill>
                <a:latin typeface="Trebuchet MS"/>
              </a:rPr>
              <a:t>, Planet, Profit 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(provozování webu 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  <a:hlinkClick r:id="rId2"/>
              </a:rPr>
              <a:t>www.ceske-socialni-</a:t>
            </a:r>
            <a:r>
              <a:rPr lang="cs-CZ" altLang="cs-CZ" sz="2000" u="sng" dirty="0">
                <a:solidFill>
                  <a:srgbClr val="000000"/>
                </a:solidFill>
                <a:latin typeface="Trebuchet MS"/>
                <a:hlinkClick r:id="rId2"/>
              </a:rPr>
              <a:t>podnikani.cz</a:t>
            </a:r>
            <a:r>
              <a:rPr lang="cs-CZ" altLang="cs-CZ" sz="2000" dirty="0">
                <a:solidFill>
                  <a:srgbClr val="000000"/>
                </a:solidFill>
                <a:latin typeface="Trebuchet MS"/>
              </a:rPr>
              <a:t>) – 2012: založení Klubu sociálních podnikatelů (vedoucí pracovníci soc. podniků, asi 165 subjektů), vytvořeny dvě sady rozpoznávacích znaků  (obecný sociální podnik a typ WISE)</a:t>
            </a:r>
          </a:p>
          <a:p>
            <a:pPr marL="0" lvl="0" indent="0">
              <a:buClr>
                <a:srgbClr val="7D1E1E"/>
              </a:buClr>
              <a:buSzTx/>
              <a:buNone/>
            </a:pPr>
            <a:endParaRPr lang="cs-CZ" altLang="cs-CZ" sz="2000" i="1" dirty="0">
              <a:solidFill>
                <a:srgbClr val="000000"/>
              </a:solidFill>
              <a:latin typeface="Trebuchet MS"/>
            </a:endParaRPr>
          </a:p>
          <a:p>
            <a:pPr marL="0" lvl="0" indent="0">
              <a:buClr>
                <a:srgbClr val="7D1E1E"/>
              </a:buClr>
              <a:buSzTx/>
              <a:buNone/>
            </a:pPr>
            <a:r>
              <a:rPr lang="cs-CZ" altLang="cs-CZ" sz="2000" b="1" i="1" dirty="0">
                <a:solidFill>
                  <a:srgbClr val="000000"/>
                </a:solidFill>
                <a:latin typeface="Trebuchet MS"/>
              </a:rPr>
              <a:t>TESSEA</a:t>
            </a:r>
            <a:r>
              <a:rPr lang="cs-CZ" altLang="cs-CZ" sz="2000" i="1" dirty="0">
                <a:solidFill>
                  <a:srgbClr val="000000"/>
                </a:solidFill>
                <a:latin typeface="Trebuchet MS"/>
              </a:rPr>
              <a:t>: publikace Studie infrastruktury sociální ekonomiky v ČR – plná verze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733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sociálních podniků v ČR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5915892"/>
            <a:ext cx="7737633" cy="401782"/>
          </a:xfrm>
        </p:spPr>
        <p:txBody>
          <a:bodyPr/>
          <a:lstStyle/>
          <a:p>
            <a:r>
              <a:rPr lang="cs-CZ" altLang="cs-CZ" dirty="0" smtClean="0"/>
              <a:t>Zdroj: vlastní zpracování  dle webových stránek Českého sociálního podnikání, duben 2017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10" y="1870364"/>
            <a:ext cx="8125200" cy="397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995935"/>
      </p:ext>
    </p:extLst>
  </p:cSld>
  <p:clrMapOvr>
    <a:masterClrMapping/>
  </p:clrMapOvr>
</p:sld>
</file>

<file path=ppt/theme/theme1.xml><?xml version="1.0" encoding="utf-8"?>
<a:theme xmlns:a="http://schemas.openxmlformats.org/drawingml/2006/main" name="econ_sablona_4_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2" ma:contentTypeDescription="Vytvoří nový dokument" ma:contentTypeScope="" ma:versionID="578afccec253741ed0ba9f7a77a4ec08">
  <xsd:schema xmlns:xsd="http://www.w3.org/2001/XMLSchema" xmlns:xs="http://www.w3.org/2001/XMLSchema" xmlns:p="http://schemas.microsoft.com/office/2006/metadata/properties" xmlns:ns2="7d809470-1a6e-4bfc-91db-225fb1e90d66" targetNamespace="http://schemas.microsoft.com/office/2006/metadata/properties" ma:root="true" ma:fieldsID="08a05a0f14b84a5efa29632d5b5b2258" ns2:_="">
    <xsd:import namespace="7d809470-1a6e-4bfc-91db-225fb1e90d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69288B-156B-47BB-B20F-57AF5DFD7C76}"/>
</file>

<file path=customXml/itemProps2.xml><?xml version="1.0" encoding="utf-8"?>
<ds:datastoreItem xmlns:ds="http://schemas.openxmlformats.org/officeDocument/2006/customXml" ds:itemID="{3BF0B72C-F834-463F-AB58-0BFB549BFA9E}"/>
</file>

<file path=customXml/itemProps3.xml><?xml version="1.0" encoding="utf-8"?>
<ds:datastoreItem xmlns:ds="http://schemas.openxmlformats.org/officeDocument/2006/customXml" ds:itemID="{03EBF643-7FC0-4662-BB76-D7EBF083CFC2}"/>
</file>

<file path=docProps/app.xml><?xml version="1.0" encoding="utf-8"?>
<Properties xmlns="http://schemas.openxmlformats.org/officeDocument/2006/extended-properties" xmlns:vt="http://schemas.openxmlformats.org/officeDocument/2006/docPropsVTypes">
  <Template>econ_sablona_4_3_cz</Template>
  <TotalTime>116</TotalTime>
  <Words>902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econ_sablona_4_3_cz</vt:lpstr>
      <vt:lpstr>Sociální podniky při řešení zaměstnanosti znevýhodněných osob na trhu práce  Mirka Wildmannová Poslanecká sněmovna, Praha 18.5.2017</vt:lpstr>
      <vt:lpstr>Praha – 2002 – světová konference o sociální ekonomice</vt:lpstr>
      <vt:lpstr>Historie SP</vt:lpstr>
      <vt:lpstr>EMES – 2006 – závěrečná zpráva z výzkumu SP v zemích střední a východní Evropy</vt:lpstr>
      <vt:lpstr>Iniciativa pro sociální podnikání</vt:lpstr>
      <vt:lpstr>Sociální podniky v číslech</vt:lpstr>
      <vt:lpstr>Přehled zemí s legislativou sociálního podnikání</vt:lpstr>
      <vt:lpstr>Národní institucionální výzkum sociální ekonomiky</vt:lpstr>
      <vt:lpstr>Počet sociálních podniků v ČR</vt:lpstr>
      <vt:lpstr>Výsledky z výzkumu SP (2015) – organizace P3</vt:lpstr>
      <vt:lpstr>Oblasti podnikatelských aktivit SP podle PS – výzkum 2015</vt:lpstr>
      <vt:lpstr>Výsledky z výzkumu SP – ESF podzim 2014</vt:lpstr>
      <vt:lpstr>Výzva č. 30 – Sociální ekonomika – výsledky výzkumu</vt:lpstr>
      <vt:lpstr>Výsledky dotazníkového šetření</vt:lpstr>
      <vt:lpstr>Prezentace aplikace PowerPoint</vt:lpstr>
      <vt:lpstr>Současná bílá místa v sociálním podnikání</vt:lpstr>
      <vt:lpstr>Sociální podnikání (výzvy pro budoucnost)</vt:lpstr>
      <vt:lpstr>Děkuji za pozornost   Ing. Mirka Wildmannová, Ph.D., MBA mirkaw@econ.muni.cz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podniky při řešení zaměstnanosti znevýhodněných osob na trhu práce  Mirka Wildmannová Poslanecká sněmovna, Praha 18.5.2017</dc:title>
  <dc:creator>Wildmannova Mirka</dc:creator>
  <cp:lastModifiedBy>Wildmannova Mirka</cp:lastModifiedBy>
  <cp:revision>11</cp:revision>
  <cp:lastPrinted>1601-01-01T00:00:00Z</cp:lastPrinted>
  <dcterms:created xsi:type="dcterms:W3CDTF">2017-05-16T09:13:43Z</dcterms:created>
  <dcterms:modified xsi:type="dcterms:W3CDTF">2017-05-17T08:46:02Z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