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Override2.xml" ContentType="application/vnd.openxmlformats-officedocument.themeOverride+xml"/>
  <Override PartName="/ppt/charts/chart2.xml" ContentType="application/vnd.openxmlformats-officedocument.drawingml.chart+xml"/>
  <Override PartName="/ppt/theme/themeOverride1.xml" ContentType="application/vnd.openxmlformats-officedocument.themeOverride+xml"/>
  <Override PartName="/ppt/charts/chart1.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9"/>
  </p:notesMasterIdLst>
  <p:handoutMasterIdLst>
    <p:handoutMasterId r:id="rId20"/>
  </p:handoutMasterIdLst>
  <p:sldIdLst>
    <p:sldId id="444" r:id="rId2"/>
    <p:sldId id="445" r:id="rId3"/>
    <p:sldId id="446" r:id="rId4"/>
    <p:sldId id="451" r:id="rId5"/>
    <p:sldId id="449" r:id="rId6"/>
    <p:sldId id="450" r:id="rId7"/>
    <p:sldId id="455" r:id="rId8"/>
    <p:sldId id="458" r:id="rId9"/>
    <p:sldId id="459" r:id="rId10"/>
    <p:sldId id="461" r:id="rId11"/>
    <p:sldId id="462" r:id="rId12"/>
    <p:sldId id="456" r:id="rId13"/>
    <p:sldId id="463" r:id="rId14"/>
    <p:sldId id="464" r:id="rId15"/>
    <p:sldId id="465" r:id="rId16"/>
    <p:sldId id="466" r:id="rId17"/>
    <p:sldId id="443" r:id="rId18"/>
  </p:sldIdLst>
  <p:sldSz cx="9144000" cy="6858000" type="screen4x3"/>
  <p:notesSz cx="6784975" cy="9906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1E96"/>
    <a:srgbClr val="990000"/>
    <a:srgbClr val="0033CC"/>
    <a:srgbClr val="95B9E6"/>
    <a:srgbClr val="A50021"/>
    <a:srgbClr val="D0E0F4"/>
    <a:srgbClr val="CC0000"/>
    <a:srgbClr val="FFFF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9" autoAdjust="0"/>
    <p:restoredTop sz="94662"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596077255322184"/>
          <c:y val="9.4387009913916201E-2"/>
          <c:w val="0.8736026273538845"/>
          <c:h val="0.65510423891314107"/>
        </c:manualLayout>
      </c:layout>
      <c:lineChart>
        <c:grouping val="standard"/>
        <c:varyColors val="0"/>
        <c:ser>
          <c:idx val="0"/>
          <c:order val="0"/>
          <c:tx>
            <c:strRef>
              <c:f>'VM celk'!$B$7</c:f>
              <c:strCache>
                <c:ptCount val="1"/>
                <c:pt idx="0">
                  <c:v>uchazeči</c:v>
                </c:pt>
              </c:strCache>
            </c:strRef>
          </c:tx>
          <c:spPr>
            <a:ln w="44450"/>
          </c:spPr>
          <c:marker>
            <c:symbol val="diamond"/>
            <c:size val="7"/>
          </c:marker>
          <c:cat>
            <c:multiLvlStrRef>
              <c:f>'VM celk'!$C$5:$AV$6</c:f>
              <c:multiLvlStrCache>
                <c:ptCount val="46"/>
                <c:lvl>
                  <c:pt idx="0">
                    <c:v>I</c:v>
                  </c:pt>
                  <c:pt idx="1">
                    <c:v>II</c:v>
                  </c:pt>
                  <c:pt idx="2">
                    <c:v>III</c:v>
                  </c:pt>
                  <c:pt idx="3">
                    <c:v>IV</c:v>
                  </c:pt>
                  <c:pt idx="4">
                    <c:v>V</c:v>
                  </c:pt>
                  <c:pt idx="5">
                    <c:v>VI</c:v>
                  </c:pt>
                  <c:pt idx="6">
                    <c:v>VII</c:v>
                  </c:pt>
                  <c:pt idx="7">
                    <c:v>VIII</c:v>
                  </c:pt>
                  <c:pt idx="8">
                    <c:v>IX</c:v>
                  </c:pt>
                  <c:pt idx="9">
                    <c:v>X</c:v>
                  </c:pt>
                  <c:pt idx="10">
                    <c:v>XI</c:v>
                  </c:pt>
                  <c:pt idx="11">
                    <c:v>XII</c:v>
                  </c:pt>
                  <c:pt idx="12">
                    <c:v>I</c:v>
                  </c:pt>
                  <c:pt idx="13">
                    <c:v>II</c:v>
                  </c:pt>
                  <c:pt idx="14">
                    <c:v>III</c:v>
                  </c:pt>
                  <c:pt idx="15">
                    <c:v>IV</c:v>
                  </c:pt>
                  <c:pt idx="16">
                    <c:v>V</c:v>
                  </c:pt>
                  <c:pt idx="17">
                    <c:v>VI</c:v>
                  </c:pt>
                  <c:pt idx="18">
                    <c:v>VII</c:v>
                  </c:pt>
                  <c:pt idx="19">
                    <c:v>VIII</c:v>
                  </c:pt>
                  <c:pt idx="20">
                    <c:v>IX</c:v>
                  </c:pt>
                  <c:pt idx="21">
                    <c:v>X</c:v>
                  </c:pt>
                  <c:pt idx="22">
                    <c:v>XI</c:v>
                  </c:pt>
                  <c:pt idx="23">
                    <c:v>XII</c:v>
                  </c:pt>
                  <c:pt idx="24">
                    <c:v>I</c:v>
                  </c:pt>
                  <c:pt idx="25">
                    <c:v>II</c:v>
                  </c:pt>
                  <c:pt idx="26">
                    <c:v>III</c:v>
                  </c:pt>
                  <c:pt idx="27">
                    <c:v>IV</c:v>
                  </c:pt>
                  <c:pt idx="28">
                    <c:v>V</c:v>
                  </c:pt>
                  <c:pt idx="29">
                    <c:v>VI</c:v>
                  </c:pt>
                  <c:pt idx="30">
                    <c:v>VII</c:v>
                  </c:pt>
                  <c:pt idx="31">
                    <c:v>VIII</c:v>
                  </c:pt>
                  <c:pt idx="32">
                    <c:v>IX</c:v>
                  </c:pt>
                  <c:pt idx="33">
                    <c:v>X</c:v>
                  </c:pt>
                  <c:pt idx="34">
                    <c:v>XI</c:v>
                  </c:pt>
                  <c:pt idx="35">
                    <c:v>XII</c:v>
                  </c:pt>
                  <c:pt idx="36">
                    <c:v>I</c:v>
                  </c:pt>
                  <c:pt idx="37">
                    <c:v>II</c:v>
                  </c:pt>
                  <c:pt idx="38">
                    <c:v>III</c:v>
                  </c:pt>
                  <c:pt idx="39">
                    <c:v>IV</c:v>
                  </c:pt>
                  <c:pt idx="40">
                    <c:v>V</c:v>
                  </c:pt>
                  <c:pt idx="41">
                    <c:v>VI</c:v>
                  </c:pt>
                  <c:pt idx="42">
                    <c:v>VII</c:v>
                  </c:pt>
                  <c:pt idx="43">
                    <c:v>VIII</c:v>
                  </c:pt>
                  <c:pt idx="44">
                    <c:v>IX</c:v>
                  </c:pt>
                  <c:pt idx="45">
                    <c:v>X</c:v>
                  </c:pt>
                </c:lvl>
                <c:lvl>
                  <c:pt idx="0">
                    <c:v>2014</c:v>
                  </c:pt>
                  <c:pt idx="12">
                    <c:v>2015</c:v>
                  </c:pt>
                  <c:pt idx="24">
                    <c:v>2016</c:v>
                  </c:pt>
                  <c:pt idx="36">
                    <c:v>2017</c:v>
                  </c:pt>
                </c:lvl>
              </c:multiLvlStrCache>
            </c:multiLvlStrRef>
          </c:cat>
          <c:val>
            <c:numRef>
              <c:f>'VM celk'!$C$7:$AV$7</c:f>
              <c:numCache>
                <c:formatCode>General</c:formatCode>
                <c:ptCount val="46"/>
                <c:pt idx="0">
                  <c:v>75378</c:v>
                </c:pt>
                <c:pt idx="1">
                  <c:v>74823</c:v>
                </c:pt>
                <c:pt idx="2">
                  <c:v>73200</c:v>
                </c:pt>
                <c:pt idx="3">
                  <c:v>68885</c:v>
                </c:pt>
                <c:pt idx="4">
                  <c:v>65880</c:v>
                </c:pt>
                <c:pt idx="5">
                  <c:v>64359</c:v>
                </c:pt>
                <c:pt idx="6">
                  <c:v>65040</c:v>
                </c:pt>
                <c:pt idx="7">
                  <c:v>64428</c:v>
                </c:pt>
                <c:pt idx="8">
                  <c:v>63575</c:v>
                </c:pt>
                <c:pt idx="9">
                  <c:v>62547</c:v>
                </c:pt>
                <c:pt idx="10">
                  <c:v>62592</c:v>
                </c:pt>
                <c:pt idx="11">
                  <c:v>66203</c:v>
                </c:pt>
                <c:pt idx="12">
                  <c:v>67613</c:v>
                </c:pt>
                <c:pt idx="13">
                  <c:v>66460</c:v>
                </c:pt>
                <c:pt idx="14">
                  <c:v>63858</c:v>
                </c:pt>
                <c:pt idx="15">
                  <c:v>59592</c:v>
                </c:pt>
                <c:pt idx="16">
                  <c:v>56195</c:v>
                </c:pt>
                <c:pt idx="17">
                  <c:v>54569</c:v>
                </c:pt>
                <c:pt idx="18">
                  <c:v>55346</c:v>
                </c:pt>
                <c:pt idx="19">
                  <c:v>54982</c:v>
                </c:pt>
                <c:pt idx="20">
                  <c:v>53691</c:v>
                </c:pt>
                <c:pt idx="21">
                  <c:v>52233</c:v>
                </c:pt>
                <c:pt idx="22">
                  <c:v>52629</c:v>
                </c:pt>
                <c:pt idx="23">
                  <c:v>56032</c:v>
                </c:pt>
                <c:pt idx="24">
                  <c:v>57704</c:v>
                </c:pt>
                <c:pt idx="25">
                  <c:v>57124</c:v>
                </c:pt>
                <c:pt idx="26">
                  <c:v>54977</c:v>
                </c:pt>
                <c:pt idx="27">
                  <c:v>51776</c:v>
                </c:pt>
                <c:pt idx="28">
                  <c:v>49133</c:v>
                </c:pt>
                <c:pt idx="29">
                  <c:v>47766</c:v>
                </c:pt>
                <c:pt idx="30">
                  <c:v>48995</c:v>
                </c:pt>
                <c:pt idx="31">
                  <c:v>48661</c:v>
                </c:pt>
                <c:pt idx="32">
                  <c:v>47249</c:v>
                </c:pt>
                <c:pt idx="33">
                  <c:v>45924</c:v>
                </c:pt>
                <c:pt idx="34">
                  <c:v>46155</c:v>
                </c:pt>
                <c:pt idx="35">
                  <c:v>49032</c:v>
                </c:pt>
                <c:pt idx="36">
                  <c:v>49881</c:v>
                </c:pt>
                <c:pt idx="37">
                  <c:v>48859</c:v>
                </c:pt>
                <c:pt idx="38">
                  <c:v>45829</c:v>
                </c:pt>
                <c:pt idx="39">
                  <c:v>42056</c:v>
                </c:pt>
                <c:pt idx="40">
                  <c:v>39456</c:v>
                </c:pt>
                <c:pt idx="41">
                  <c:v>38043</c:v>
                </c:pt>
                <c:pt idx="42">
                  <c:v>38901</c:v>
                </c:pt>
                <c:pt idx="43">
                  <c:v>38258</c:v>
                </c:pt>
                <c:pt idx="44">
                  <c:v>36921</c:v>
                </c:pt>
                <c:pt idx="45">
                  <c:v>35442</c:v>
                </c:pt>
              </c:numCache>
            </c:numRef>
          </c:val>
          <c:smooth val="0"/>
        </c:ser>
        <c:ser>
          <c:idx val="1"/>
          <c:order val="1"/>
          <c:tx>
            <c:strRef>
              <c:f>'VM celk'!$B$8</c:f>
              <c:strCache>
                <c:ptCount val="1"/>
                <c:pt idx="0">
                  <c:v>volná místa</c:v>
                </c:pt>
              </c:strCache>
            </c:strRef>
          </c:tx>
          <c:spPr>
            <a:ln w="44450"/>
          </c:spPr>
          <c:marker>
            <c:symbol val="triangle"/>
            <c:size val="7"/>
          </c:marker>
          <c:cat>
            <c:multiLvlStrRef>
              <c:f>'VM celk'!$C$5:$AV$6</c:f>
              <c:multiLvlStrCache>
                <c:ptCount val="46"/>
                <c:lvl>
                  <c:pt idx="0">
                    <c:v>I</c:v>
                  </c:pt>
                  <c:pt idx="1">
                    <c:v>II</c:v>
                  </c:pt>
                  <c:pt idx="2">
                    <c:v>III</c:v>
                  </c:pt>
                  <c:pt idx="3">
                    <c:v>IV</c:v>
                  </c:pt>
                  <c:pt idx="4">
                    <c:v>V</c:v>
                  </c:pt>
                  <c:pt idx="5">
                    <c:v>VI</c:v>
                  </c:pt>
                  <c:pt idx="6">
                    <c:v>VII</c:v>
                  </c:pt>
                  <c:pt idx="7">
                    <c:v>VIII</c:v>
                  </c:pt>
                  <c:pt idx="8">
                    <c:v>IX</c:v>
                  </c:pt>
                  <c:pt idx="9">
                    <c:v>X</c:v>
                  </c:pt>
                  <c:pt idx="10">
                    <c:v>XI</c:v>
                  </c:pt>
                  <c:pt idx="11">
                    <c:v>XII</c:v>
                  </c:pt>
                  <c:pt idx="12">
                    <c:v>I</c:v>
                  </c:pt>
                  <c:pt idx="13">
                    <c:v>II</c:v>
                  </c:pt>
                  <c:pt idx="14">
                    <c:v>III</c:v>
                  </c:pt>
                  <c:pt idx="15">
                    <c:v>IV</c:v>
                  </c:pt>
                  <c:pt idx="16">
                    <c:v>V</c:v>
                  </c:pt>
                  <c:pt idx="17">
                    <c:v>VI</c:v>
                  </c:pt>
                  <c:pt idx="18">
                    <c:v>VII</c:v>
                  </c:pt>
                  <c:pt idx="19">
                    <c:v>VIII</c:v>
                  </c:pt>
                  <c:pt idx="20">
                    <c:v>IX</c:v>
                  </c:pt>
                  <c:pt idx="21">
                    <c:v>X</c:v>
                  </c:pt>
                  <c:pt idx="22">
                    <c:v>XI</c:v>
                  </c:pt>
                  <c:pt idx="23">
                    <c:v>XII</c:v>
                  </c:pt>
                  <c:pt idx="24">
                    <c:v>I</c:v>
                  </c:pt>
                  <c:pt idx="25">
                    <c:v>II</c:v>
                  </c:pt>
                  <c:pt idx="26">
                    <c:v>III</c:v>
                  </c:pt>
                  <c:pt idx="27">
                    <c:v>IV</c:v>
                  </c:pt>
                  <c:pt idx="28">
                    <c:v>V</c:v>
                  </c:pt>
                  <c:pt idx="29">
                    <c:v>VI</c:v>
                  </c:pt>
                  <c:pt idx="30">
                    <c:v>VII</c:v>
                  </c:pt>
                  <c:pt idx="31">
                    <c:v>VIII</c:v>
                  </c:pt>
                  <c:pt idx="32">
                    <c:v>IX</c:v>
                  </c:pt>
                  <c:pt idx="33">
                    <c:v>X</c:v>
                  </c:pt>
                  <c:pt idx="34">
                    <c:v>XI</c:v>
                  </c:pt>
                  <c:pt idx="35">
                    <c:v>XII</c:v>
                  </c:pt>
                  <c:pt idx="36">
                    <c:v>I</c:v>
                  </c:pt>
                  <c:pt idx="37">
                    <c:v>II</c:v>
                  </c:pt>
                  <c:pt idx="38">
                    <c:v>III</c:v>
                  </c:pt>
                  <c:pt idx="39">
                    <c:v>IV</c:v>
                  </c:pt>
                  <c:pt idx="40">
                    <c:v>V</c:v>
                  </c:pt>
                  <c:pt idx="41">
                    <c:v>VI</c:v>
                  </c:pt>
                  <c:pt idx="42">
                    <c:v>VII</c:v>
                  </c:pt>
                  <c:pt idx="43">
                    <c:v>VIII</c:v>
                  </c:pt>
                  <c:pt idx="44">
                    <c:v>IX</c:v>
                  </c:pt>
                  <c:pt idx="45">
                    <c:v>X</c:v>
                  </c:pt>
                </c:lvl>
                <c:lvl>
                  <c:pt idx="0">
                    <c:v>2014</c:v>
                  </c:pt>
                  <c:pt idx="12">
                    <c:v>2015</c:v>
                  </c:pt>
                  <c:pt idx="24">
                    <c:v>2016</c:v>
                  </c:pt>
                  <c:pt idx="36">
                    <c:v>2017</c:v>
                  </c:pt>
                </c:lvl>
              </c:multiLvlStrCache>
            </c:multiLvlStrRef>
          </c:cat>
          <c:val>
            <c:numRef>
              <c:f>'VM celk'!$C$8:$AV$8</c:f>
              <c:numCache>
                <c:formatCode>General</c:formatCode>
                <c:ptCount val="46"/>
                <c:pt idx="0">
                  <c:v>3323</c:v>
                </c:pt>
                <c:pt idx="1">
                  <c:v>3054</c:v>
                </c:pt>
                <c:pt idx="2">
                  <c:v>2737</c:v>
                </c:pt>
                <c:pt idx="3">
                  <c:v>2750</c:v>
                </c:pt>
                <c:pt idx="4">
                  <c:v>2974</c:v>
                </c:pt>
                <c:pt idx="5">
                  <c:v>2940</c:v>
                </c:pt>
                <c:pt idx="6">
                  <c:v>2901</c:v>
                </c:pt>
                <c:pt idx="7">
                  <c:v>2641</c:v>
                </c:pt>
                <c:pt idx="8">
                  <c:v>2262</c:v>
                </c:pt>
                <c:pt idx="9">
                  <c:v>3068</c:v>
                </c:pt>
                <c:pt idx="10">
                  <c:v>3128</c:v>
                </c:pt>
                <c:pt idx="11">
                  <c:v>3481</c:v>
                </c:pt>
                <c:pt idx="12">
                  <c:v>3893</c:v>
                </c:pt>
                <c:pt idx="13">
                  <c:v>4147</c:v>
                </c:pt>
                <c:pt idx="14">
                  <c:v>4301</c:v>
                </c:pt>
                <c:pt idx="15">
                  <c:v>4049</c:v>
                </c:pt>
                <c:pt idx="16">
                  <c:v>4698</c:v>
                </c:pt>
                <c:pt idx="17">
                  <c:v>4984</c:v>
                </c:pt>
                <c:pt idx="18">
                  <c:v>4850</c:v>
                </c:pt>
                <c:pt idx="19">
                  <c:v>4970</c:v>
                </c:pt>
                <c:pt idx="20">
                  <c:v>4523</c:v>
                </c:pt>
                <c:pt idx="21">
                  <c:v>5262</c:v>
                </c:pt>
                <c:pt idx="22">
                  <c:v>6070</c:v>
                </c:pt>
                <c:pt idx="23">
                  <c:v>6797</c:v>
                </c:pt>
                <c:pt idx="24">
                  <c:v>7376</c:v>
                </c:pt>
                <c:pt idx="25">
                  <c:v>8905</c:v>
                </c:pt>
                <c:pt idx="26">
                  <c:v>9176</c:v>
                </c:pt>
                <c:pt idx="27">
                  <c:v>8984</c:v>
                </c:pt>
                <c:pt idx="28">
                  <c:v>9675</c:v>
                </c:pt>
                <c:pt idx="29">
                  <c:v>10074</c:v>
                </c:pt>
                <c:pt idx="30">
                  <c:v>9683</c:v>
                </c:pt>
                <c:pt idx="31">
                  <c:v>8895</c:v>
                </c:pt>
                <c:pt idx="32">
                  <c:v>8097</c:v>
                </c:pt>
                <c:pt idx="33">
                  <c:v>9552</c:v>
                </c:pt>
                <c:pt idx="34">
                  <c:v>9489</c:v>
                </c:pt>
                <c:pt idx="35">
                  <c:v>10047</c:v>
                </c:pt>
                <c:pt idx="36">
                  <c:v>11626</c:v>
                </c:pt>
                <c:pt idx="37">
                  <c:v>12667</c:v>
                </c:pt>
                <c:pt idx="38">
                  <c:v>13359</c:v>
                </c:pt>
                <c:pt idx="39">
                  <c:v>13799</c:v>
                </c:pt>
                <c:pt idx="40">
                  <c:v>15031</c:v>
                </c:pt>
                <c:pt idx="41">
                  <c:v>15481</c:v>
                </c:pt>
                <c:pt idx="42">
                  <c:v>15570</c:v>
                </c:pt>
                <c:pt idx="43">
                  <c:v>16913</c:v>
                </c:pt>
                <c:pt idx="44">
                  <c:v>17298</c:v>
                </c:pt>
                <c:pt idx="45">
                  <c:v>17123</c:v>
                </c:pt>
              </c:numCache>
            </c:numRef>
          </c:val>
          <c:smooth val="0"/>
        </c:ser>
        <c:dLbls>
          <c:showLegendKey val="0"/>
          <c:showVal val="0"/>
          <c:showCatName val="0"/>
          <c:showSerName val="0"/>
          <c:showPercent val="0"/>
          <c:showBubbleSize val="0"/>
        </c:dLbls>
        <c:marker val="1"/>
        <c:smooth val="0"/>
        <c:axId val="19896960"/>
        <c:axId val="19906944"/>
      </c:lineChart>
      <c:catAx>
        <c:axId val="19896960"/>
        <c:scaling>
          <c:orientation val="minMax"/>
        </c:scaling>
        <c:delete val="0"/>
        <c:axPos val="b"/>
        <c:majorTickMark val="out"/>
        <c:minorTickMark val="none"/>
        <c:tickLblPos val="nextTo"/>
        <c:crossAx val="19906944"/>
        <c:crosses val="autoZero"/>
        <c:auto val="1"/>
        <c:lblAlgn val="ctr"/>
        <c:lblOffset val="100"/>
        <c:noMultiLvlLbl val="0"/>
      </c:catAx>
      <c:valAx>
        <c:axId val="19906944"/>
        <c:scaling>
          <c:orientation val="minMax"/>
        </c:scaling>
        <c:delete val="0"/>
        <c:axPos val="l"/>
        <c:majorGridlines/>
        <c:numFmt formatCode="General" sourceLinked="1"/>
        <c:majorTickMark val="out"/>
        <c:minorTickMark val="none"/>
        <c:tickLblPos val="nextTo"/>
        <c:txPr>
          <a:bodyPr/>
          <a:lstStyle/>
          <a:p>
            <a:pPr>
              <a:defRPr sz="1200"/>
            </a:pPr>
            <a:endParaRPr lang="cs-CZ"/>
          </a:p>
        </c:txPr>
        <c:crossAx val="19896960"/>
        <c:crosses val="autoZero"/>
        <c:crossBetween val="between"/>
      </c:valAx>
    </c:plotArea>
    <c:legend>
      <c:legendPos val="b"/>
      <c:layout>
        <c:manualLayout>
          <c:xMode val="edge"/>
          <c:yMode val="edge"/>
          <c:x val="0.27929210660093406"/>
          <c:y val="0.91681204357227364"/>
          <c:w val="0.50086771434109523"/>
          <c:h val="6.246256782669006E-2"/>
        </c:manualLayout>
      </c:layout>
      <c:overlay val="0"/>
      <c:txPr>
        <a:bodyPr/>
        <a:lstStyle/>
        <a:p>
          <a:pPr>
            <a:defRPr sz="1200"/>
          </a:pPr>
          <a:endParaRPr lang="cs-CZ"/>
        </a:p>
      </c:txPr>
    </c:legend>
    <c:plotVisOnly val="1"/>
    <c:dispBlanksAs val="gap"/>
    <c:showDLblsOverMax val="0"/>
  </c:chart>
  <c:spPr>
    <a:ln>
      <a:solidFill>
        <a:sysClr val="windowText" lastClr="000000"/>
      </a:solidFill>
    </a:ln>
  </c:spPr>
  <c:txPr>
    <a:bodyPr/>
    <a:lstStyle/>
    <a:p>
      <a:pPr>
        <a:defRPr b="1"/>
      </a:pPr>
      <a:endParaRPr lang="cs-CZ"/>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7173333166642414E-2"/>
          <c:y val="0.10355651511303023"/>
          <c:w val="0.89839274917260692"/>
          <c:h val="0.69609880619761244"/>
        </c:manualLayout>
      </c:layout>
      <c:lineChart>
        <c:grouping val="standard"/>
        <c:varyColors val="0"/>
        <c:ser>
          <c:idx val="0"/>
          <c:order val="0"/>
          <c:tx>
            <c:strRef>
              <c:f>OZP!$B$3</c:f>
              <c:strCache>
                <c:ptCount val="1"/>
                <c:pt idx="0">
                  <c:v> uchazeči OZP</c:v>
                </c:pt>
              </c:strCache>
            </c:strRef>
          </c:tx>
          <c:spPr>
            <a:ln w="44450"/>
          </c:spPr>
          <c:marker>
            <c:symbol val="diamond"/>
            <c:size val="7"/>
          </c:marker>
          <c:cat>
            <c:multiLvlStrRef>
              <c:f>OZP!$C$1:$AV$2</c:f>
              <c:multiLvlStrCache>
                <c:ptCount val="46"/>
                <c:lvl>
                  <c:pt idx="0">
                    <c:v>I</c:v>
                  </c:pt>
                  <c:pt idx="1">
                    <c:v>II</c:v>
                  </c:pt>
                  <c:pt idx="2">
                    <c:v>III</c:v>
                  </c:pt>
                  <c:pt idx="3">
                    <c:v>IV</c:v>
                  </c:pt>
                  <c:pt idx="4">
                    <c:v>V</c:v>
                  </c:pt>
                  <c:pt idx="5">
                    <c:v>VI</c:v>
                  </c:pt>
                  <c:pt idx="6">
                    <c:v>VII</c:v>
                  </c:pt>
                  <c:pt idx="7">
                    <c:v>VIII</c:v>
                  </c:pt>
                  <c:pt idx="8">
                    <c:v>IX</c:v>
                  </c:pt>
                  <c:pt idx="9">
                    <c:v>X</c:v>
                  </c:pt>
                  <c:pt idx="10">
                    <c:v>XI</c:v>
                  </c:pt>
                  <c:pt idx="11">
                    <c:v>XII</c:v>
                  </c:pt>
                  <c:pt idx="12">
                    <c:v>I</c:v>
                  </c:pt>
                  <c:pt idx="13">
                    <c:v>II</c:v>
                  </c:pt>
                  <c:pt idx="14">
                    <c:v>III</c:v>
                  </c:pt>
                  <c:pt idx="15">
                    <c:v>IV</c:v>
                  </c:pt>
                  <c:pt idx="16">
                    <c:v>V</c:v>
                  </c:pt>
                  <c:pt idx="17">
                    <c:v>VI</c:v>
                  </c:pt>
                  <c:pt idx="18">
                    <c:v>VII</c:v>
                  </c:pt>
                  <c:pt idx="19">
                    <c:v>VIII</c:v>
                  </c:pt>
                  <c:pt idx="20">
                    <c:v>IX</c:v>
                  </c:pt>
                  <c:pt idx="21">
                    <c:v>X</c:v>
                  </c:pt>
                  <c:pt idx="22">
                    <c:v>XI</c:v>
                  </c:pt>
                  <c:pt idx="23">
                    <c:v>XII</c:v>
                  </c:pt>
                  <c:pt idx="24">
                    <c:v>I</c:v>
                  </c:pt>
                  <c:pt idx="25">
                    <c:v>II</c:v>
                  </c:pt>
                  <c:pt idx="26">
                    <c:v>III</c:v>
                  </c:pt>
                  <c:pt idx="27">
                    <c:v>IV</c:v>
                  </c:pt>
                  <c:pt idx="28">
                    <c:v>V</c:v>
                  </c:pt>
                  <c:pt idx="29">
                    <c:v>VI</c:v>
                  </c:pt>
                  <c:pt idx="30">
                    <c:v>VII</c:v>
                  </c:pt>
                  <c:pt idx="31">
                    <c:v>VIII</c:v>
                  </c:pt>
                  <c:pt idx="32">
                    <c:v>IX</c:v>
                  </c:pt>
                  <c:pt idx="33">
                    <c:v>X</c:v>
                  </c:pt>
                  <c:pt idx="34">
                    <c:v>XI</c:v>
                  </c:pt>
                  <c:pt idx="35">
                    <c:v>XII</c:v>
                  </c:pt>
                  <c:pt idx="36">
                    <c:v>I</c:v>
                  </c:pt>
                  <c:pt idx="37">
                    <c:v>II</c:v>
                  </c:pt>
                  <c:pt idx="38">
                    <c:v>III</c:v>
                  </c:pt>
                  <c:pt idx="39">
                    <c:v>IV</c:v>
                  </c:pt>
                  <c:pt idx="40">
                    <c:v>V</c:v>
                  </c:pt>
                  <c:pt idx="41">
                    <c:v>VI</c:v>
                  </c:pt>
                  <c:pt idx="42">
                    <c:v>VII</c:v>
                  </c:pt>
                  <c:pt idx="43">
                    <c:v>VIII</c:v>
                  </c:pt>
                  <c:pt idx="44">
                    <c:v>IX</c:v>
                  </c:pt>
                  <c:pt idx="45">
                    <c:v>X</c:v>
                  </c:pt>
                </c:lvl>
                <c:lvl>
                  <c:pt idx="0">
                    <c:v>2014</c:v>
                  </c:pt>
                  <c:pt idx="12">
                    <c:v>2015</c:v>
                  </c:pt>
                  <c:pt idx="24">
                    <c:v>2016</c:v>
                  </c:pt>
                  <c:pt idx="36">
                    <c:v>2017</c:v>
                  </c:pt>
                </c:lvl>
              </c:multiLvlStrCache>
            </c:multiLvlStrRef>
          </c:cat>
          <c:val>
            <c:numRef>
              <c:f>OZP!$C$3:$AV$3</c:f>
              <c:numCache>
                <c:formatCode>#,##0</c:formatCode>
                <c:ptCount val="46"/>
                <c:pt idx="0">
                  <c:v>7560</c:v>
                </c:pt>
                <c:pt idx="1">
                  <c:v>8105</c:v>
                </c:pt>
                <c:pt idx="2">
                  <c:v>8121</c:v>
                </c:pt>
                <c:pt idx="3">
                  <c:v>7968</c:v>
                </c:pt>
                <c:pt idx="4">
                  <c:v>7858</c:v>
                </c:pt>
                <c:pt idx="5">
                  <c:v>7767</c:v>
                </c:pt>
                <c:pt idx="6">
                  <c:v>7707</c:v>
                </c:pt>
                <c:pt idx="7">
                  <c:v>7660</c:v>
                </c:pt>
                <c:pt idx="8">
                  <c:v>7548</c:v>
                </c:pt>
                <c:pt idx="9">
                  <c:v>7588</c:v>
                </c:pt>
                <c:pt idx="10">
                  <c:v>7626</c:v>
                </c:pt>
                <c:pt idx="11">
                  <c:v>7732</c:v>
                </c:pt>
                <c:pt idx="12">
                  <c:v>7892</c:v>
                </c:pt>
                <c:pt idx="13">
                  <c:v>7898</c:v>
                </c:pt>
                <c:pt idx="14">
                  <c:v>7861</c:v>
                </c:pt>
                <c:pt idx="15">
                  <c:v>7670</c:v>
                </c:pt>
                <c:pt idx="16">
                  <c:v>7530</c:v>
                </c:pt>
                <c:pt idx="17">
                  <c:v>7457</c:v>
                </c:pt>
                <c:pt idx="18">
                  <c:v>7470</c:v>
                </c:pt>
                <c:pt idx="19">
                  <c:v>7456</c:v>
                </c:pt>
                <c:pt idx="20">
                  <c:v>7286</c:v>
                </c:pt>
                <c:pt idx="21">
                  <c:v>7234</c:v>
                </c:pt>
                <c:pt idx="22">
                  <c:v>7323</c:v>
                </c:pt>
                <c:pt idx="23">
                  <c:v>7457</c:v>
                </c:pt>
                <c:pt idx="24">
                  <c:v>7551</c:v>
                </c:pt>
                <c:pt idx="25">
                  <c:v>7524</c:v>
                </c:pt>
                <c:pt idx="26">
                  <c:v>7456</c:v>
                </c:pt>
                <c:pt idx="27">
                  <c:v>7344</c:v>
                </c:pt>
                <c:pt idx="28">
                  <c:v>7188</c:v>
                </c:pt>
                <c:pt idx="29">
                  <c:v>7123</c:v>
                </c:pt>
                <c:pt idx="30">
                  <c:v>7156</c:v>
                </c:pt>
                <c:pt idx="31">
                  <c:v>7086</c:v>
                </c:pt>
                <c:pt idx="32">
                  <c:v>6941</c:v>
                </c:pt>
                <c:pt idx="33">
                  <c:v>6867</c:v>
                </c:pt>
                <c:pt idx="34">
                  <c:v>6988</c:v>
                </c:pt>
                <c:pt idx="35">
                  <c:v>7113</c:v>
                </c:pt>
                <c:pt idx="36">
                  <c:v>7136</c:v>
                </c:pt>
                <c:pt idx="37">
                  <c:v>7136</c:v>
                </c:pt>
                <c:pt idx="38">
                  <c:v>6955</c:v>
                </c:pt>
                <c:pt idx="39">
                  <c:v>6670</c:v>
                </c:pt>
                <c:pt idx="40">
                  <c:v>6459</c:v>
                </c:pt>
                <c:pt idx="41">
                  <c:v>6348</c:v>
                </c:pt>
                <c:pt idx="42">
                  <c:v>6390</c:v>
                </c:pt>
                <c:pt idx="43">
                  <c:v>6288</c:v>
                </c:pt>
                <c:pt idx="44">
                  <c:v>6112</c:v>
                </c:pt>
                <c:pt idx="45">
                  <c:v>5989</c:v>
                </c:pt>
              </c:numCache>
            </c:numRef>
          </c:val>
          <c:smooth val="0"/>
        </c:ser>
        <c:ser>
          <c:idx val="1"/>
          <c:order val="1"/>
          <c:tx>
            <c:strRef>
              <c:f>OZP!$B$4</c:f>
              <c:strCache>
                <c:ptCount val="1"/>
                <c:pt idx="0">
                  <c:v>volná místa pro OZP</c:v>
                </c:pt>
              </c:strCache>
            </c:strRef>
          </c:tx>
          <c:spPr>
            <a:ln w="44450"/>
          </c:spPr>
          <c:marker>
            <c:symbol val="triangle"/>
            <c:size val="7"/>
          </c:marker>
          <c:cat>
            <c:multiLvlStrRef>
              <c:f>OZP!$C$1:$AV$2</c:f>
              <c:multiLvlStrCache>
                <c:ptCount val="46"/>
                <c:lvl>
                  <c:pt idx="0">
                    <c:v>I</c:v>
                  </c:pt>
                  <c:pt idx="1">
                    <c:v>II</c:v>
                  </c:pt>
                  <c:pt idx="2">
                    <c:v>III</c:v>
                  </c:pt>
                  <c:pt idx="3">
                    <c:v>IV</c:v>
                  </c:pt>
                  <c:pt idx="4">
                    <c:v>V</c:v>
                  </c:pt>
                  <c:pt idx="5">
                    <c:v>VI</c:v>
                  </c:pt>
                  <c:pt idx="6">
                    <c:v>VII</c:v>
                  </c:pt>
                  <c:pt idx="7">
                    <c:v>VIII</c:v>
                  </c:pt>
                  <c:pt idx="8">
                    <c:v>IX</c:v>
                  </c:pt>
                  <c:pt idx="9">
                    <c:v>X</c:v>
                  </c:pt>
                  <c:pt idx="10">
                    <c:v>XI</c:v>
                  </c:pt>
                  <c:pt idx="11">
                    <c:v>XII</c:v>
                  </c:pt>
                  <c:pt idx="12">
                    <c:v>I</c:v>
                  </c:pt>
                  <c:pt idx="13">
                    <c:v>II</c:v>
                  </c:pt>
                  <c:pt idx="14">
                    <c:v>III</c:v>
                  </c:pt>
                  <c:pt idx="15">
                    <c:v>IV</c:v>
                  </c:pt>
                  <c:pt idx="16">
                    <c:v>V</c:v>
                  </c:pt>
                  <c:pt idx="17">
                    <c:v>VI</c:v>
                  </c:pt>
                  <c:pt idx="18">
                    <c:v>VII</c:v>
                  </c:pt>
                  <c:pt idx="19">
                    <c:v>VIII</c:v>
                  </c:pt>
                  <c:pt idx="20">
                    <c:v>IX</c:v>
                  </c:pt>
                  <c:pt idx="21">
                    <c:v>X</c:v>
                  </c:pt>
                  <c:pt idx="22">
                    <c:v>XI</c:v>
                  </c:pt>
                  <c:pt idx="23">
                    <c:v>XII</c:v>
                  </c:pt>
                  <c:pt idx="24">
                    <c:v>I</c:v>
                  </c:pt>
                  <c:pt idx="25">
                    <c:v>II</c:v>
                  </c:pt>
                  <c:pt idx="26">
                    <c:v>III</c:v>
                  </c:pt>
                  <c:pt idx="27">
                    <c:v>IV</c:v>
                  </c:pt>
                  <c:pt idx="28">
                    <c:v>V</c:v>
                  </c:pt>
                  <c:pt idx="29">
                    <c:v>VI</c:v>
                  </c:pt>
                  <c:pt idx="30">
                    <c:v>VII</c:v>
                  </c:pt>
                  <c:pt idx="31">
                    <c:v>VIII</c:v>
                  </c:pt>
                  <c:pt idx="32">
                    <c:v>IX</c:v>
                  </c:pt>
                  <c:pt idx="33">
                    <c:v>X</c:v>
                  </c:pt>
                  <c:pt idx="34">
                    <c:v>XI</c:v>
                  </c:pt>
                  <c:pt idx="35">
                    <c:v>XII</c:v>
                  </c:pt>
                  <c:pt idx="36">
                    <c:v>I</c:v>
                  </c:pt>
                  <c:pt idx="37">
                    <c:v>II</c:v>
                  </c:pt>
                  <c:pt idx="38">
                    <c:v>III</c:v>
                  </c:pt>
                  <c:pt idx="39">
                    <c:v>IV</c:v>
                  </c:pt>
                  <c:pt idx="40">
                    <c:v>V</c:v>
                  </c:pt>
                  <c:pt idx="41">
                    <c:v>VI</c:v>
                  </c:pt>
                  <c:pt idx="42">
                    <c:v>VII</c:v>
                  </c:pt>
                  <c:pt idx="43">
                    <c:v>VIII</c:v>
                  </c:pt>
                  <c:pt idx="44">
                    <c:v>IX</c:v>
                  </c:pt>
                  <c:pt idx="45">
                    <c:v>X</c:v>
                  </c:pt>
                </c:lvl>
                <c:lvl>
                  <c:pt idx="0">
                    <c:v>2014</c:v>
                  </c:pt>
                  <c:pt idx="12">
                    <c:v>2015</c:v>
                  </c:pt>
                  <c:pt idx="24">
                    <c:v>2016</c:v>
                  </c:pt>
                  <c:pt idx="36">
                    <c:v>2017</c:v>
                  </c:pt>
                </c:lvl>
              </c:multiLvlStrCache>
            </c:multiLvlStrRef>
          </c:cat>
          <c:val>
            <c:numRef>
              <c:f>OZP!$C$4:$AV$4</c:f>
              <c:numCache>
                <c:formatCode>General</c:formatCode>
                <c:ptCount val="46"/>
                <c:pt idx="0">
                  <c:v>296</c:v>
                </c:pt>
                <c:pt idx="1">
                  <c:v>367</c:v>
                </c:pt>
                <c:pt idx="2">
                  <c:v>368</c:v>
                </c:pt>
                <c:pt idx="3">
                  <c:v>404</c:v>
                </c:pt>
                <c:pt idx="4">
                  <c:v>436</c:v>
                </c:pt>
                <c:pt idx="5">
                  <c:v>447</c:v>
                </c:pt>
                <c:pt idx="6">
                  <c:v>416</c:v>
                </c:pt>
                <c:pt idx="7">
                  <c:v>499</c:v>
                </c:pt>
                <c:pt idx="8">
                  <c:v>546</c:v>
                </c:pt>
                <c:pt idx="9">
                  <c:v>442</c:v>
                </c:pt>
                <c:pt idx="10">
                  <c:v>544</c:v>
                </c:pt>
                <c:pt idx="11">
                  <c:v>424</c:v>
                </c:pt>
                <c:pt idx="12">
                  <c:v>433</c:v>
                </c:pt>
                <c:pt idx="13">
                  <c:v>496</c:v>
                </c:pt>
                <c:pt idx="14">
                  <c:v>472</c:v>
                </c:pt>
                <c:pt idx="15">
                  <c:v>640</c:v>
                </c:pt>
                <c:pt idx="16">
                  <c:v>709</c:v>
                </c:pt>
                <c:pt idx="17">
                  <c:v>887</c:v>
                </c:pt>
                <c:pt idx="18">
                  <c:v>838</c:v>
                </c:pt>
                <c:pt idx="19">
                  <c:v>849</c:v>
                </c:pt>
                <c:pt idx="20">
                  <c:v>901</c:v>
                </c:pt>
                <c:pt idx="21">
                  <c:v>864</c:v>
                </c:pt>
                <c:pt idx="22">
                  <c:v>826</c:v>
                </c:pt>
                <c:pt idx="23">
                  <c:v>745</c:v>
                </c:pt>
                <c:pt idx="24">
                  <c:v>960</c:v>
                </c:pt>
                <c:pt idx="25">
                  <c:v>895</c:v>
                </c:pt>
                <c:pt idx="26">
                  <c:v>1010</c:v>
                </c:pt>
                <c:pt idx="27">
                  <c:v>1239</c:v>
                </c:pt>
                <c:pt idx="28">
                  <c:v>1224</c:v>
                </c:pt>
                <c:pt idx="29">
                  <c:v>1191</c:v>
                </c:pt>
                <c:pt idx="30">
                  <c:v>1316</c:v>
                </c:pt>
                <c:pt idx="31">
                  <c:v>1334</c:v>
                </c:pt>
                <c:pt idx="32">
                  <c:v>1346</c:v>
                </c:pt>
                <c:pt idx="33">
                  <c:v>1326</c:v>
                </c:pt>
                <c:pt idx="34">
                  <c:v>1263</c:v>
                </c:pt>
                <c:pt idx="35">
                  <c:v>1238</c:v>
                </c:pt>
                <c:pt idx="36" formatCode="#,##0">
                  <c:v>1229</c:v>
                </c:pt>
                <c:pt idx="37" formatCode="#,##0">
                  <c:v>1194</c:v>
                </c:pt>
                <c:pt idx="38" formatCode="#,##0">
                  <c:v>1238</c:v>
                </c:pt>
                <c:pt idx="39" formatCode="#,##0">
                  <c:v>1301</c:v>
                </c:pt>
                <c:pt idx="40" formatCode="#,##0">
                  <c:v>1388</c:v>
                </c:pt>
                <c:pt idx="41" formatCode="#,##0">
                  <c:v>1432</c:v>
                </c:pt>
                <c:pt idx="42" formatCode="#,##0">
                  <c:v>1367</c:v>
                </c:pt>
                <c:pt idx="43" formatCode="#,##0">
                  <c:v>1621</c:v>
                </c:pt>
                <c:pt idx="44" formatCode="#,##0">
                  <c:v>1706</c:v>
                </c:pt>
                <c:pt idx="45" formatCode="#,##0">
                  <c:v>1444</c:v>
                </c:pt>
              </c:numCache>
            </c:numRef>
          </c:val>
          <c:smooth val="0"/>
        </c:ser>
        <c:dLbls>
          <c:showLegendKey val="0"/>
          <c:showVal val="0"/>
          <c:showCatName val="0"/>
          <c:showSerName val="0"/>
          <c:showPercent val="0"/>
          <c:showBubbleSize val="0"/>
        </c:dLbls>
        <c:marker val="1"/>
        <c:smooth val="0"/>
        <c:axId val="21899520"/>
        <c:axId val="21909504"/>
      </c:lineChart>
      <c:catAx>
        <c:axId val="21899520"/>
        <c:scaling>
          <c:orientation val="minMax"/>
        </c:scaling>
        <c:delete val="0"/>
        <c:axPos val="b"/>
        <c:numFmt formatCode="General" sourceLinked="1"/>
        <c:majorTickMark val="out"/>
        <c:minorTickMark val="none"/>
        <c:tickLblPos val="nextTo"/>
        <c:txPr>
          <a:bodyPr/>
          <a:lstStyle/>
          <a:p>
            <a:pPr>
              <a:defRPr b="1"/>
            </a:pPr>
            <a:endParaRPr lang="cs-CZ"/>
          </a:p>
        </c:txPr>
        <c:crossAx val="21909504"/>
        <c:crosses val="autoZero"/>
        <c:auto val="1"/>
        <c:lblAlgn val="ctr"/>
        <c:lblOffset val="100"/>
        <c:noMultiLvlLbl val="0"/>
      </c:catAx>
      <c:valAx>
        <c:axId val="21909504"/>
        <c:scaling>
          <c:orientation val="minMax"/>
        </c:scaling>
        <c:delete val="0"/>
        <c:axPos val="l"/>
        <c:majorGridlines/>
        <c:numFmt formatCode="#,##0" sourceLinked="1"/>
        <c:majorTickMark val="out"/>
        <c:minorTickMark val="none"/>
        <c:tickLblPos val="nextTo"/>
        <c:txPr>
          <a:bodyPr/>
          <a:lstStyle/>
          <a:p>
            <a:pPr>
              <a:defRPr sz="1200" b="1"/>
            </a:pPr>
            <a:endParaRPr lang="cs-CZ"/>
          </a:p>
        </c:txPr>
        <c:crossAx val="21899520"/>
        <c:crosses val="autoZero"/>
        <c:crossBetween val="between"/>
      </c:valAx>
    </c:plotArea>
    <c:legend>
      <c:legendPos val="b"/>
      <c:layout>
        <c:manualLayout>
          <c:xMode val="edge"/>
          <c:yMode val="edge"/>
          <c:x val="0.2514529101960285"/>
          <c:y val="0.91450469900939801"/>
          <c:w val="0.5494169890620455"/>
          <c:h val="6.6140462280924558E-2"/>
        </c:manualLayout>
      </c:layout>
      <c:overlay val="0"/>
      <c:txPr>
        <a:bodyPr/>
        <a:lstStyle/>
        <a:p>
          <a:pPr>
            <a:defRPr sz="1200" b="1"/>
          </a:pPr>
          <a:endParaRPr lang="cs-CZ"/>
        </a:p>
      </c:txPr>
    </c:legend>
    <c:plotVisOnly val="1"/>
    <c:dispBlanksAs val="gap"/>
    <c:showDLblsOverMax val="0"/>
  </c:chart>
  <c:spPr>
    <a:ln>
      <a:solidFill>
        <a:sysClr val="windowText" lastClr="000000"/>
      </a:solid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850" name="Rectangle 2"/>
          <p:cNvSpPr>
            <a:spLocks noGrp="1" noChangeArrowheads="1"/>
          </p:cNvSpPr>
          <p:nvPr>
            <p:ph type="hdr" sz="quarter"/>
          </p:nvPr>
        </p:nvSpPr>
        <p:spPr bwMode="auto">
          <a:xfrm>
            <a:off x="0" y="2"/>
            <a:ext cx="2940631" cy="495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7" tIns="45629" rIns="91257" bIns="45629" numCol="1" anchor="t" anchorCtr="0" compatLnSpc="1">
            <a:prstTxWarp prst="textNoShape">
              <a:avLst/>
            </a:prstTxWarp>
          </a:bodyPr>
          <a:lstStyle>
            <a:lvl1pPr>
              <a:defRPr sz="1200"/>
            </a:lvl1pPr>
          </a:lstStyle>
          <a:p>
            <a:pPr>
              <a:defRPr/>
            </a:pPr>
            <a:endParaRPr lang="cs-CZ" dirty="0"/>
          </a:p>
        </p:txBody>
      </p:sp>
      <p:sp>
        <p:nvSpPr>
          <p:cNvPr id="206851" name="Rectangle 3"/>
          <p:cNvSpPr>
            <a:spLocks noGrp="1" noChangeArrowheads="1"/>
          </p:cNvSpPr>
          <p:nvPr>
            <p:ph type="dt" sz="quarter" idx="1"/>
          </p:nvPr>
        </p:nvSpPr>
        <p:spPr bwMode="auto">
          <a:xfrm>
            <a:off x="3842762" y="2"/>
            <a:ext cx="2940631" cy="495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7" tIns="45629" rIns="91257" bIns="45629" numCol="1" anchor="t" anchorCtr="0" compatLnSpc="1">
            <a:prstTxWarp prst="textNoShape">
              <a:avLst/>
            </a:prstTxWarp>
          </a:bodyPr>
          <a:lstStyle>
            <a:lvl1pPr algn="r">
              <a:defRPr sz="1200"/>
            </a:lvl1pPr>
          </a:lstStyle>
          <a:p>
            <a:pPr>
              <a:defRPr/>
            </a:pPr>
            <a:endParaRPr lang="cs-CZ" dirty="0"/>
          </a:p>
        </p:txBody>
      </p:sp>
      <p:sp>
        <p:nvSpPr>
          <p:cNvPr id="206852" name="Rectangle 4"/>
          <p:cNvSpPr>
            <a:spLocks noGrp="1" noChangeArrowheads="1"/>
          </p:cNvSpPr>
          <p:nvPr>
            <p:ph type="ftr" sz="quarter" idx="2"/>
          </p:nvPr>
        </p:nvSpPr>
        <p:spPr bwMode="auto">
          <a:xfrm>
            <a:off x="0" y="9409197"/>
            <a:ext cx="2940631" cy="495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7" tIns="45629" rIns="91257" bIns="45629" numCol="1" anchor="b" anchorCtr="0" compatLnSpc="1">
            <a:prstTxWarp prst="textNoShape">
              <a:avLst/>
            </a:prstTxWarp>
          </a:bodyPr>
          <a:lstStyle>
            <a:lvl1pPr>
              <a:defRPr sz="1200"/>
            </a:lvl1pPr>
          </a:lstStyle>
          <a:p>
            <a:pPr>
              <a:defRPr/>
            </a:pPr>
            <a:endParaRPr lang="cs-CZ" dirty="0"/>
          </a:p>
        </p:txBody>
      </p:sp>
      <p:sp>
        <p:nvSpPr>
          <p:cNvPr id="206853" name="Rectangle 5"/>
          <p:cNvSpPr>
            <a:spLocks noGrp="1" noChangeArrowheads="1"/>
          </p:cNvSpPr>
          <p:nvPr>
            <p:ph type="sldNum" sz="quarter" idx="3"/>
          </p:nvPr>
        </p:nvSpPr>
        <p:spPr bwMode="auto">
          <a:xfrm>
            <a:off x="3842762" y="9409197"/>
            <a:ext cx="2940631" cy="495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7" tIns="45629" rIns="91257" bIns="45629" numCol="1" anchor="b" anchorCtr="0" compatLnSpc="1">
            <a:prstTxWarp prst="textNoShape">
              <a:avLst/>
            </a:prstTxWarp>
          </a:bodyPr>
          <a:lstStyle>
            <a:lvl1pPr algn="r">
              <a:defRPr sz="1200"/>
            </a:lvl1pPr>
          </a:lstStyle>
          <a:p>
            <a:pPr>
              <a:defRPr/>
            </a:pPr>
            <a:fld id="{4A13FF99-37F1-4475-93C1-54626FD6985B}" type="slidenum">
              <a:rPr lang="cs-CZ"/>
              <a:pPr>
                <a:defRPr/>
              </a:pPr>
              <a:t>‹#›</a:t>
            </a:fld>
            <a:endParaRPr lang="cs-CZ" dirty="0"/>
          </a:p>
        </p:txBody>
      </p:sp>
    </p:spTree>
    <p:extLst>
      <p:ext uri="{BB962C8B-B14F-4D97-AF65-F5344CB8AC3E}">
        <p14:creationId xmlns:p14="http://schemas.microsoft.com/office/powerpoint/2010/main" val="1815360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hdr" sz="quarter"/>
          </p:nvPr>
        </p:nvSpPr>
        <p:spPr bwMode="auto">
          <a:xfrm>
            <a:off x="0" y="2"/>
            <a:ext cx="2940631" cy="495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7" tIns="45629" rIns="91257" bIns="45629" numCol="1" anchor="t" anchorCtr="0" compatLnSpc="1">
            <a:prstTxWarp prst="textNoShape">
              <a:avLst/>
            </a:prstTxWarp>
          </a:bodyPr>
          <a:lstStyle>
            <a:lvl1pPr>
              <a:defRPr sz="1200"/>
            </a:lvl1pPr>
          </a:lstStyle>
          <a:p>
            <a:pPr>
              <a:defRPr/>
            </a:pPr>
            <a:endParaRPr lang="cs-CZ" dirty="0"/>
          </a:p>
        </p:txBody>
      </p:sp>
      <p:sp>
        <p:nvSpPr>
          <p:cNvPr id="207875" name="Rectangle 3"/>
          <p:cNvSpPr>
            <a:spLocks noGrp="1" noChangeArrowheads="1"/>
          </p:cNvSpPr>
          <p:nvPr>
            <p:ph type="dt" idx="1"/>
          </p:nvPr>
        </p:nvSpPr>
        <p:spPr bwMode="auto">
          <a:xfrm>
            <a:off x="3842762" y="2"/>
            <a:ext cx="2940631" cy="495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7" tIns="45629" rIns="91257" bIns="45629" numCol="1" anchor="t" anchorCtr="0" compatLnSpc="1">
            <a:prstTxWarp prst="textNoShape">
              <a:avLst/>
            </a:prstTxWarp>
          </a:bodyPr>
          <a:lstStyle>
            <a:lvl1pPr algn="r">
              <a:defRPr sz="1200"/>
            </a:lvl1pPr>
          </a:lstStyle>
          <a:p>
            <a:pPr>
              <a:defRPr/>
            </a:pPr>
            <a:endParaRPr lang="cs-CZ" dirty="0"/>
          </a:p>
        </p:txBody>
      </p:sp>
      <p:sp>
        <p:nvSpPr>
          <p:cNvPr id="21508" name="Rectangle 4"/>
          <p:cNvSpPr>
            <a:spLocks noGrp="1" noRot="1" noChangeAspect="1" noChangeArrowheads="1" noTextEdit="1"/>
          </p:cNvSpPr>
          <p:nvPr>
            <p:ph type="sldImg" idx="2"/>
          </p:nvPr>
        </p:nvSpPr>
        <p:spPr bwMode="auto">
          <a:xfrm>
            <a:off x="917575" y="742950"/>
            <a:ext cx="4951413" cy="3714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7877" name="Rectangle 5"/>
          <p:cNvSpPr>
            <a:spLocks noGrp="1" noChangeArrowheads="1"/>
          </p:cNvSpPr>
          <p:nvPr>
            <p:ph type="body" sz="quarter" idx="3"/>
          </p:nvPr>
        </p:nvSpPr>
        <p:spPr bwMode="auto">
          <a:xfrm>
            <a:off x="678974" y="4705389"/>
            <a:ext cx="5427029" cy="445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7" tIns="45629" rIns="91257" bIns="45629"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207878" name="Rectangle 6"/>
          <p:cNvSpPr>
            <a:spLocks noGrp="1" noChangeArrowheads="1"/>
          </p:cNvSpPr>
          <p:nvPr>
            <p:ph type="ftr" sz="quarter" idx="4"/>
          </p:nvPr>
        </p:nvSpPr>
        <p:spPr bwMode="auto">
          <a:xfrm>
            <a:off x="0" y="9409197"/>
            <a:ext cx="2940631" cy="495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7" tIns="45629" rIns="91257" bIns="45629" numCol="1" anchor="b" anchorCtr="0" compatLnSpc="1">
            <a:prstTxWarp prst="textNoShape">
              <a:avLst/>
            </a:prstTxWarp>
          </a:bodyPr>
          <a:lstStyle>
            <a:lvl1pPr>
              <a:defRPr sz="1200"/>
            </a:lvl1pPr>
          </a:lstStyle>
          <a:p>
            <a:pPr>
              <a:defRPr/>
            </a:pPr>
            <a:endParaRPr lang="cs-CZ" dirty="0"/>
          </a:p>
        </p:txBody>
      </p:sp>
      <p:sp>
        <p:nvSpPr>
          <p:cNvPr id="207879" name="Rectangle 7"/>
          <p:cNvSpPr>
            <a:spLocks noGrp="1" noChangeArrowheads="1"/>
          </p:cNvSpPr>
          <p:nvPr>
            <p:ph type="sldNum" sz="quarter" idx="5"/>
          </p:nvPr>
        </p:nvSpPr>
        <p:spPr bwMode="auto">
          <a:xfrm>
            <a:off x="3842762" y="9409197"/>
            <a:ext cx="2940631" cy="495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57" tIns="45629" rIns="91257" bIns="45629" numCol="1" anchor="b" anchorCtr="0" compatLnSpc="1">
            <a:prstTxWarp prst="textNoShape">
              <a:avLst/>
            </a:prstTxWarp>
          </a:bodyPr>
          <a:lstStyle>
            <a:lvl1pPr algn="r">
              <a:defRPr sz="1200"/>
            </a:lvl1pPr>
          </a:lstStyle>
          <a:p>
            <a:pPr>
              <a:defRPr/>
            </a:pPr>
            <a:fld id="{506C0E47-50E3-451A-BAF2-DFE049F90236}" type="slidenum">
              <a:rPr lang="cs-CZ"/>
              <a:pPr>
                <a:defRPr/>
              </a:pPr>
              <a:t>‹#›</a:t>
            </a:fld>
            <a:endParaRPr lang="cs-CZ" dirty="0"/>
          </a:p>
        </p:txBody>
      </p:sp>
    </p:spTree>
    <p:extLst>
      <p:ext uri="{BB962C8B-B14F-4D97-AF65-F5344CB8AC3E}">
        <p14:creationId xmlns:p14="http://schemas.microsoft.com/office/powerpoint/2010/main" val="27411222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4" name="Obrázek 7" descr="1600×1200_UP_-0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Nadpis 1"/>
          <p:cNvSpPr>
            <a:spLocks noGrp="1"/>
          </p:cNvSpPr>
          <p:nvPr>
            <p:ph type="ctrTitle"/>
          </p:nvPr>
        </p:nvSpPr>
        <p:spPr>
          <a:xfrm>
            <a:off x="685800" y="3975199"/>
            <a:ext cx="7772400" cy="1470025"/>
          </a:xfrm>
        </p:spPr>
        <p:txBody>
          <a:bodyPr anchor="b"/>
          <a:lstStyle>
            <a:lvl1pPr algn="ctr">
              <a:defRPr sz="7000" b="0"/>
            </a:lvl1pPr>
          </a:lstStyle>
          <a:p>
            <a:r>
              <a:rPr lang="cs-CZ" smtClean="0"/>
              <a:t>Klepnutím lze upravit styl předlohy nadpisů.</a:t>
            </a:r>
            <a:endParaRPr lang="cs-CZ" dirty="0"/>
          </a:p>
        </p:txBody>
      </p:sp>
      <p:sp>
        <p:nvSpPr>
          <p:cNvPr id="3" name="Podnadpis 2"/>
          <p:cNvSpPr>
            <a:spLocks noGrp="1"/>
          </p:cNvSpPr>
          <p:nvPr>
            <p:ph type="subTitle" idx="1"/>
          </p:nvPr>
        </p:nvSpPr>
        <p:spPr>
          <a:xfrm>
            <a:off x="683568" y="5301208"/>
            <a:ext cx="7776864" cy="576064"/>
          </a:xfrm>
        </p:spPr>
        <p:txBody>
          <a:bodyPr>
            <a:normAutofit/>
          </a:bodyPr>
          <a:lstStyle>
            <a:lvl1pPr marL="0" indent="0" algn="ctr">
              <a:buNone/>
              <a:defRPr sz="30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5" name="Zástupný symbol pro datum 3"/>
          <p:cNvSpPr>
            <a:spLocks noGrp="1"/>
          </p:cNvSpPr>
          <p:nvPr>
            <p:ph type="dt" sz="half" idx="10"/>
          </p:nvPr>
        </p:nvSpPr>
        <p:spPr/>
        <p:txBody>
          <a:bodyPr/>
          <a:lstStyle>
            <a:lvl1pPr>
              <a:defRPr>
                <a:solidFill>
                  <a:srgbClr val="999999"/>
                </a:solidFill>
              </a:defRPr>
            </a:lvl1pPr>
          </a:lstStyle>
          <a:p>
            <a:pPr>
              <a:defRPr/>
            </a:pPr>
            <a:fld id="{65E3E243-1AEA-4FAA-B495-A1555346E2D7}" type="datetime1">
              <a:rPr lang="cs-CZ"/>
              <a:pPr>
                <a:defRPr/>
              </a:pPr>
              <a:t>21.11.2017</a:t>
            </a:fld>
            <a:endParaRPr lang="cs-CZ" dirty="0"/>
          </a:p>
        </p:txBody>
      </p:sp>
      <p:sp>
        <p:nvSpPr>
          <p:cNvPr id="6" name="Zástupný symbol pro zápatí 4"/>
          <p:cNvSpPr>
            <a:spLocks noGrp="1"/>
          </p:cNvSpPr>
          <p:nvPr>
            <p:ph type="ftr" sz="quarter" idx="11"/>
          </p:nvPr>
        </p:nvSpPr>
        <p:spPr/>
        <p:txBody>
          <a:bodyPr/>
          <a:lstStyle>
            <a:lvl1pPr>
              <a:defRPr>
                <a:solidFill>
                  <a:srgbClr val="999999"/>
                </a:solidFill>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solidFill>
                  <a:srgbClr val="999999"/>
                </a:solidFill>
              </a:defRPr>
            </a:lvl1pPr>
          </a:lstStyle>
          <a:p>
            <a:pPr>
              <a:defRPr/>
            </a:pPr>
            <a:fld id="{853DA629-D3B3-49B5-BD5A-A5637C78E74E}" type="slidenum">
              <a:rPr lang="cs-CZ"/>
              <a:pPr>
                <a:defRPr/>
              </a:pPr>
              <a:t>‹#›</a:t>
            </a:fld>
            <a:endParaRPr lang="cs-CZ" dirty="0"/>
          </a:p>
        </p:txBody>
      </p:sp>
    </p:spTree>
    <p:extLst>
      <p:ext uri="{BB962C8B-B14F-4D97-AF65-F5344CB8AC3E}">
        <p14:creationId xmlns:p14="http://schemas.microsoft.com/office/powerpoint/2010/main" val="721275530"/>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ředělová stran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4695279"/>
            <a:ext cx="8134672" cy="1470025"/>
          </a:xfrm>
        </p:spPr>
        <p:txBody>
          <a:bodyPr anchor="b"/>
          <a:lstStyle>
            <a:lvl1pPr algn="l">
              <a:defRPr sz="7000" b="0">
                <a:solidFill>
                  <a:srgbClr val="999999"/>
                </a:solidFill>
              </a:defRPr>
            </a:lvl1pPr>
          </a:lstStyle>
          <a:p>
            <a:r>
              <a:rPr lang="cs-CZ" smtClean="0"/>
              <a:t>Klepnutím lze upravit styl předlohy nadpisů.</a:t>
            </a:r>
            <a:endParaRPr lang="cs-CZ" dirty="0"/>
          </a:p>
        </p:txBody>
      </p:sp>
      <p:sp>
        <p:nvSpPr>
          <p:cNvPr id="3" name="Zástupný symbol pro datum 3"/>
          <p:cNvSpPr>
            <a:spLocks noGrp="1"/>
          </p:cNvSpPr>
          <p:nvPr>
            <p:ph type="dt" sz="half" idx="10"/>
          </p:nvPr>
        </p:nvSpPr>
        <p:spPr/>
        <p:txBody>
          <a:bodyPr/>
          <a:lstStyle>
            <a:lvl1pPr>
              <a:defRPr/>
            </a:lvl1pPr>
          </a:lstStyle>
          <a:p>
            <a:pPr>
              <a:defRPr/>
            </a:pPr>
            <a:fld id="{B3CE72A7-2AB9-447C-A14E-9E09C63F5A5B}" type="datetime1">
              <a:rPr lang="cs-CZ">
                <a:solidFill>
                  <a:prstClr val="white"/>
                </a:solidFill>
              </a:rPr>
              <a:pPr>
                <a:defRPr/>
              </a:pPr>
              <a:t>21.11.2017</a:t>
            </a:fld>
            <a:endParaRPr lang="cs-CZ" dirty="0">
              <a:solidFill>
                <a:prstClr val="white"/>
              </a:solidFill>
            </a:endParaRPr>
          </a:p>
        </p:txBody>
      </p:sp>
      <p:sp>
        <p:nvSpPr>
          <p:cNvPr id="4" name="Zástupný symbol pro zápatí 4"/>
          <p:cNvSpPr>
            <a:spLocks noGrp="1"/>
          </p:cNvSpPr>
          <p:nvPr>
            <p:ph type="ftr" sz="quarter" idx="11"/>
          </p:nvPr>
        </p:nvSpPr>
        <p:spPr/>
        <p:txBody>
          <a:bodyPr/>
          <a:lstStyle>
            <a:lvl1pPr>
              <a:defRPr/>
            </a:lvl1pPr>
          </a:lstStyle>
          <a:p>
            <a:pPr>
              <a:defRPr/>
            </a:pPr>
            <a:endParaRPr lang="cs-CZ" dirty="0">
              <a:solidFill>
                <a:prstClr val="white"/>
              </a:solidFill>
            </a:endParaRPr>
          </a:p>
        </p:txBody>
      </p:sp>
      <p:sp>
        <p:nvSpPr>
          <p:cNvPr id="5" name="Zástupný symbol pro číslo snímku 5"/>
          <p:cNvSpPr>
            <a:spLocks noGrp="1"/>
          </p:cNvSpPr>
          <p:nvPr>
            <p:ph type="sldNum" sz="quarter" idx="12"/>
          </p:nvPr>
        </p:nvSpPr>
        <p:spPr/>
        <p:txBody>
          <a:bodyPr/>
          <a:lstStyle>
            <a:lvl1pPr>
              <a:defRPr/>
            </a:lvl1pPr>
          </a:lstStyle>
          <a:p>
            <a:pPr>
              <a:defRPr/>
            </a:pPr>
            <a:fld id="{05FFD442-C700-4F2F-873B-B0C81A576001}" type="slidenum">
              <a:rPr lang="cs-CZ">
                <a:solidFill>
                  <a:prstClr val="white"/>
                </a:solidFill>
              </a:rPr>
              <a:pPr>
                <a:defRPr/>
              </a:pPr>
              <a:t>‹#›</a:t>
            </a:fld>
            <a:endParaRPr lang="cs-CZ" dirty="0">
              <a:solidFill>
                <a:prstClr val="white"/>
              </a:solidFill>
            </a:endParaRPr>
          </a:p>
        </p:txBody>
      </p:sp>
    </p:spTree>
    <p:extLst>
      <p:ext uri="{BB962C8B-B14F-4D97-AF65-F5344CB8AC3E}">
        <p14:creationId xmlns:p14="http://schemas.microsoft.com/office/powerpoint/2010/main" val="56075215"/>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lvl1pPr marL="360000">
              <a:defRPr/>
            </a:lvl1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CFA387A5-492F-4C56-880D-A6BD89FA1F89}" type="datetime1">
              <a:rPr lang="cs-CZ">
                <a:solidFill>
                  <a:prstClr val="white"/>
                </a:solidFill>
              </a:rPr>
              <a:pPr>
                <a:defRPr/>
              </a:pPr>
              <a:t>21.11.2017</a:t>
            </a:fld>
            <a:endParaRPr lang="cs-CZ" dirty="0">
              <a:solidFill>
                <a:prstClr val="white"/>
              </a:solidFill>
            </a:endParaRPr>
          </a:p>
        </p:txBody>
      </p:sp>
      <p:sp>
        <p:nvSpPr>
          <p:cNvPr id="5" name="Zástupný symbol pro zápatí 4"/>
          <p:cNvSpPr>
            <a:spLocks noGrp="1"/>
          </p:cNvSpPr>
          <p:nvPr>
            <p:ph type="ftr" sz="quarter" idx="11"/>
          </p:nvPr>
        </p:nvSpPr>
        <p:spPr/>
        <p:txBody>
          <a:bodyPr/>
          <a:lstStyle>
            <a:lvl1pPr>
              <a:defRPr/>
            </a:lvl1pPr>
          </a:lstStyle>
          <a:p>
            <a:pPr>
              <a:defRPr/>
            </a:pPr>
            <a:endParaRPr lang="cs-CZ" dirty="0">
              <a:solidFill>
                <a:prstClr val="white"/>
              </a:solidFill>
            </a:endParaRPr>
          </a:p>
        </p:txBody>
      </p:sp>
      <p:sp>
        <p:nvSpPr>
          <p:cNvPr id="6" name="Zástupný symbol pro číslo snímku 5"/>
          <p:cNvSpPr>
            <a:spLocks noGrp="1"/>
          </p:cNvSpPr>
          <p:nvPr>
            <p:ph type="sldNum" sz="quarter" idx="12"/>
          </p:nvPr>
        </p:nvSpPr>
        <p:spPr/>
        <p:txBody>
          <a:bodyPr/>
          <a:lstStyle>
            <a:lvl1pPr>
              <a:defRPr/>
            </a:lvl1pPr>
          </a:lstStyle>
          <a:p>
            <a:pPr>
              <a:defRPr/>
            </a:pPr>
            <a:fld id="{89CCD60A-37A9-4939-B6D6-B2D7779A73CC}" type="slidenum">
              <a:rPr lang="cs-CZ">
                <a:solidFill>
                  <a:prstClr val="white"/>
                </a:solidFill>
              </a:rPr>
              <a:pPr>
                <a:defRPr/>
              </a:pPr>
              <a:t>‹#›</a:t>
            </a:fld>
            <a:endParaRPr lang="cs-CZ" dirty="0">
              <a:solidFill>
                <a:prstClr val="white"/>
              </a:solidFill>
            </a:endParaRPr>
          </a:p>
        </p:txBody>
      </p:sp>
    </p:spTree>
    <p:extLst>
      <p:ext uri="{BB962C8B-B14F-4D97-AF65-F5344CB8AC3E}">
        <p14:creationId xmlns:p14="http://schemas.microsoft.com/office/powerpoint/2010/main" val="519174813"/>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4106B1C-1E8B-4DDC-AF80-929E3B604625}" type="datetimeFigureOut">
              <a:rPr lang="cs-CZ" smtClean="0">
                <a:solidFill>
                  <a:prstClr val="white"/>
                </a:solidFill>
              </a:rPr>
              <a:pPr/>
              <a:t>21.11.2017</a:t>
            </a:fld>
            <a:endParaRPr lang="cs-CZ" dirty="0">
              <a:solidFill>
                <a:prstClr val="white"/>
              </a:solidFill>
            </a:endParaRPr>
          </a:p>
        </p:txBody>
      </p:sp>
      <p:sp>
        <p:nvSpPr>
          <p:cNvPr id="8" name="Zástupný symbol pro zápatí 7"/>
          <p:cNvSpPr>
            <a:spLocks noGrp="1"/>
          </p:cNvSpPr>
          <p:nvPr>
            <p:ph type="ftr" sz="quarter" idx="11"/>
          </p:nvPr>
        </p:nvSpPr>
        <p:spPr/>
        <p:txBody>
          <a:bodyPr/>
          <a:lstStyle/>
          <a:p>
            <a:endParaRPr lang="cs-CZ" dirty="0">
              <a:solidFill>
                <a:prstClr val="white"/>
              </a:solidFill>
            </a:endParaRPr>
          </a:p>
        </p:txBody>
      </p:sp>
      <p:sp>
        <p:nvSpPr>
          <p:cNvPr id="9" name="Zástupný symbol pro číslo snímku 8"/>
          <p:cNvSpPr>
            <a:spLocks noGrp="1"/>
          </p:cNvSpPr>
          <p:nvPr>
            <p:ph type="sldNum" sz="quarter" idx="12"/>
          </p:nvPr>
        </p:nvSpPr>
        <p:spPr/>
        <p:txBody>
          <a:bodyPr/>
          <a:lstStyle/>
          <a:p>
            <a:fld id="{C4056199-59E4-49B2-A2FB-61670477E9EC}" type="slidenum">
              <a:rPr lang="cs-CZ" smtClean="0">
                <a:solidFill>
                  <a:prstClr val="white"/>
                </a:solidFill>
              </a:rPr>
              <a:pPr/>
              <a:t>‹#›</a:t>
            </a:fld>
            <a:endParaRPr lang="cs-CZ" dirty="0">
              <a:solidFill>
                <a:prstClr val="white"/>
              </a:solidFill>
            </a:endParaRPr>
          </a:p>
        </p:txBody>
      </p:sp>
    </p:spTree>
    <p:extLst>
      <p:ext uri="{BB962C8B-B14F-4D97-AF65-F5344CB8AC3E}">
        <p14:creationId xmlns:p14="http://schemas.microsoft.com/office/powerpoint/2010/main" val="2419541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Obrázek 7" descr="1600×1200_UP_-02opr.jpg"/>
          <p:cNvPicPr>
            <a:picLocks noChangeAspect="1"/>
          </p:cNvPicPr>
          <p:nvPr/>
        </p:nvPicPr>
        <p:blipFill>
          <a:blip r:embed="rId6" cstate="print"/>
          <a:srcRect/>
          <a:stretch>
            <a:fillRect/>
          </a:stretch>
        </p:blipFill>
        <p:spPr bwMode="auto">
          <a:xfrm>
            <a:off x="3175" y="0"/>
            <a:ext cx="9137650" cy="6858000"/>
          </a:xfrm>
          <a:prstGeom prst="rect">
            <a:avLst/>
          </a:prstGeom>
          <a:noFill/>
          <a:ln w="9525">
            <a:noFill/>
            <a:miter lim="800000"/>
            <a:headEnd/>
            <a:tailEnd/>
          </a:ln>
        </p:spPr>
      </p:pic>
      <p:sp>
        <p:nvSpPr>
          <p:cNvPr id="1027" name="Zástupný symbol pro nadpis 1"/>
          <p:cNvSpPr>
            <a:spLocks noGrp="1"/>
          </p:cNvSpPr>
          <p:nvPr>
            <p:ph type="title"/>
          </p:nvPr>
        </p:nvSpPr>
        <p:spPr bwMode="auto">
          <a:xfrm>
            <a:off x="2195513" y="188913"/>
            <a:ext cx="6624637" cy="1368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 předlohy nadpisů.</a:t>
            </a:r>
          </a:p>
        </p:txBody>
      </p:sp>
      <p:sp>
        <p:nvSpPr>
          <p:cNvPr id="1028" name="Zástupný symbol pro text 2"/>
          <p:cNvSpPr>
            <a:spLocks noGrp="1"/>
          </p:cNvSpPr>
          <p:nvPr>
            <p:ph type="body" idx="1"/>
          </p:nvPr>
        </p:nvSpPr>
        <p:spPr bwMode="auto">
          <a:xfrm>
            <a:off x="684213" y="1700213"/>
            <a:ext cx="8135937" cy="4425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684213" y="6516688"/>
            <a:ext cx="935037" cy="287337"/>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cs typeface="+mn-cs"/>
              </a:defRPr>
            </a:lvl1pPr>
          </a:lstStyle>
          <a:p>
            <a:pPr>
              <a:defRPr/>
            </a:pPr>
            <a:fld id="{C986F61C-A7FA-4D47-B3CB-0F36C75FF62F}" type="datetime1">
              <a:rPr lang="cs-CZ">
                <a:solidFill>
                  <a:prstClr val="white"/>
                </a:solidFill>
              </a:rPr>
              <a:pPr>
                <a:defRPr/>
              </a:pPr>
              <a:t>21.11.2017</a:t>
            </a:fld>
            <a:endParaRPr lang="cs-CZ" dirty="0">
              <a:solidFill>
                <a:prstClr val="white"/>
              </a:solidFill>
            </a:endParaRPr>
          </a:p>
        </p:txBody>
      </p:sp>
      <p:sp>
        <p:nvSpPr>
          <p:cNvPr id="5" name="Zástupný symbol pro zápatí 4"/>
          <p:cNvSpPr>
            <a:spLocks noGrp="1"/>
          </p:cNvSpPr>
          <p:nvPr>
            <p:ph type="ftr" sz="quarter" idx="3"/>
          </p:nvPr>
        </p:nvSpPr>
        <p:spPr>
          <a:xfrm>
            <a:off x="2339975" y="6516688"/>
            <a:ext cx="3960813" cy="287337"/>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cs typeface="+mn-cs"/>
              </a:defRPr>
            </a:lvl1pPr>
          </a:lstStyle>
          <a:p>
            <a:pPr>
              <a:defRPr/>
            </a:pPr>
            <a:endParaRPr lang="cs-CZ" dirty="0">
              <a:solidFill>
                <a:prstClr val="white"/>
              </a:solidFill>
            </a:endParaRPr>
          </a:p>
        </p:txBody>
      </p:sp>
      <p:sp>
        <p:nvSpPr>
          <p:cNvPr id="6" name="Zástupný symbol pro číslo snímku 5"/>
          <p:cNvSpPr>
            <a:spLocks noGrp="1"/>
          </p:cNvSpPr>
          <p:nvPr>
            <p:ph type="sldNum" sz="quarter" idx="4"/>
          </p:nvPr>
        </p:nvSpPr>
        <p:spPr>
          <a:xfrm>
            <a:off x="1692275" y="6516688"/>
            <a:ext cx="576263" cy="287337"/>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cs typeface="+mn-cs"/>
              </a:defRPr>
            </a:lvl1pPr>
          </a:lstStyle>
          <a:p>
            <a:pPr>
              <a:defRPr/>
            </a:pPr>
            <a:fld id="{A456F1E5-1761-4C62-84A6-9B9FE1F3DDBF}" type="slidenum">
              <a:rPr lang="cs-CZ">
                <a:solidFill>
                  <a:prstClr val="white"/>
                </a:solidFill>
              </a:rPr>
              <a:pPr>
                <a:defRPr/>
              </a:pPr>
              <a:t>‹#›</a:t>
            </a:fld>
            <a:endParaRPr lang="cs-CZ" dirty="0">
              <a:solidFill>
                <a:prstClr val="white"/>
              </a:solidFill>
            </a:endParaRPr>
          </a:p>
        </p:txBody>
      </p:sp>
    </p:spTree>
    <p:extLst>
      <p:ext uri="{BB962C8B-B14F-4D97-AF65-F5344CB8AC3E}">
        <p14:creationId xmlns:p14="http://schemas.microsoft.com/office/powerpoint/2010/main" val="124561763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Lst>
  <p:transition spd="med">
    <p:wipe dir="r"/>
  </p:transition>
  <p:hf sldNum="0" hdr="0" ftr="0" dt="0"/>
  <p:txStyles>
    <p:titleStyle>
      <a:lvl1pPr algn="r" rtl="0" fontAlgn="base">
        <a:spcBef>
          <a:spcPct val="0"/>
        </a:spcBef>
        <a:spcAft>
          <a:spcPct val="0"/>
        </a:spcAft>
        <a:defRPr sz="4000" b="1" kern="1200">
          <a:solidFill>
            <a:srgbClr val="001E96"/>
          </a:solidFill>
          <a:latin typeface="+mj-lt"/>
          <a:ea typeface="+mj-ea"/>
          <a:cs typeface="+mj-cs"/>
        </a:defRPr>
      </a:lvl1pPr>
      <a:lvl2pPr algn="r" rtl="0" fontAlgn="base">
        <a:spcBef>
          <a:spcPct val="0"/>
        </a:spcBef>
        <a:spcAft>
          <a:spcPct val="0"/>
        </a:spcAft>
        <a:defRPr sz="4000" b="1">
          <a:solidFill>
            <a:srgbClr val="001E96"/>
          </a:solidFill>
          <a:latin typeface="Calibri" pitchFamily="34" charset="0"/>
        </a:defRPr>
      </a:lvl2pPr>
      <a:lvl3pPr algn="r" rtl="0" fontAlgn="base">
        <a:spcBef>
          <a:spcPct val="0"/>
        </a:spcBef>
        <a:spcAft>
          <a:spcPct val="0"/>
        </a:spcAft>
        <a:defRPr sz="4000" b="1">
          <a:solidFill>
            <a:srgbClr val="001E96"/>
          </a:solidFill>
          <a:latin typeface="Calibri" pitchFamily="34" charset="0"/>
        </a:defRPr>
      </a:lvl3pPr>
      <a:lvl4pPr algn="r" rtl="0" fontAlgn="base">
        <a:spcBef>
          <a:spcPct val="0"/>
        </a:spcBef>
        <a:spcAft>
          <a:spcPct val="0"/>
        </a:spcAft>
        <a:defRPr sz="4000" b="1">
          <a:solidFill>
            <a:srgbClr val="001E96"/>
          </a:solidFill>
          <a:latin typeface="Calibri" pitchFamily="34" charset="0"/>
        </a:defRPr>
      </a:lvl4pPr>
      <a:lvl5pPr algn="r" rtl="0" fontAlgn="base">
        <a:spcBef>
          <a:spcPct val="0"/>
        </a:spcBef>
        <a:spcAft>
          <a:spcPct val="0"/>
        </a:spcAft>
        <a:defRPr sz="4000" b="1">
          <a:solidFill>
            <a:srgbClr val="001E96"/>
          </a:solidFill>
          <a:latin typeface="Calibri" pitchFamily="34" charset="0"/>
        </a:defRPr>
      </a:lvl5pPr>
      <a:lvl6pPr marL="457200" algn="r" rtl="0" eaLnBrk="1" fontAlgn="base" hangingPunct="1">
        <a:spcBef>
          <a:spcPct val="0"/>
        </a:spcBef>
        <a:spcAft>
          <a:spcPct val="0"/>
        </a:spcAft>
        <a:defRPr sz="4000" b="1">
          <a:solidFill>
            <a:srgbClr val="001E96"/>
          </a:solidFill>
          <a:latin typeface="Calibri" pitchFamily="34" charset="0"/>
        </a:defRPr>
      </a:lvl6pPr>
      <a:lvl7pPr marL="914400" algn="r" rtl="0" eaLnBrk="1" fontAlgn="base" hangingPunct="1">
        <a:spcBef>
          <a:spcPct val="0"/>
        </a:spcBef>
        <a:spcAft>
          <a:spcPct val="0"/>
        </a:spcAft>
        <a:defRPr sz="4000" b="1">
          <a:solidFill>
            <a:srgbClr val="001E96"/>
          </a:solidFill>
          <a:latin typeface="Calibri" pitchFamily="34" charset="0"/>
        </a:defRPr>
      </a:lvl7pPr>
      <a:lvl8pPr marL="1371600" algn="r" rtl="0" eaLnBrk="1" fontAlgn="base" hangingPunct="1">
        <a:spcBef>
          <a:spcPct val="0"/>
        </a:spcBef>
        <a:spcAft>
          <a:spcPct val="0"/>
        </a:spcAft>
        <a:defRPr sz="4000" b="1">
          <a:solidFill>
            <a:srgbClr val="001E96"/>
          </a:solidFill>
          <a:latin typeface="Calibri" pitchFamily="34" charset="0"/>
        </a:defRPr>
      </a:lvl8pPr>
      <a:lvl9pPr marL="1828800" algn="r" rtl="0" eaLnBrk="1" fontAlgn="base" hangingPunct="1">
        <a:spcBef>
          <a:spcPct val="0"/>
        </a:spcBef>
        <a:spcAft>
          <a:spcPct val="0"/>
        </a:spcAft>
        <a:defRPr sz="4000" b="1">
          <a:solidFill>
            <a:srgbClr val="001E96"/>
          </a:solidFill>
          <a:latin typeface="Calibri" pitchFamily="34" charset="0"/>
        </a:defRPr>
      </a:lvl9pPr>
    </p:titleStyle>
    <p:bodyStyle>
      <a:lvl1pPr marL="358775" indent="-358775" algn="l" rtl="0" fontAlgn="base">
        <a:spcBef>
          <a:spcPts val="1200"/>
        </a:spcBef>
        <a:spcAft>
          <a:spcPct val="0"/>
        </a:spcAft>
        <a:buClr>
          <a:srgbClr val="001E96"/>
        </a:buClr>
        <a:buFont typeface="Arial" charset="0"/>
        <a:defRPr sz="2800" kern="1200">
          <a:solidFill>
            <a:schemeClr val="tx1"/>
          </a:solidFill>
          <a:latin typeface="+mn-lt"/>
          <a:ea typeface="+mn-ea"/>
          <a:cs typeface="+mn-cs"/>
        </a:defRPr>
      </a:lvl1pPr>
      <a:lvl2pPr marL="358775" indent="-358775" algn="l" rtl="0" fontAlgn="base">
        <a:spcBef>
          <a:spcPts val="600"/>
        </a:spcBef>
        <a:spcAft>
          <a:spcPct val="0"/>
        </a:spcAft>
        <a:buClr>
          <a:srgbClr val="001E96"/>
        </a:buClr>
        <a:buFont typeface="Arial" charset="0"/>
        <a:buChar char="•"/>
        <a:defRPr sz="2800" kern="1200">
          <a:solidFill>
            <a:schemeClr val="tx1"/>
          </a:solidFill>
          <a:latin typeface="+mn-lt"/>
          <a:ea typeface="+mn-ea"/>
          <a:cs typeface="+mn-cs"/>
        </a:defRPr>
      </a:lvl2pPr>
      <a:lvl3pPr marL="358775" indent="-358775" algn="l" rtl="0" fontAlgn="base">
        <a:spcBef>
          <a:spcPts val="600"/>
        </a:spcBef>
        <a:spcAft>
          <a:spcPct val="0"/>
        </a:spcAft>
        <a:buClr>
          <a:srgbClr val="001E96"/>
        </a:buClr>
        <a:buSzPct val="120000"/>
        <a:buFont typeface="Arial" charset="0"/>
        <a:defRPr sz="2000" kern="1200">
          <a:solidFill>
            <a:schemeClr val="tx1"/>
          </a:solidFill>
          <a:latin typeface="+mn-lt"/>
          <a:ea typeface="+mn-ea"/>
          <a:cs typeface="+mn-cs"/>
        </a:defRPr>
      </a:lvl3pPr>
      <a:lvl4pPr marL="358775" indent="-358775" algn="l" rtl="0" fontAlgn="base">
        <a:spcBef>
          <a:spcPts val="600"/>
        </a:spcBef>
        <a:spcAft>
          <a:spcPct val="0"/>
        </a:spcAft>
        <a:buFont typeface="Arial" charset="0"/>
        <a:defRPr kern="1200">
          <a:solidFill>
            <a:schemeClr val="tx1"/>
          </a:solidFill>
          <a:latin typeface="+mn-lt"/>
          <a:ea typeface="+mn-ea"/>
          <a:cs typeface="+mn-cs"/>
        </a:defRPr>
      </a:lvl4pPr>
      <a:lvl5pPr marL="358775" indent="-358775" algn="l" rtl="0" fontAlgn="base">
        <a:spcBef>
          <a:spcPts val="600"/>
        </a:spcBef>
        <a:spcAft>
          <a:spcPct val="0"/>
        </a:spcAft>
        <a:buFont typeface="Arial" charset="0"/>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683568" y="3429000"/>
            <a:ext cx="7772400" cy="1440159"/>
          </a:xfrm>
        </p:spPr>
        <p:txBody>
          <a:bodyPr/>
          <a:lstStyle/>
          <a:p>
            <a:r>
              <a:rPr lang="cs-CZ" sz="3200" b="1" dirty="0" smtClean="0">
                <a:latin typeface="Arial" panose="020B0604020202020204" pitchFamily="34" charset="0"/>
                <a:cs typeface="Arial" panose="020B0604020202020204" pitchFamily="34" charset="0"/>
              </a:rPr>
              <a:t>Situace na trhu práce </a:t>
            </a:r>
            <a:br>
              <a:rPr lang="cs-CZ" sz="3200" b="1" dirty="0" smtClean="0">
                <a:latin typeface="Arial" panose="020B0604020202020204" pitchFamily="34" charset="0"/>
                <a:cs typeface="Arial" panose="020B0604020202020204" pitchFamily="34" charset="0"/>
              </a:rPr>
            </a:br>
            <a:r>
              <a:rPr lang="cs-CZ" sz="3200" b="1" dirty="0" smtClean="0">
                <a:latin typeface="Arial" panose="020B0604020202020204" pitchFamily="34" charset="0"/>
                <a:cs typeface="Arial" panose="020B0604020202020204" pitchFamily="34" charset="0"/>
              </a:rPr>
              <a:t>v Jihomoravském </a:t>
            </a:r>
            <a:r>
              <a:rPr lang="cs-CZ" sz="3200" b="1" dirty="0" smtClean="0">
                <a:latin typeface="Arial" panose="020B0604020202020204" pitchFamily="34" charset="0"/>
                <a:cs typeface="Arial" panose="020B0604020202020204" pitchFamily="34" charset="0"/>
              </a:rPr>
              <a:t>kraji</a:t>
            </a:r>
            <a:br>
              <a:rPr lang="cs-CZ" sz="3200" b="1" dirty="0" smtClean="0">
                <a:latin typeface="Arial" panose="020B0604020202020204" pitchFamily="34" charset="0"/>
                <a:cs typeface="Arial" panose="020B0604020202020204" pitchFamily="34" charset="0"/>
              </a:rPr>
            </a:br>
            <a:r>
              <a:rPr lang="cs-CZ" sz="2000" b="1" dirty="0" smtClean="0">
                <a:solidFill>
                  <a:srgbClr val="000000"/>
                </a:solidFill>
                <a:latin typeface="Arial" panose="020B0604020202020204" pitchFamily="34" charset="0"/>
                <a:cs typeface="Arial" panose="020B0604020202020204" pitchFamily="34" charset="0"/>
              </a:rPr>
              <a:t>22.11.2017</a:t>
            </a:r>
            <a:endParaRPr lang="cs-CZ" sz="3200" b="1" dirty="0">
              <a:solidFill>
                <a:srgbClr val="000000"/>
              </a:solidFill>
              <a:latin typeface="Arial" panose="020B0604020202020204" pitchFamily="34" charset="0"/>
              <a:cs typeface="Arial" panose="020B0604020202020204" pitchFamily="34" charset="0"/>
            </a:endParaRPr>
          </a:p>
        </p:txBody>
      </p:sp>
      <p:sp>
        <p:nvSpPr>
          <p:cNvPr id="5" name="Podnadpis 4"/>
          <p:cNvSpPr>
            <a:spLocks noGrp="1"/>
          </p:cNvSpPr>
          <p:nvPr>
            <p:ph type="subTitle" idx="1"/>
          </p:nvPr>
        </p:nvSpPr>
        <p:spPr/>
        <p:txBody>
          <a:bodyPr/>
          <a:lstStyle/>
          <a:p>
            <a:r>
              <a:rPr lang="cs-CZ" dirty="0" smtClean="0"/>
              <a:t>Úřad práce ČR – Krajská pobočka v Brně</a:t>
            </a:r>
            <a:endParaRPr lang="cs-CZ" dirty="0"/>
          </a:p>
        </p:txBody>
      </p:sp>
    </p:spTree>
    <p:extLst>
      <p:ext uri="{BB962C8B-B14F-4D97-AF65-F5344CB8AC3E}">
        <p14:creationId xmlns:p14="http://schemas.microsoft.com/office/powerpoint/2010/main" val="1296903225"/>
      </p:ext>
    </p:extLst>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Rekvalifikace</a:t>
            </a:r>
          </a:p>
        </p:txBody>
      </p:sp>
      <p:sp>
        <p:nvSpPr>
          <p:cNvPr id="3" name="Zástupný symbol pro obsah 2"/>
          <p:cNvSpPr>
            <a:spLocks noGrp="1"/>
          </p:cNvSpPr>
          <p:nvPr>
            <p:ph idx="1"/>
          </p:nvPr>
        </p:nvSpPr>
        <p:spPr/>
        <p:txBody>
          <a:bodyPr/>
          <a:lstStyle/>
          <a:p>
            <a:pPr>
              <a:buFont typeface="Arial" panose="020B0604020202020204" pitchFamily="34" charset="0"/>
              <a:buChar char="•"/>
            </a:pPr>
            <a:r>
              <a:rPr lang="cs-CZ" sz="2000" b="1" dirty="0"/>
              <a:t>Nástroj APZ, jehož úkolem je přispět k odstranění disparit na trhu práce ve vztahu k nabídce a poptávce kvalifikované pracovní síly. Zvyšuje zaměstnatelnost osob na trhu práce.</a:t>
            </a:r>
          </a:p>
          <a:p>
            <a:pPr>
              <a:buFont typeface="Arial" panose="020B0604020202020204" pitchFamily="34" charset="0"/>
              <a:buChar char="•"/>
            </a:pPr>
            <a:r>
              <a:rPr lang="cs-CZ" sz="2000" b="1" dirty="0"/>
              <a:t>Realizuje se na základě </a:t>
            </a:r>
            <a:r>
              <a:rPr lang="cs-CZ" sz="2000" b="1" dirty="0">
                <a:solidFill>
                  <a:srgbClr val="0033CC"/>
                </a:solidFill>
              </a:rPr>
              <a:t>dohody mezi ÚP a uchazečem nebo zájemcem o zaměstnání</a:t>
            </a:r>
            <a:r>
              <a:rPr lang="cs-CZ" sz="2000" b="1" dirty="0">
                <a:solidFill>
                  <a:srgbClr val="0070C0"/>
                </a:solidFill>
              </a:rPr>
              <a:t>,</a:t>
            </a:r>
            <a:r>
              <a:rPr lang="cs-CZ" sz="2000" b="1" dirty="0"/>
              <a:t> vyžaduje-li to jejich uplatnění na trhu práce.</a:t>
            </a:r>
          </a:p>
          <a:p>
            <a:pPr>
              <a:buFont typeface="Arial" panose="020B0604020202020204" pitchFamily="34" charset="0"/>
              <a:buChar char="•"/>
            </a:pPr>
            <a:r>
              <a:rPr lang="cs-CZ" sz="2000" b="1" dirty="0">
                <a:solidFill>
                  <a:srgbClr val="0033CC"/>
                </a:solidFill>
              </a:rPr>
              <a:t>Zvolená rekvalifikace </a:t>
            </a:r>
            <a:r>
              <a:rPr lang="cs-CZ" sz="2000" b="1" dirty="0"/>
              <a:t>– uchazeč nebo zájemce o zaměstnání si zabezpečí rekvalifikaci sám a ÚP po jejím úspěšném absolvování cenu rekvalifikace uhradí.</a:t>
            </a:r>
          </a:p>
          <a:p>
            <a:pPr>
              <a:buFont typeface="Arial" panose="020B0604020202020204" pitchFamily="34" charset="0"/>
              <a:buChar char="•"/>
            </a:pPr>
            <a:r>
              <a:rPr lang="cs-CZ" sz="2000" b="1" dirty="0">
                <a:solidFill>
                  <a:srgbClr val="000000"/>
                </a:solidFill>
              </a:rPr>
              <a:t>Zaměření rekvalifikací směřuje vždy ke </a:t>
            </a:r>
            <a:r>
              <a:rPr lang="cs-CZ" sz="2000" b="1" dirty="0">
                <a:solidFill>
                  <a:srgbClr val="0033CC"/>
                </a:solidFill>
              </a:rPr>
              <a:t>konkrétnímu pracovnímu uplatnění</a:t>
            </a:r>
            <a:r>
              <a:rPr lang="cs-CZ" sz="2000" b="1" dirty="0">
                <a:solidFill>
                  <a:srgbClr val="000000"/>
                </a:solidFill>
              </a:rPr>
              <a:t> uchazeče o zaměstnání.</a:t>
            </a:r>
            <a:endParaRPr lang="cs-CZ" sz="2000" b="1" dirty="0">
              <a:solidFill>
                <a:srgbClr val="0070C0"/>
              </a:solidFill>
            </a:endParaRPr>
          </a:p>
          <a:p>
            <a:endParaRPr lang="cs-CZ" dirty="0"/>
          </a:p>
        </p:txBody>
      </p:sp>
    </p:spTree>
    <p:extLst>
      <p:ext uri="{BB962C8B-B14F-4D97-AF65-F5344CB8AC3E}">
        <p14:creationId xmlns:p14="http://schemas.microsoft.com/office/powerpoint/2010/main" val="1633026201"/>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Poradenství</a:t>
            </a:r>
          </a:p>
        </p:txBody>
      </p:sp>
      <p:sp>
        <p:nvSpPr>
          <p:cNvPr id="3" name="Zástupný symbol pro obsah 2"/>
          <p:cNvSpPr>
            <a:spLocks noGrp="1"/>
          </p:cNvSpPr>
          <p:nvPr>
            <p:ph idx="1"/>
          </p:nvPr>
        </p:nvSpPr>
        <p:spPr/>
        <p:txBody>
          <a:bodyPr/>
          <a:lstStyle/>
          <a:p>
            <a:r>
              <a:rPr lang="cs-CZ" sz="2400" dirty="0"/>
              <a:t>Je realizováno zejména  za účelem zjišťování </a:t>
            </a:r>
            <a:r>
              <a:rPr lang="cs-CZ" sz="2400" u="sng" dirty="0"/>
              <a:t>osobnostních a kvalifikačních předpokladů fyzických osob</a:t>
            </a:r>
            <a:r>
              <a:rPr lang="cs-CZ" sz="2400" dirty="0"/>
              <a:t> </a:t>
            </a:r>
            <a:r>
              <a:rPr lang="cs-CZ" sz="2400" b="1" dirty="0"/>
              <a:t>pro volbu povolání, pro zprostředkování vhodného zaměstnání</a:t>
            </a:r>
            <a:r>
              <a:rPr lang="cs-CZ" sz="2400" dirty="0"/>
              <a:t>, pro přípravu k práci OZP a při výběru vhodných nástrojů APZ</a:t>
            </a:r>
          </a:p>
          <a:p>
            <a:r>
              <a:rPr lang="cs-CZ" sz="2400" dirty="0">
                <a:solidFill>
                  <a:srgbClr val="0033CC"/>
                </a:solidFill>
              </a:rPr>
              <a:t>Individuální kariérové poradenství</a:t>
            </a:r>
          </a:p>
          <a:p>
            <a:r>
              <a:rPr lang="cs-CZ" sz="2400" dirty="0">
                <a:solidFill>
                  <a:srgbClr val="0033CC"/>
                </a:solidFill>
              </a:rPr>
              <a:t>Skupinové poradenství, JOB kluby</a:t>
            </a:r>
          </a:p>
          <a:p>
            <a:r>
              <a:rPr lang="cs-CZ" sz="2400" dirty="0">
                <a:solidFill>
                  <a:srgbClr val="0033CC"/>
                </a:solidFill>
              </a:rPr>
              <a:t>Bilanční </a:t>
            </a:r>
            <a:r>
              <a:rPr lang="cs-CZ" sz="2400" dirty="0" smtClean="0">
                <a:solidFill>
                  <a:srgbClr val="0033CC"/>
                </a:solidFill>
              </a:rPr>
              <a:t>diagnostika</a:t>
            </a:r>
          </a:p>
          <a:p>
            <a:r>
              <a:rPr lang="cs-CZ" sz="2400" dirty="0" smtClean="0">
                <a:solidFill>
                  <a:srgbClr val="0033CC"/>
                </a:solidFill>
              </a:rPr>
              <a:t>Pracovní rehabilitace</a:t>
            </a:r>
            <a:endParaRPr lang="cs-CZ" sz="2400" dirty="0">
              <a:solidFill>
                <a:srgbClr val="0033CC"/>
              </a:solidFill>
            </a:endParaRPr>
          </a:p>
          <a:p>
            <a:r>
              <a:rPr lang="cs-CZ" sz="2400" dirty="0">
                <a:solidFill>
                  <a:srgbClr val="0033CC"/>
                </a:solidFill>
              </a:rPr>
              <a:t>Informační a poradenská střediska pro volbu povolání</a:t>
            </a:r>
          </a:p>
          <a:p>
            <a:endParaRPr lang="cs-CZ" dirty="0"/>
          </a:p>
        </p:txBody>
      </p:sp>
    </p:spTree>
    <p:extLst>
      <p:ext uri="{BB962C8B-B14F-4D97-AF65-F5344CB8AC3E}">
        <p14:creationId xmlns:p14="http://schemas.microsoft.com/office/powerpoint/2010/main" val="2680413016"/>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latin typeface="Arial" panose="020B0604020202020204" pitchFamily="34" charset="0"/>
                <a:cs typeface="Arial" panose="020B0604020202020204" pitchFamily="34" charset="0"/>
              </a:rPr>
              <a:t>OZP- změny od 1.1.2018</a:t>
            </a:r>
            <a:endParaRPr lang="cs-CZ" sz="3600" dirty="0">
              <a:latin typeface="Arial" panose="020B0604020202020204" pitchFamily="34" charset="0"/>
              <a:cs typeface="Arial" panose="020B0604020202020204" pitchFamily="34" charset="0"/>
            </a:endParaRPr>
          </a:p>
        </p:txBody>
      </p:sp>
      <p:sp>
        <p:nvSpPr>
          <p:cNvPr id="3" name="Obdélník 2"/>
          <p:cNvSpPr/>
          <p:nvPr/>
        </p:nvSpPr>
        <p:spPr>
          <a:xfrm>
            <a:off x="827584" y="1988840"/>
            <a:ext cx="7848872" cy="3139321"/>
          </a:xfrm>
          <a:prstGeom prst="rect">
            <a:avLst/>
          </a:prstGeom>
        </p:spPr>
        <p:txBody>
          <a:bodyPr wrap="square">
            <a:spAutoFit/>
          </a:bodyPr>
          <a:lstStyle/>
          <a:p>
            <a:pPr marL="0" indent="0" algn="just">
              <a:buNone/>
            </a:pPr>
            <a:r>
              <a:rPr lang="cs-CZ" b="1" dirty="0">
                <a:solidFill>
                  <a:srgbClr val="00CCFF"/>
                </a:solidFill>
                <a:sym typeface="Wingdings"/>
              </a:rPr>
              <a:t>§ 75  příspěvek na zřízení pracovního místa pro osobu se zdravotním postižením</a:t>
            </a:r>
          </a:p>
          <a:p>
            <a:pPr marL="0" indent="0" algn="just">
              <a:buNone/>
            </a:pPr>
            <a:r>
              <a:rPr lang="cs-CZ" dirty="0"/>
              <a:t>Změna stávajícího příspěvku na zřízení chráněného pracovního místa. </a:t>
            </a:r>
          </a:p>
          <a:p>
            <a:pPr marL="0" indent="0" algn="just">
              <a:buNone/>
            </a:pPr>
            <a:endParaRPr lang="cs-CZ" dirty="0"/>
          </a:p>
          <a:p>
            <a:pPr marL="0" indent="0" algn="just">
              <a:buNone/>
            </a:pPr>
            <a:r>
              <a:rPr lang="cs-CZ" dirty="0"/>
              <a:t>Příspěvek se bude týkat zaměstnavatele, který </a:t>
            </a:r>
            <a:r>
              <a:rPr lang="cs-CZ" b="1" dirty="0"/>
              <a:t>zřídí pro osobu se zdravotním postižením na základě písemné dohody uzavřené s Úřadem práce České republiky pracovní místo</a:t>
            </a:r>
            <a:r>
              <a:rPr lang="cs-CZ" dirty="0"/>
              <a:t> a jeho poskytování se bude řídit současným zněním § 75 zákona o zaměstnanosti s tím, že se na něj nebudou vztahovat podmínky určené pro chráněný trh práce, tj. dosavadní podmínky pro vymezení chráněného pracovního místa.</a:t>
            </a:r>
          </a:p>
          <a:p>
            <a:pPr marL="0" indent="0" algn="ctr">
              <a:buNone/>
            </a:pPr>
            <a:endParaRPr lang="cs-CZ" dirty="0">
              <a:sym typeface="Wingdings"/>
            </a:endParaRPr>
          </a:p>
        </p:txBody>
      </p:sp>
    </p:spTree>
    <p:extLst>
      <p:ext uri="{BB962C8B-B14F-4D97-AF65-F5344CB8AC3E}">
        <p14:creationId xmlns:p14="http://schemas.microsoft.com/office/powerpoint/2010/main" val="3441475003"/>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latin typeface="Arial" panose="020B0604020202020204" pitchFamily="34" charset="0"/>
                <a:cs typeface="Arial" panose="020B0604020202020204" pitchFamily="34" charset="0"/>
              </a:rPr>
              <a:t>OZP- změny od 1.1.2018</a:t>
            </a:r>
            <a:endParaRPr lang="cs-CZ" sz="3600" dirty="0"/>
          </a:p>
        </p:txBody>
      </p:sp>
      <p:sp>
        <p:nvSpPr>
          <p:cNvPr id="3" name="Zástupný symbol pro obsah 2"/>
          <p:cNvSpPr>
            <a:spLocks noGrp="1"/>
          </p:cNvSpPr>
          <p:nvPr>
            <p:ph idx="1"/>
          </p:nvPr>
        </p:nvSpPr>
        <p:spPr/>
        <p:txBody>
          <a:bodyPr/>
          <a:lstStyle/>
          <a:p>
            <a:pPr marL="0" indent="0" algn="just">
              <a:buNone/>
            </a:pPr>
            <a:r>
              <a:rPr lang="cs-CZ" sz="2000" b="1" dirty="0">
                <a:solidFill>
                  <a:srgbClr val="00CCFF"/>
                </a:solidFill>
              </a:rPr>
              <a:t>§ 76 </a:t>
            </a:r>
            <a:r>
              <a:rPr lang="cs-CZ" sz="2000" b="1" dirty="0">
                <a:solidFill>
                  <a:srgbClr val="00CCFF"/>
                </a:solidFill>
                <a:sym typeface="Wingdings"/>
              </a:rPr>
              <a:t> </a:t>
            </a:r>
            <a:r>
              <a:rPr lang="cs-CZ" sz="2000" b="1" dirty="0">
                <a:solidFill>
                  <a:srgbClr val="00CCFF"/>
                </a:solidFill>
              </a:rPr>
              <a:t>příspěvek na úhradu provozních nákladů vynaložených </a:t>
            </a:r>
            <a:r>
              <a:rPr lang="cs-CZ" sz="2000" b="1" dirty="0" smtClean="0">
                <a:solidFill>
                  <a:srgbClr val="00CCFF"/>
                </a:solidFill>
              </a:rPr>
              <a:t>v </a:t>
            </a:r>
            <a:r>
              <a:rPr lang="cs-CZ" sz="2000" b="1" dirty="0">
                <a:solidFill>
                  <a:srgbClr val="00CCFF"/>
                </a:solidFill>
              </a:rPr>
              <a:t>souvislosti se zaměstnáváním osoby se zdravotním </a:t>
            </a:r>
            <a:r>
              <a:rPr lang="cs-CZ" sz="2000" b="1" dirty="0" smtClean="0">
                <a:solidFill>
                  <a:srgbClr val="00CCFF"/>
                </a:solidFill>
              </a:rPr>
              <a:t>postižením</a:t>
            </a:r>
            <a:endParaRPr lang="cs-CZ" sz="2000" b="1" dirty="0">
              <a:solidFill>
                <a:srgbClr val="00CCFF"/>
              </a:solidFill>
            </a:endParaRPr>
          </a:p>
          <a:p>
            <a:pPr marL="0" indent="0" algn="just">
              <a:spcBef>
                <a:spcPts val="0"/>
              </a:spcBef>
              <a:buNone/>
            </a:pPr>
            <a:r>
              <a:rPr lang="cs-CZ" sz="2000" b="1" dirty="0"/>
              <a:t>Poskytování</a:t>
            </a:r>
            <a:r>
              <a:rPr lang="cs-CZ" sz="2000" dirty="0"/>
              <a:t> příspěvku již </a:t>
            </a:r>
            <a:r>
              <a:rPr lang="cs-CZ" sz="2000" b="1" dirty="0"/>
              <a:t>nebude vázáno na zřízená či </a:t>
            </a:r>
          </a:p>
          <a:p>
            <a:pPr marL="0" indent="0" algn="just">
              <a:spcBef>
                <a:spcPts val="0"/>
              </a:spcBef>
              <a:buNone/>
            </a:pPr>
            <a:r>
              <a:rPr lang="cs-CZ" sz="2000" b="1" dirty="0"/>
              <a:t>vymezená chráněná pracovní místa, protože tento institut </a:t>
            </a:r>
          </a:p>
          <a:p>
            <a:pPr marL="0" lvl="0" indent="0">
              <a:spcBef>
                <a:spcPts val="0"/>
              </a:spcBef>
              <a:buNone/>
            </a:pPr>
            <a:r>
              <a:rPr lang="cs-CZ" sz="2000" b="1" dirty="0"/>
              <a:t>bude nahrazen dohodou o uznání zaměstnavatele za zaměstnavatele na chráněném trhu práce. </a:t>
            </a:r>
            <a:r>
              <a:rPr lang="cs-CZ" sz="2000" dirty="0"/>
              <a:t>Vzhledem k tomu, že pojem „chráněné“ se již nebude objevovat v souvislosti se zřizováním pracovních míst, ale v souvislosti s uznáním zaměstnavatele za zaměstnavatele na chráněném trhu práce, je potřeba tomuto přizpůsobit </a:t>
            </a:r>
            <a:r>
              <a:rPr lang="cs-CZ" sz="2000" dirty="0" smtClean="0"/>
              <a:t>také tento příspěvek. </a:t>
            </a:r>
            <a:r>
              <a:rPr lang="cs-CZ" sz="2000" b="1" dirty="0"/>
              <a:t>Nově jsou </a:t>
            </a:r>
            <a:r>
              <a:rPr lang="cs-CZ" sz="2000" b="1" dirty="0" smtClean="0"/>
              <a:t>stanoveny náležitosti </a:t>
            </a:r>
            <a:r>
              <a:rPr lang="cs-CZ" sz="2000" b="1" dirty="0"/>
              <a:t>žádosti </a:t>
            </a:r>
            <a:r>
              <a:rPr lang="cs-CZ" sz="2000" dirty="0"/>
              <a:t>o poskytnutí </a:t>
            </a:r>
            <a:r>
              <a:rPr lang="cs-CZ" sz="2000" dirty="0" smtClean="0"/>
              <a:t>příspěvku a </a:t>
            </a:r>
            <a:r>
              <a:rPr lang="cs-CZ" sz="2000" dirty="0"/>
              <a:t>rovněž </a:t>
            </a:r>
            <a:r>
              <a:rPr lang="cs-CZ" sz="2000" dirty="0" smtClean="0"/>
              <a:t>dohody. </a:t>
            </a:r>
            <a:r>
              <a:rPr lang="cs-CZ" sz="2000" dirty="0"/>
              <a:t>Zároveň se zpřesňuje právní úprava poskytnutí tohoto příspěvku ve vztahu k osobě samostatně výdělečně činné, která je osobou se zdravotním postižením. </a:t>
            </a:r>
            <a:endParaRPr lang="cs-CZ" sz="2000" dirty="0" smtClean="0"/>
          </a:p>
          <a:p>
            <a:pPr marL="0" lvl="0" indent="0">
              <a:spcBef>
                <a:spcPts val="0"/>
              </a:spcBef>
              <a:buNone/>
            </a:pPr>
            <a:r>
              <a:rPr lang="cs-CZ" sz="2000" dirty="0" smtClean="0"/>
              <a:t>Výše příspěvku zůstává stejná – max. 48 tis./rok.</a:t>
            </a:r>
            <a:endParaRPr lang="cs-CZ" sz="2000" dirty="0"/>
          </a:p>
          <a:p>
            <a:pPr marL="0" indent="0" algn="just">
              <a:spcBef>
                <a:spcPts val="0"/>
              </a:spcBef>
              <a:buNone/>
            </a:pPr>
            <a:endParaRPr lang="cs-CZ" sz="2400" dirty="0"/>
          </a:p>
          <a:p>
            <a:pPr marL="0" indent="0" algn="just">
              <a:spcBef>
                <a:spcPts val="0"/>
              </a:spcBef>
              <a:buNone/>
            </a:pPr>
            <a:endParaRPr lang="cs-CZ" sz="2000" dirty="0"/>
          </a:p>
          <a:p>
            <a:endParaRPr lang="cs-CZ" dirty="0"/>
          </a:p>
        </p:txBody>
      </p:sp>
    </p:spTree>
    <p:extLst>
      <p:ext uri="{BB962C8B-B14F-4D97-AF65-F5344CB8AC3E}">
        <p14:creationId xmlns:p14="http://schemas.microsoft.com/office/powerpoint/2010/main" val="635884298"/>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latin typeface="Arial" panose="020B0604020202020204" pitchFamily="34" charset="0"/>
                <a:cs typeface="Arial" panose="020B0604020202020204" pitchFamily="34" charset="0"/>
              </a:rPr>
              <a:t>OZP- změny od 1.1.2018</a:t>
            </a:r>
            <a:endParaRPr lang="cs-CZ" sz="3600" dirty="0"/>
          </a:p>
        </p:txBody>
      </p:sp>
      <p:sp>
        <p:nvSpPr>
          <p:cNvPr id="3" name="Zástupný symbol pro obsah 2"/>
          <p:cNvSpPr>
            <a:spLocks noGrp="1"/>
          </p:cNvSpPr>
          <p:nvPr>
            <p:ph idx="1"/>
          </p:nvPr>
        </p:nvSpPr>
        <p:spPr>
          <a:xfrm>
            <a:off x="683568" y="1628800"/>
            <a:ext cx="8135937" cy="4425950"/>
          </a:xfrm>
        </p:spPr>
        <p:txBody>
          <a:bodyPr/>
          <a:lstStyle/>
          <a:p>
            <a:pPr marL="0" indent="0" algn="just">
              <a:buNone/>
            </a:pPr>
            <a:r>
              <a:rPr lang="cs-CZ" sz="1600" b="1" dirty="0">
                <a:solidFill>
                  <a:srgbClr val="00CCFF"/>
                </a:solidFill>
              </a:rPr>
              <a:t>§ 78 </a:t>
            </a:r>
            <a:r>
              <a:rPr lang="cs-CZ" sz="1600" b="1" dirty="0">
                <a:solidFill>
                  <a:srgbClr val="00CCFF"/>
                </a:solidFill>
                <a:sym typeface="Wingdings"/>
              </a:rPr>
              <a:t> chráněný trh práce a dohoda o uznání zaměstnavatele za zaměstnavatele na chráněném trhu práce</a:t>
            </a:r>
          </a:p>
          <a:p>
            <a:pPr algn="just">
              <a:buFont typeface="Wingdings" panose="05000000000000000000" pitchFamily="2" charset="2"/>
              <a:buChar char="Ø"/>
            </a:pPr>
            <a:r>
              <a:rPr lang="cs-CZ" sz="1600" b="1" dirty="0">
                <a:sym typeface="Wingdings"/>
              </a:rPr>
              <a:t>nahrazení administrativně náročného systému vymezování CHPM novým institutem</a:t>
            </a:r>
            <a:r>
              <a:rPr lang="cs-CZ" sz="1600" dirty="0">
                <a:sym typeface="Wingdings"/>
              </a:rPr>
              <a:t>, kterým je </a:t>
            </a:r>
            <a:r>
              <a:rPr lang="cs-CZ" sz="1600" b="1" dirty="0">
                <a:sym typeface="Wingdings"/>
              </a:rPr>
              <a:t>uznání zaměstnavatele za zaměstnavatele na chráněném trhu </a:t>
            </a:r>
            <a:r>
              <a:rPr lang="cs-CZ" sz="1600" b="1" dirty="0" smtClean="0">
                <a:sym typeface="Wingdings"/>
              </a:rPr>
              <a:t>práce</a:t>
            </a:r>
            <a:endParaRPr lang="cs-CZ" sz="1600" dirty="0">
              <a:sym typeface="Wingdings"/>
            </a:endParaRPr>
          </a:p>
          <a:p>
            <a:pPr marL="0" indent="0" algn="just">
              <a:spcBef>
                <a:spcPts val="0"/>
              </a:spcBef>
              <a:buNone/>
            </a:pPr>
            <a:r>
              <a:rPr lang="cs-CZ" sz="1600" dirty="0">
                <a:sym typeface="Wingdings"/>
              </a:rPr>
              <a:t>Uznání zaměstnavatele za zaměstnavatele na chráněném trhu práce bude jednorázový akt, který zajistí, že do systému podpory chráněného trhu práce vstoupí jen takové subjekty, které žádným způsobem nezneužívají poskytovanou podporu. </a:t>
            </a:r>
          </a:p>
          <a:p>
            <a:pPr marL="0" indent="0" algn="just">
              <a:spcBef>
                <a:spcPts val="0"/>
              </a:spcBef>
              <a:buNone/>
            </a:pPr>
            <a:r>
              <a:rPr lang="cs-CZ" sz="1600" b="1" dirty="0">
                <a:sym typeface="Wingdings"/>
              </a:rPr>
              <a:t>Dohoda</a:t>
            </a:r>
            <a:r>
              <a:rPr lang="cs-CZ" sz="1600" dirty="0">
                <a:sym typeface="Wingdings"/>
              </a:rPr>
              <a:t> o uznání zaměstnavatele za zaměstnavatele na chráněném trhu práce se bude uzavírat se zaměstnavatelem, který splní zákonem o zaměstnanosti stanovené podmínky, </a:t>
            </a:r>
            <a:r>
              <a:rPr lang="cs-CZ" sz="1600" b="1" dirty="0">
                <a:sym typeface="Wingdings"/>
              </a:rPr>
              <a:t>na dobu 3 let. </a:t>
            </a:r>
            <a:r>
              <a:rPr lang="cs-CZ" sz="1600" dirty="0">
                <a:sym typeface="Wingdings"/>
              </a:rPr>
              <a:t>Pokud o uzavření dohody, po uplynutí této doby, zaměstnavatel požádá nejpozději do 3 měsíců po skončení účinnosti předchozí dohody, uzavře s ním Úřad práce České republiky dohodu o uznání zaměstnavatele za zaměstnavatele na chráněném trhu práce již na dobu neurčitou. </a:t>
            </a:r>
            <a:endParaRPr lang="cs-CZ" sz="1600" dirty="0" smtClean="0">
              <a:sym typeface="Wingdings"/>
            </a:endParaRPr>
          </a:p>
          <a:p>
            <a:pPr marL="0" indent="0" algn="just">
              <a:spcBef>
                <a:spcPts val="0"/>
              </a:spcBef>
              <a:buNone/>
            </a:pPr>
            <a:endParaRPr lang="cs-CZ" sz="1600" dirty="0">
              <a:sym typeface="Wingdings"/>
            </a:endParaRPr>
          </a:p>
          <a:p>
            <a:pPr algn="just">
              <a:spcBef>
                <a:spcPts val="0"/>
              </a:spcBef>
              <a:buFont typeface="Wingdings" panose="05000000000000000000" pitchFamily="2" charset="2"/>
              <a:buChar char="Ø"/>
            </a:pPr>
            <a:r>
              <a:rPr lang="cs-CZ" sz="1600" b="1" dirty="0">
                <a:sym typeface="Wingdings"/>
              </a:rPr>
              <a:t>zpřehlednění systému</a:t>
            </a:r>
            <a:r>
              <a:rPr lang="cs-CZ" sz="1600" dirty="0">
                <a:sym typeface="Wingdings"/>
              </a:rPr>
              <a:t> podpory zaměstnávání osob se zdravotním postižením. </a:t>
            </a:r>
          </a:p>
          <a:p>
            <a:pPr marL="0" indent="0" algn="just">
              <a:spcBef>
                <a:spcPts val="0"/>
              </a:spcBef>
              <a:buNone/>
            </a:pPr>
            <a:r>
              <a:rPr lang="cs-CZ" sz="1600" dirty="0">
                <a:sym typeface="Wingdings"/>
              </a:rPr>
              <a:t>Chráněný trh práce bude tvořit segment zaměstnavatelů, se kterými bude uzavřena dohoda o uznání zaměstnavatele za zaměstnavatele na </a:t>
            </a:r>
            <a:r>
              <a:rPr lang="cs-CZ" sz="1600" dirty="0" smtClean="0">
                <a:sym typeface="Wingdings"/>
              </a:rPr>
              <a:t>chráněném trhu </a:t>
            </a:r>
            <a:r>
              <a:rPr lang="cs-CZ" sz="1600" dirty="0">
                <a:sym typeface="Wingdings"/>
              </a:rPr>
              <a:t>práce.</a:t>
            </a:r>
          </a:p>
          <a:p>
            <a:endParaRPr lang="cs-CZ" dirty="0"/>
          </a:p>
        </p:txBody>
      </p:sp>
    </p:spTree>
    <p:extLst>
      <p:ext uri="{BB962C8B-B14F-4D97-AF65-F5344CB8AC3E}">
        <p14:creationId xmlns:p14="http://schemas.microsoft.com/office/powerpoint/2010/main" val="2739897854"/>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latin typeface="Arial" panose="020B0604020202020204" pitchFamily="34" charset="0"/>
                <a:cs typeface="Arial" panose="020B0604020202020204" pitchFamily="34" charset="0"/>
              </a:rPr>
              <a:t>OZP- změny od 1.1.2018</a:t>
            </a:r>
            <a:endParaRPr lang="cs-CZ" sz="3600" dirty="0"/>
          </a:p>
        </p:txBody>
      </p:sp>
      <p:sp>
        <p:nvSpPr>
          <p:cNvPr id="3" name="Zástupný symbol pro obsah 2"/>
          <p:cNvSpPr>
            <a:spLocks noGrp="1"/>
          </p:cNvSpPr>
          <p:nvPr>
            <p:ph idx="1"/>
          </p:nvPr>
        </p:nvSpPr>
        <p:spPr/>
        <p:txBody>
          <a:bodyPr/>
          <a:lstStyle/>
          <a:p>
            <a:pPr marL="0" indent="0" algn="just">
              <a:spcBef>
                <a:spcPts val="0"/>
              </a:spcBef>
              <a:buNone/>
            </a:pPr>
            <a:r>
              <a:rPr lang="cs-CZ" sz="1600" b="1" dirty="0">
                <a:solidFill>
                  <a:srgbClr val="00CCFF"/>
                </a:solidFill>
              </a:rPr>
              <a:t>§ 78a </a:t>
            </a:r>
            <a:r>
              <a:rPr lang="cs-CZ" sz="1600" b="1" dirty="0">
                <a:solidFill>
                  <a:srgbClr val="00CCFF"/>
                </a:solidFill>
                <a:sym typeface="Wingdings"/>
              </a:rPr>
              <a:t> příspěvek na podporu zaměstnávání osob se zdravotním postižením na chráněném trhu </a:t>
            </a:r>
            <a:r>
              <a:rPr lang="cs-CZ" sz="1600" b="1" dirty="0" smtClean="0">
                <a:solidFill>
                  <a:srgbClr val="00CCFF"/>
                </a:solidFill>
                <a:sym typeface="Wingdings"/>
              </a:rPr>
              <a:t>práce</a:t>
            </a:r>
            <a:endParaRPr lang="cs-CZ" sz="1600" b="1" i="1" dirty="0">
              <a:solidFill>
                <a:srgbClr val="00CCFF"/>
              </a:solidFill>
              <a:sym typeface="Wingdings"/>
            </a:endParaRPr>
          </a:p>
          <a:p>
            <a:pPr marL="0" indent="0" algn="just">
              <a:spcBef>
                <a:spcPts val="0"/>
              </a:spcBef>
              <a:buNone/>
            </a:pPr>
            <a:endParaRPr lang="cs-CZ" sz="1600" b="1" i="1" dirty="0">
              <a:solidFill>
                <a:srgbClr val="00CCFF"/>
              </a:solidFill>
              <a:sym typeface="Wingdings"/>
            </a:endParaRPr>
          </a:p>
          <a:p>
            <a:pPr marL="0" indent="0" algn="just">
              <a:spcBef>
                <a:spcPts val="0"/>
              </a:spcBef>
              <a:buNone/>
            </a:pPr>
            <a:r>
              <a:rPr lang="cs-CZ" sz="1600" dirty="0" smtClean="0"/>
              <a:t>Úprava </a:t>
            </a:r>
            <a:r>
              <a:rPr lang="cs-CZ" sz="1600" dirty="0"/>
              <a:t>výše příspěvku na podporu zaměstnávání osob se zdravotním postižením na chráněném trhu práce o částku 1 500 Kč,  která zahrnuje zvýšení  o 700 Kč na jeho aktuální výši a  další zvýšení příspěvku o 800 Kč, a to z důvodu připravovaného zvýšení minimální mzdy od 1. 1. 2018. </a:t>
            </a:r>
          </a:p>
          <a:p>
            <a:pPr marL="0" indent="0">
              <a:buNone/>
            </a:pPr>
            <a:r>
              <a:rPr lang="cs-CZ" sz="1600" dirty="0"/>
              <a:t>Příspěvek na podporu zaměstnávání osob  se zdravotním postižením na chráněném trhu práce bude poskytován od prvního dne kalendářního čtvrtletí následujícího po vyhlášení novely zákona ve Sbírce zákonů České republiky ve výši </a:t>
            </a:r>
            <a:r>
              <a:rPr lang="cs-CZ" sz="1600" b="1" dirty="0"/>
              <a:t>12 000 Kč</a:t>
            </a:r>
            <a:r>
              <a:rPr lang="cs-CZ" sz="1600" dirty="0"/>
              <a:t>, přičemž k tomuto příspěvku zaměstnavateli bude náležet </a:t>
            </a:r>
            <a:r>
              <a:rPr lang="cs-CZ" sz="1600" b="1" dirty="0"/>
              <a:t>paušální částka 1 000 Kč </a:t>
            </a:r>
            <a:r>
              <a:rPr lang="cs-CZ" sz="1600" dirty="0"/>
              <a:t>měsíčně na náklady vynaložené na zaměstnávání osoby se </a:t>
            </a:r>
            <a:r>
              <a:rPr lang="cs-CZ" sz="1600" dirty="0" smtClean="0"/>
              <a:t>zdravotním postižením v </a:t>
            </a:r>
            <a:r>
              <a:rPr lang="cs-CZ" sz="1600" dirty="0"/>
              <a:t>kalendářním čtvrtletí, za které o poskytnutí příspěvku žádá. </a:t>
            </a:r>
            <a:endParaRPr lang="cs-CZ" sz="1600" b="1" dirty="0">
              <a:sym typeface="Wingdings"/>
            </a:endParaRPr>
          </a:p>
          <a:p>
            <a:pPr marL="0" indent="0" algn="just">
              <a:spcBef>
                <a:spcPts val="0"/>
              </a:spcBef>
              <a:buNone/>
            </a:pPr>
            <a:r>
              <a:rPr lang="cs-CZ" sz="1600" b="1" dirty="0">
                <a:sym typeface="Wingdings"/>
              </a:rPr>
              <a:t>			</a:t>
            </a:r>
          </a:p>
          <a:p>
            <a:pPr marL="0" indent="0" algn="just">
              <a:spcBef>
                <a:spcPts val="0"/>
              </a:spcBef>
              <a:buNone/>
            </a:pPr>
            <a:r>
              <a:rPr lang="cs-CZ" sz="1600" dirty="0">
                <a:sym typeface="Wingdings"/>
              </a:rPr>
              <a:t>Změny reagují na navrhovanou právní úpravu týkající se dohody o uznání zaměstnavatele za zaměstnavatele na chráněném trhu práce. </a:t>
            </a:r>
          </a:p>
          <a:p>
            <a:pPr marL="0" indent="0" algn="just">
              <a:spcBef>
                <a:spcPts val="0"/>
              </a:spcBef>
              <a:buNone/>
            </a:pPr>
            <a:r>
              <a:rPr lang="cs-CZ" sz="1600" b="1" dirty="0">
                <a:sym typeface="Wingdings"/>
              </a:rPr>
              <a:t>Poskytování příspěvku již nebude vázáno na zřízená či vymezená chráněná pracovní místa</a:t>
            </a:r>
            <a:r>
              <a:rPr lang="cs-CZ" sz="1600" dirty="0">
                <a:sym typeface="Wingdings"/>
              </a:rPr>
              <a:t>, protože tento institut bude nahrazen dohodou o uznání zaměstnavatele za zaměstnavatele na chráněném trhu práce.</a:t>
            </a:r>
          </a:p>
          <a:p>
            <a:endParaRPr lang="cs-CZ" sz="1600" dirty="0"/>
          </a:p>
        </p:txBody>
      </p:sp>
    </p:spTree>
    <p:extLst>
      <p:ext uri="{BB962C8B-B14F-4D97-AF65-F5344CB8AC3E}">
        <p14:creationId xmlns:p14="http://schemas.microsoft.com/office/powerpoint/2010/main" val="1966325809"/>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latin typeface="Arial" panose="020B0604020202020204" pitchFamily="34" charset="0"/>
                <a:cs typeface="Arial" panose="020B0604020202020204" pitchFamily="34" charset="0"/>
              </a:rPr>
              <a:t>OZP- změny </a:t>
            </a:r>
            <a:r>
              <a:rPr lang="cs-CZ" sz="3600" dirty="0" err="1" smtClean="0">
                <a:latin typeface="Arial" panose="020B0604020202020204" pitchFamily="34" charset="0"/>
                <a:cs typeface="Arial" panose="020B0604020202020204" pitchFamily="34" charset="0"/>
              </a:rPr>
              <a:t>ZoZ</a:t>
            </a:r>
            <a:endParaRPr lang="cs-CZ" sz="3600" dirty="0"/>
          </a:p>
        </p:txBody>
      </p:sp>
      <p:sp>
        <p:nvSpPr>
          <p:cNvPr id="3" name="Zástupný symbol pro obsah 2"/>
          <p:cNvSpPr>
            <a:spLocks noGrp="1"/>
          </p:cNvSpPr>
          <p:nvPr>
            <p:ph idx="1"/>
          </p:nvPr>
        </p:nvSpPr>
        <p:spPr>
          <a:xfrm>
            <a:off x="683568" y="1484784"/>
            <a:ext cx="8135937" cy="4425950"/>
          </a:xfrm>
        </p:spPr>
        <p:txBody>
          <a:bodyPr/>
          <a:lstStyle/>
          <a:p>
            <a:r>
              <a:rPr lang="cs-CZ" sz="1600" b="1" dirty="0" smtClean="0">
                <a:solidFill>
                  <a:srgbClr val="00B0F0"/>
                </a:solidFill>
              </a:rPr>
              <a:t>Plnění povinného podílu - evidence </a:t>
            </a:r>
            <a:r>
              <a:rPr lang="cs-CZ" sz="1600" b="1" dirty="0">
                <a:solidFill>
                  <a:srgbClr val="00B0F0"/>
                </a:solidFill>
              </a:rPr>
              <a:t>náhradního plnění </a:t>
            </a:r>
            <a:endParaRPr lang="cs-CZ" sz="1600" dirty="0">
              <a:solidFill>
                <a:srgbClr val="00B0F0"/>
              </a:solidFill>
            </a:endParaRPr>
          </a:p>
          <a:p>
            <a:r>
              <a:rPr lang="cs-CZ" sz="1600" b="1" dirty="0"/>
              <a:t>Od 1. 10. 2017 nabývá účinnosti </a:t>
            </a:r>
            <a:r>
              <a:rPr lang="cs-CZ" sz="1600" dirty="0"/>
              <a:t>novela zákona č. 435/2004 Sb., o zaměstnanosti, ve znění pozdějších předpisů (dále jen „zákon o zaměstnanosti“), která stanovuje, že dodavatel, tj. zaměstnavatel více než 50 % osob se zdravotním postižením, může dodat tzv. náhradní plnění pouze v případě, že nejpozději </a:t>
            </a:r>
            <a:r>
              <a:rPr lang="cs-CZ" sz="1600" b="1" dirty="0"/>
              <a:t>do 30 kalendářních dnů od jeho zaplacení vloží údaje uvedené níže do elektronické evidence vedené Ministerstvem práce a sociálních věcí (dále jen „MPSV“)</a:t>
            </a:r>
            <a:r>
              <a:rPr lang="cs-CZ" sz="1600" dirty="0"/>
              <a:t>. </a:t>
            </a:r>
          </a:p>
          <a:p>
            <a:r>
              <a:rPr lang="cs-CZ" sz="1600" dirty="0" smtClean="0"/>
              <a:t>Bližší </a:t>
            </a:r>
            <a:r>
              <a:rPr lang="cs-CZ" sz="1600" dirty="0"/>
              <a:t>informace o nové právní úpravě a o důvodech jejího zavedení naleznete na </a:t>
            </a:r>
            <a:r>
              <a:rPr lang="cs-CZ" sz="1600" b="1" dirty="0"/>
              <a:t>https://portal.mpsv.cz/sz/zamest/zamestnaniosob/novela2017.pdf </a:t>
            </a:r>
            <a:endParaRPr lang="cs-CZ" sz="1600" dirty="0"/>
          </a:p>
          <a:p>
            <a:r>
              <a:rPr lang="cs-CZ" sz="1600" b="1" dirty="0"/>
              <a:t>Evidence náhradního plnění vedená podle ustanovení § 84 zákona o zaměstnanosti bude k dispozici od 3. 10. 2017 na https://portal.mpsv.cz/sz/zamest/zamestnaniosob/enp </a:t>
            </a:r>
            <a:endParaRPr lang="cs-CZ" sz="1600" dirty="0"/>
          </a:p>
          <a:p>
            <a:r>
              <a:rPr lang="cs-CZ" sz="1600" dirty="0" smtClean="0">
                <a:sym typeface="Wingdings"/>
              </a:rPr>
              <a:t>Dále </a:t>
            </a:r>
            <a:r>
              <a:rPr lang="cs-CZ" sz="1600" dirty="0">
                <a:sym typeface="Wingdings"/>
              </a:rPr>
              <a:t>dochází ke </a:t>
            </a:r>
            <a:r>
              <a:rPr lang="cs-CZ" sz="1600" b="1" dirty="0">
                <a:sym typeface="Wingdings"/>
              </a:rPr>
              <a:t>snížení </a:t>
            </a:r>
            <a:r>
              <a:rPr lang="cs-CZ" sz="1600" b="1" dirty="0"/>
              <a:t>36násobku poskytovaného plnění na 28násobek </a:t>
            </a:r>
            <a:r>
              <a:rPr lang="cs-CZ" sz="1600" dirty="0"/>
              <a:t>průměrné mzdy v národním hospodářství za první až třetí čtvrtletí předcházejícího kalendářního roku za každého přepočteného zaměstnance se zdravotním postižením zaměstnaného v předchozím kalendářním roce. </a:t>
            </a:r>
          </a:p>
          <a:p>
            <a:endParaRPr lang="cs-CZ" sz="1200" dirty="0"/>
          </a:p>
        </p:txBody>
      </p:sp>
    </p:spTree>
    <p:extLst>
      <p:ext uri="{BB962C8B-B14F-4D97-AF65-F5344CB8AC3E}">
        <p14:creationId xmlns:p14="http://schemas.microsoft.com/office/powerpoint/2010/main" val="878565146"/>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a:spLocks noGrp="1"/>
          </p:cNvSpPr>
          <p:nvPr>
            <p:ph type="title"/>
          </p:nvPr>
        </p:nvSpPr>
        <p:spPr>
          <a:xfrm>
            <a:off x="1115617" y="2276872"/>
            <a:ext cx="7704534" cy="1296144"/>
          </a:xfrm>
        </p:spPr>
        <p:txBody>
          <a:bodyPr/>
          <a:lstStyle/>
          <a:p>
            <a:pPr algn="ctr" eaLnBrk="1" hangingPunct="1"/>
            <a:r>
              <a:rPr lang="cs-CZ" sz="3200" dirty="0">
                <a:latin typeface="Arial" panose="020B0604020202020204" pitchFamily="34" charset="0"/>
                <a:cs typeface="Arial" panose="020B0604020202020204" pitchFamily="34" charset="0"/>
              </a:rPr>
              <a:t>Děkuji </a:t>
            </a:r>
            <a:br>
              <a:rPr lang="cs-CZ" sz="3200" dirty="0">
                <a:latin typeface="Arial" panose="020B0604020202020204" pitchFamily="34" charset="0"/>
                <a:cs typeface="Arial" panose="020B0604020202020204" pitchFamily="34" charset="0"/>
              </a:rPr>
            </a:br>
            <a:r>
              <a:rPr lang="cs-CZ" sz="3200" dirty="0" smtClean="0">
                <a:latin typeface="Arial" panose="020B0604020202020204" pitchFamily="34" charset="0"/>
                <a:cs typeface="Arial" panose="020B0604020202020204" pitchFamily="34" charset="0"/>
              </a:rPr>
              <a:t>za </a:t>
            </a:r>
            <a:r>
              <a:rPr lang="cs-CZ" sz="3200" dirty="0">
                <a:latin typeface="Arial" panose="020B0604020202020204" pitchFamily="34" charset="0"/>
                <a:cs typeface="Arial" panose="020B0604020202020204" pitchFamily="34" charset="0"/>
              </a:rPr>
              <a:t>pozornost</a:t>
            </a:r>
            <a:br>
              <a:rPr lang="cs-CZ" sz="3200" dirty="0">
                <a:latin typeface="Arial" panose="020B0604020202020204" pitchFamily="34" charset="0"/>
                <a:cs typeface="Arial" panose="020B0604020202020204" pitchFamily="34" charset="0"/>
              </a:rPr>
            </a:br>
            <a:endParaRPr lang="cs-CZ" sz="3200" dirty="0">
              <a:latin typeface="Arial" panose="020B0604020202020204" pitchFamily="34" charset="0"/>
              <a:cs typeface="Arial" panose="020B0604020202020204" pitchFamily="34" charset="0"/>
            </a:endParaRPr>
          </a:p>
        </p:txBody>
      </p:sp>
      <p:sp>
        <p:nvSpPr>
          <p:cNvPr id="3" name="Obdélník 2"/>
          <p:cNvSpPr/>
          <p:nvPr/>
        </p:nvSpPr>
        <p:spPr>
          <a:xfrm>
            <a:off x="2411760" y="4437112"/>
            <a:ext cx="5256584" cy="1246495"/>
          </a:xfrm>
          <a:prstGeom prst="rect">
            <a:avLst/>
          </a:prstGeom>
        </p:spPr>
        <p:txBody>
          <a:bodyPr wrap="square">
            <a:spAutoFit/>
          </a:bodyPr>
          <a:lstStyle/>
          <a:p>
            <a:pPr algn="ctr" eaLnBrk="1" hangingPunct="1">
              <a:spcBef>
                <a:spcPct val="50000"/>
              </a:spcBef>
            </a:pPr>
            <a:r>
              <a:rPr lang="cs-CZ" b="1" dirty="0">
                <a:latin typeface="Arial" panose="020B0604020202020204" pitchFamily="34" charset="0"/>
                <a:cs typeface="Arial" panose="020B0604020202020204" pitchFamily="34" charset="0"/>
              </a:rPr>
              <a:t>Úřad práce ČR – krajská pobočka v Brně</a:t>
            </a:r>
          </a:p>
          <a:p>
            <a:pPr algn="ctr" eaLnBrk="1" hangingPunct="1">
              <a:spcBef>
                <a:spcPct val="50000"/>
              </a:spcBef>
            </a:pPr>
            <a:r>
              <a:rPr lang="cs-CZ" sz="2000" dirty="0" smtClean="0">
                <a:latin typeface="Arial" panose="020B0604020202020204" pitchFamily="34" charset="0"/>
                <a:cs typeface="Arial" panose="020B0604020202020204" pitchFamily="34" charset="0"/>
              </a:rPr>
              <a:t>Mgr. Ivana Ondráková</a:t>
            </a:r>
            <a:endParaRPr lang="cs-CZ" sz="2000" dirty="0">
              <a:latin typeface="Arial" panose="020B0604020202020204" pitchFamily="34" charset="0"/>
              <a:cs typeface="Arial" panose="020B0604020202020204" pitchFamily="34" charset="0"/>
            </a:endParaRPr>
          </a:p>
          <a:p>
            <a:pPr algn="ctr" eaLnBrk="1" hangingPunct="1">
              <a:spcBef>
                <a:spcPct val="50000"/>
              </a:spcBef>
            </a:pPr>
            <a:r>
              <a:rPr lang="cs-CZ" dirty="0" smtClean="0">
                <a:latin typeface="Arial" panose="020B0604020202020204" pitchFamily="34" charset="0"/>
                <a:cs typeface="Arial" panose="020B0604020202020204" pitchFamily="34" charset="0"/>
              </a:rPr>
              <a:t>Ivana.Ondrakova@uradprace.cz</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8555373"/>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latin typeface="Arial" panose="020B0604020202020204" pitchFamily="34" charset="0"/>
                <a:cs typeface="Arial" panose="020B0604020202020204" pitchFamily="34" charset="0"/>
              </a:rPr>
              <a:t>Základní ukazatele trhu práce</a:t>
            </a:r>
            <a:r>
              <a:rPr lang="cs-CZ" dirty="0" smtClean="0"/>
              <a:t/>
            </a:r>
            <a:br>
              <a:rPr lang="cs-CZ" dirty="0" smtClean="0"/>
            </a:br>
            <a:r>
              <a:rPr lang="cs-CZ" sz="2400" dirty="0" smtClean="0">
                <a:latin typeface="Arial" panose="020B0604020202020204" pitchFamily="34" charset="0"/>
                <a:cs typeface="Arial" panose="020B0604020202020204" pitchFamily="34" charset="0"/>
              </a:rPr>
              <a:t>(stav k 31. 10. 2017)</a:t>
            </a:r>
            <a:r>
              <a:rPr lang="cs-CZ" dirty="0" smtClean="0">
                <a:latin typeface="Arial" panose="020B0604020202020204" pitchFamily="34" charset="0"/>
                <a:cs typeface="Arial" panose="020B0604020202020204" pitchFamily="34" charset="0"/>
              </a:rPr>
              <a:t/>
            </a:r>
            <a:br>
              <a:rPr lang="cs-CZ" dirty="0" smtClean="0">
                <a:latin typeface="Arial" panose="020B0604020202020204" pitchFamily="34" charset="0"/>
                <a:cs typeface="Arial" panose="020B0604020202020204" pitchFamily="34" charset="0"/>
              </a:rPr>
            </a:br>
            <a:endParaRPr lang="cs-CZ" sz="2800" dirty="0">
              <a:latin typeface="Arial" panose="020B0604020202020204" pitchFamily="34" charset="0"/>
              <a:cs typeface="Arial" panose="020B0604020202020204" pitchFamily="34" charset="0"/>
            </a:endParaRPr>
          </a:p>
        </p:txBody>
      </p:sp>
      <p:sp>
        <p:nvSpPr>
          <p:cNvPr id="6" name="Obdélník 5"/>
          <p:cNvSpPr/>
          <p:nvPr/>
        </p:nvSpPr>
        <p:spPr>
          <a:xfrm>
            <a:off x="395536" y="1643608"/>
            <a:ext cx="8424936" cy="523220"/>
          </a:xfrm>
          <a:prstGeom prst="rect">
            <a:avLst/>
          </a:prstGeom>
        </p:spPr>
        <p:txBody>
          <a:bodyPr wrap="square">
            <a:spAutoFit/>
          </a:bodyPr>
          <a:lstStyle/>
          <a:p>
            <a:pPr algn="ctr"/>
            <a:endParaRPr lang="cs-CZ" sz="2800" dirty="0" smtClean="0">
              <a:solidFill>
                <a:prstClr val="black"/>
              </a:solidFill>
              <a:latin typeface="Calibri"/>
              <a:cs typeface="Arial" charset="0"/>
            </a:endParaRPr>
          </a:p>
        </p:txBody>
      </p:sp>
      <p:sp>
        <p:nvSpPr>
          <p:cNvPr id="3" name="Obdélník 2"/>
          <p:cNvSpPr/>
          <p:nvPr/>
        </p:nvSpPr>
        <p:spPr>
          <a:xfrm>
            <a:off x="683568" y="1643608"/>
            <a:ext cx="8136904" cy="3554819"/>
          </a:xfrm>
          <a:prstGeom prst="rect">
            <a:avLst/>
          </a:prstGeom>
        </p:spPr>
        <p:txBody>
          <a:bodyPr wrap="square">
            <a:spAutoFit/>
          </a:bodyPr>
          <a:lstStyle/>
          <a:p>
            <a:pPr eaLnBrk="1" hangingPunct="1">
              <a:spcBef>
                <a:spcPts val="0"/>
              </a:spcBef>
              <a:spcAft>
                <a:spcPts val="0"/>
              </a:spcAft>
            </a:pPr>
            <a:r>
              <a:rPr lang="cs-CZ" sz="2000" b="1" dirty="0"/>
              <a:t>Zaměstnaní v NH:                            576,9 tis. </a:t>
            </a:r>
            <a:r>
              <a:rPr lang="cs-CZ" sz="1600" dirty="0"/>
              <a:t>(průměr 3q/2016 až 2q/2017)</a:t>
            </a:r>
          </a:p>
          <a:p>
            <a:pPr eaLnBrk="1" hangingPunct="1">
              <a:spcBef>
                <a:spcPts val="0"/>
              </a:spcBef>
              <a:spcAft>
                <a:spcPts val="0"/>
              </a:spcAft>
            </a:pPr>
            <a:endParaRPr lang="cs-CZ" sz="2000" dirty="0"/>
          </a:p>
          <a:p>
            <a:pPr eaLnBrk="1" hangingPunct="1">
              <a:spcBef>
                <a:spcPts val="0"/>
              </a:spcBef>
              <a:spcAft>
                <a:spcPts val="1200"/>
              </a:spcAft>
            </a:pPr>
            <a:r>
              <a:rPr lang="cs-CZ" sz="2000" b="1" dirty="0"/>
              <a:t>Nezaměstnaní:                                   </a:t>
            </a:r>
            <a:r>
              <a:rPr lang="cs-CZ" sz="2000" b="1" dirty="0" smtClean="0"/>
              <a:t>35,4 </a:t>
            </a:r>
            <a:r>
              <a:rPr lang="cs-CZ" sz="2000" b="1" dirty="0"/>
              <a:t>tis. </a:t>
            </a:r>
            <a:endParaRPr lang="cs-CZ" sz="2000" b="1" dirty="0" smtClean="0"/>
          </a:p>
          <a:p>
            <a:pPr eaLnBrk="1" hangingPunct="1">
              <a:spcBef>
                <a:spcPts val="0"/>
              </a:spcBef>
              <a:spcAft>
                <a:spcPts val="1200"/>
              </a:spcAft>
            </a:pPr>
            <a:r>
              <a:rPr lang="cs-CZ" sz="2000" b="1" dirty="0" smtClean="0"/>
              <a:t>Cizinci na trhu práce:                        58,0 tis. </a:t>
            </a:r>
            <a:r>
              <a:rPr lang="cs-CZ" sz="2000" dirty="0" smtClean="0"/>
              <a:t>(</a:t>
            </a:r>
            <a:r>
              <a:rPr lang="cs-CZ" sz="2000" dirty="0"/>
              <a:t>včetně živnostníků)</a:t>
            </a:r>
          </a:p>
          <a:p>
            <a:pPr eaLnBrk="1" hangingPunct="1">
              <a:spcBef>
                <a:spcPts val="0"/>
              </a:spcBef>
              <a:spcAft>
                <a:spcPts val="1200"/>
              </a:spcAft>
            </a:pPr>
            <a:r>
              <a:rPr lang="cs-CZ" sz="2000" b="1" dirty="0" smtClean="0"/>
              <a:t>Podíl nezaměstnaných osob </a:t>
            </a:r>
          </a:p>
          <a:p>
            <a:pPr marL="0" indent="0" eaLnBrk="1" hangingPunct="1">
              <a:spcBef>
                <a:spcPts val="0"/>
              </a:spcBef>
              <a:spcAft>
                <a:spcPts val="0"/>
              </a:spcAft>
              <a:buNone/>
            </a:pPr>
            <a:r>
              <a:rPr lang="cs-CZ" sz="2000" b="1" dirty="0" smtClean="0"/>
              <a:t>          </a:t>
            </a:r>
            <a:r>
              <a:rPr lang="cs-CZ" sz="2000" b="1" dirty="0"/>
              <a:t>na obyvatelstvu 15 - 64 let:       </a:t>
            </a:r>
            <a:r>
              <a:rPr lang="cs-CZ" sz="2000" b="1" dirty="0" smtClean="0"/>
              <a:t>4,3 %</a:t>
            </a:r>
          </a:p>
          <a:p>
            <a:pPr marL="0" indent="0" eaLnBrk="1" hangingPunct="1">
              <a:spcBef>
                <a:spcPts val="0"/>
              </a:spcBef>
              <a:spcAft>
                <a:spcPts val="0"/>
              </a:spcAft>
              <a:buNone/>
            </a:pPr>
            <a:endParaRPr lang="cs-CZ" sz="2000" b="1" dirty="0"/>
          </a:p>
          <a:p>
            <a:pPr eaLnBrk="1" hangingPunct="1">
              <a:spcBef>
                <a:spcPts val="600"/>
              </a:spcBef>
              <a:spcAft>
                <a:spcPts val="600"/>
              </a:spcAft>
            </a:pPr>
            <a:r>
              <a:rPr lang="cs-CZ" sz="2000" b="1" dirty="0"/>
              <a:t>Počet evidovaných volných míst:     </a:t>
            </a:r>
            <a:r>
              <a:rPr lang="cs-CZ" sz="2000" b="1" dirty="0" smtClean="0"/>
              <a:t>17,1 </a:t>
            </a:r>
            <a:r>
              <a:rPr lang="cs-CZ" sz="2000" b="1" dirty="0"/>
              <a:t>tis. </a:t>
            </a:r>
            <a:endParaRPr lang="cs-CZ" sz="2000" b="1" dirty="0" smtClean="0"/>
          </a:p>
          <a:p>
            <a:pPr eaLnBrk="1" hangingPunct="1">
              <a:spcBef>
                <a:spcPts val="600"/>
              </a:spcBef>
              <a:spcAft>
                <a:spcPts val="600"/>
              </a:spcAft>
            </a:pPr>
            <a:r>
              <a:rPr lang="cs-CZ" sz="2000" b="1" dirty="0" smtClean="0"/>
              <a:t>Počet </a:t>
            </a:r>
            <a:r>
              <a:rPr lang="cs-CZ" sz="2000" b="1" dirty="0"/>
              <a:t>uchazečů na 1 volné místo:       </a:t>
            </a:r>
            <a:r>
              <a:rPr lang="cs-CZ" sz="2000" b="1" dirty="0" smtClean="0"/>
              <a:t>2,1</a:t>
            </a:r>
            <a:endParaRPr lang="cs-CZ" sz="2000" b="1" dirty="0"/>
          </a:p>
        </p:txBody>
      </p:sp>
    </p:spTree>
    <p:extLst>
      <p:ext uri="{BB962C8B-B14F-4D97-AF65-F5344CB8AC3E}">
        <p14:creationId xmlns:p14="http://schemas.microsoft.com/office/powerpoint/2010/main" val="2180903014"/>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latin typeface="Arial" panose="020B0604020202020204" pitchFamily="34" charset="0"/>
                <a:cs typeface="Arial" panose="020B0604020202020204" pitchFamily="34" charset="0"/>
              </a:rPr>
              <a:t>Základní ukazatele trhu práce</a:t>
            </a:r>
            <a:br>
              <a:rPr lang="cs-CZ" sz="3200" dirty="0" smtClean="0">
                <a:latin typeface="Arial" panose="020B0604020202020204" pitchFamily="34" charset="0"/>
                <a:cs typeface="Arial" panose="020B0604020202020204" pitchFamily="34" charset="0"/>
              </a:rPr>
            </a:br>
            <a:r>
              <a:rPr lang="cs-CZ" sz="2400" dirty="0" smtClean="0">
                <a:latin typeface="Arial" panose="020B0604020202020204" pitchFamily="34" charset="0"/>
                <a:cs typeface="Arial" panose="020B0604020202020204" pitchFamily="34" charset="0"/>
              </a:rPr>
              <a:t>podíl nezaměstnaných ke 31.10.2017</a:t>
            </a:r>
            <a:endParaRPr lang="cs-CZ" sz="3200" dirty="0">
              <a:latin typeface="Arial" panose="020B0604020202020204" pitchFamily="34" charset="0"/>
              <a:cs typeface="Arial" panose="020B0604020202020204" pitchFamily="34" charset="0"/>
            </a:endParaRPr>
          </a:p>
        </p:txBody>
      </p:sp>
      <p:pic>
        <p:nvPicPr>
          <p:cNvPr id="1026" name="Picture 2" descr="T:\Vystupy\Mapy\JMK_mesicni_okresy_PNO_2017_1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412776"/>
            <a:ext cx="6912768" cy="4885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752104"/>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9673" y="188913"/>
            <a:ext cx="7200478" cy="1368425"/>
          </a:xfrm>
        </p:spPr>
        <p:txBody>
          <a:bodyPr/>
          <a:lstStyle/>
          <a:p>
            <a:r>
              <a:rPr lang="cs-CZ" sz="3200" dirty="0" smtClean="0">
                <a:latin typeface="Arial" panose="020B0604020202020204" pitchFamily="34" charset="0"/>
                <a:cs typeface="Arial" panose="020B0604020202020204" pitchFamily="34" charset="0"/>
              </a:rPr>
              <a:t>Znevýhodněné skupiny uchazečů</a:t>
            </a:r>
            <a:br>
              <a:rPr lang="cs-CZ" sz="3200" dirty="0" smtClean="0">
                <a:latin typeface="Arial" panose="020B0604020202020204" pitchFamily="34" charset="0"/>
                <a:cs typeface="Arial" panose="020B0604020202020204" pitchFamily="34" charset="0"/>
              </a:rPr>
            </a:br>
            <a:r>
              <a:rPr lang="cs-CZ" sz="2400" dirty="0" smtClean="0">
                <a:latin typeface="Arial" panose="020B0604020202020204" pitchFamily="34" charset="0"/>
                <a:cs typeface="Arial" panose="020B0604020202020204" pitchFamily="34" charset="0"/>
              </a:rPr>
              <a:t>(stav k 31.10.2017</a:t>
            </a:r>
            <a:r>
              <a:rPr lang="cs-CZ" sz="2400" dirty="0">
                <a:latin typeface="Arial" panose="020B0604020202020204" pitchFamily="34" charset="0"/>
                <a:cs typeface="Arial" panose="020B0604020202020204" pitchFamily="34" charset="0"/>
              </a:rPr>
              <a:t>)</a:t>
            </a:r>
            <a:r>
              <a:rPr lang="cs-CZ" dirty="0">
                <a:latin typeface="Arial" panose="020B0604020202020204" pitchFamily="34" charset="0"/>
                <a:cs typeface="Arial" panose="020B0604020202020204" pitchFamily="34" charset="0"/>
              </a:rPr>
              <a:t/>
            </a:r>
            <a:br>
              <a:rPr lang="cs-CZ" dirty="0">
                <a:latin typeface="Arial" panose="020B0604020202020204" pitchFamily="34" charset="0"/>
                <a:cs typeface="Arial" panose="020B0604020202020204" pitchFamily="34" charset="0"/>
              </a:rPr>
            </a:br>
            <a:endParaRPr lang="cs-CZ" dirty="0">
              <a:latin typeface="Arial" panose="020B0604020202020204" pitchFamily="34" charset="0"/>
              <a:cs typeface="Arial" panose="020B0604020202020204" pitchFamily="34" charset="0"/>
            </a:endParaRPr>
          </a:p>
        </p:txBody>
      </p:sp>
      <p:graphicFrame>
        <p:nvGraphicFramePr>
          <p:cNvPr id="5" name="Tabulka 4"/>
          <p:cNvGraphicFramePr>
            <a:graphicFrameLocks noGrp="1"/>
          </p:cNvGraphicFramePr>
          <p:nvPr>
            <p:extLst>
              <p:ext uri="{D42A27DB-BD31-4B8C-83A1-F6EECF244321}">
                <p14:modId xmlns:p14="http://schemas.microsoft.com/office/powerpoint/2010/main" val="3224917268"/>
              </p:ext>
            </p:extLst>
          </p:nvPr>
        </p:nvGraphicFramePr>
        <p:xfrm>
          <a:off x="467536" y="1916832"/>
          <a:ext cx="8496951" cy="4162918"/>
        </p:xfrm>
        <a:graphic>
          <a:graphicData uri="http://schemas.openxmlformats.org/drawingml/2006/table">
            <a:tbl>
              <a:tblPr/>
              <a:tblGrid>
                <a:gridCol w="2145943"/>
                <a:gridCol w="793876"/>
                <a:gridCol w="793876"/>
                <a:gridCol w="793876"/>
                <a:gridCol w="793876"/>
                <a:gridCol w="793876"/>
                <a:gridCol w="793876"/>
                <a:gridCol w="793876"/>
                <a:gridCol w="793876"/>
              </a:tblGrid>
              <a:tr h="675939">
                <a:tc>
                  <a:txBody>
                    <a:bodyPr/>
                    <a:lstStyle/>
                    <a:p>
                      <a:pPr algn="l" fontAlgn="b"/>
                      <a:r>
                        <a:rPr lang="cs-CZ" sz="1200" b="0" i="0" u="none" strike="noStrike" dirty="0">
                          <a:solidFill>
                            <a:srgbClr val="000000"/>
                          </a:solidFill>
                          <a:effectLst/>
                          <a:latin typeface="Arial" panose="020B0604020202020204" pitchFamily="34" charset="0"/>
                          <a:cs typeface="Arial" panose="020B0604020202020204" pitchFamily="34" charset="0"/>
                        </a:rPr>
                        <a:t> </a:t>
                      </a:r>
                    </a:p>
                  </a:txBody>
                  <a:tcPr marL="5939" marR="5939" marT="593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s-CZ" sz="1200" b="1" i="0" u="none" strike="noStrike" dirty="0">
                          <a:solidFill>
                            <a:srgbClr val="000000"/>
                          </a:solidFill>
                          <a:effectLst/>
                          <a:latin typeface="Arial" panose="020B0604020202020204" pitchFamily="34" charset="0"/>
                          <a:cs typeface="Arial" panose="020B0604020202020204" pitchFamily="34" charset="0"/>
                        </a:rPr>
                        <a:t>Blansko</a:t>
                      </a:r>
                    </a:p>
                  </a:txBody>
                  <a:tcPr marL="5939" marR="593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s-CZ" sz="1200" b="1" i="0" u="none" strike="noStrike" dirty="0">
                          <a:solidFill>
                            <a:srgbClr val="000000"/>
                          </a:solidFill>
                          <a:effectLst/>
                          <a:latin typeface="Arial" panose="020B0604020202020204" pitchFamily="34" charset="0"/>
                          <a:cs typeface="Arial" panose="020B0604020202020204" pitchFamily="34" charset="0"/>
                        </a:rPr>
                        <a:t>Brno-město</a:t>
                      </a:r>
                    </a:p>
                  </a:txBody>
                  <a:tcPr marL="5939" marR="593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s-CZ" sz="1200" b="1" i="0" u="none" strike="noStrike" dirty="0">
                          <a:solidFill>
                            <a:srgbClr val="000000"/>
                          </a:solidFill>
                          <a:effectLst/>
                          <a:latin typeface="Arial" panose="020B0604020202020204" pitchFamily="34" charset="0"/>
                          <a:cs typeface="Arial" panose="020B0604020202020204" pitchFamily="34" charset="0"/>
                        </a:rPr>
                        <a:t>Brno-venkov</a:t>
                      </a:r>
                    </a:p>
                  </a:txBody>
                  <a:tcPr marL="5939" marR="593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s-CZ" sz="1200" b="1" i="0" u="none" strike="noStrike" dirty="0">
                          <a:solidFill>
                            <a:srgbClr val="000000"/>
                          </a:solidFill>
                          <a:effectLst/>
                          <a:latin typeface="Arial" panose="020B0604020202020204" pitchFamily="34" charset="0"/>
                          <a:cs typeface="Arial" panose="020B0604020202020204" pitchFamily="34" charset="0"/>
                        </a:rPr>
                        <a:t>Břeclav</a:t>
                      </a:r>
                    </a:p>
                  </a:txBody>
                  <a:tcPr marL="5939" marR="593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s-CZ" sz="1200" b="1" i="0" u="none" strike="noStrike">
                          <a:solidFill>
                            <a:srgbClr val="000000"/>
                          </a:solidFill>
                          <a:effectLst/>
                          <a:latin typeface="Arial" panose="020B0604020202020204" pitchFamily="34" charset="0"/>
                          <a:cs typeface="Arial" panose="020B0604020202020204" pitchFamily="34" charset="0"/>
                        </a:rPr>
                        <a:t>Hodonín</a:t>
                      </a:r>
                    </a:p>
                  </a:txBody>
                  <a:tcPr marL="5939" marR="593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s-CZ" sz="1200" b="1" i="0" u="none" strike="noStrike">
                          <a:solidFill>
                            <a:srgbClr val="000000"/>
                          </a:solidFill>
                          <a:effectLst/>
                          <a:latin typeface="Arial" panose="020B0604020202020204" pitchFamily="34" charset="0"/>
                          <a:cs typeface="Arial" panose="020B0604020202020204" pitchFamily="34" charset="0"/>
                        </a:rPr>
                        <a:t>Vyškov</a:t>
                      </a:r>
                    </a:p>
                  </a:txBody>
                  <a:tcPr marL="5939" marR="593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s-CZ" sz="1200" b="1" i="0" u="none" strike="noStrike">
                          <a:solidFill>
                            <a:srgbClr val="000000"/>
                          </a:solidFill>
                          <a:effectLst/>
                          <a:latin typeface="Arial" panose="020B0604020202020204" pitchFamily="34" charset="0"/>
                          <a:cs typeface="Arial" panose="020B0604020202020204" pitchFamily="34" charset="0"/>
                        </a:rPr>
                        <a:t>Znojmo</a:t>
                      </a:r>
                    </a:p>
                  </a:txBody>
                  <a:tcPr marL="5939" marR="593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cs-CZ" sz="1200" b="1" i="0" u="none" strike="noStrike">
                          <a:solidFill>
                            <a:srgbClr val="000000"/>
                          </a:solidFill>
                          <a:effectLst/>
                          <a:latin typeface="Arial" panose="020B0604020202020204" pitchFamily="34" charset="0"/>
                          <a:cs typeface="Arial" panose="020B0604020202020204" pitchFamily="34" charset="0"/>
                        </a:rPr>
                        <a:t>kraj celkem</a:t>
                      </a:r>
                    </a:p>
                  </a:txBody>
                  <a:tcPr marL="5939" marR="5939" marT="59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656900">
                <a:tc>
                  <a:txBody>
                    <a:bodyPr/>
                    <a:lstStyle/>
                    <a:p>
                      <a:pPr algn="l" fontAlgn="ctr"/>
                      <a:r>
                        <a:rPr lang="cs-CZ" sz="1400" b="0" i="0" u="none" strike="noStrike" dirty="0">
                          <a:solidFill>
                            <a:srgbClr val="000000"/>
                          </a:solidFill>
                          <a:effectLst/>
                          <a:latin typeface="Arial" panose="020B0604020202020204" pitchFamily="34" charset="0"/>
                          <a:cs typeface="Arial" panose="020B0604020202020204" pitchFamily="34" charset="0"/>
                        </a:rPr>
                        <a:t>Osoby se zdravotním postižením</a:t>
                      </a:r>
                    </a:p>
                  </a:txBody>
                  <a:tcPr marL="5939" marR="5939" marT="59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580</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1 499</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943</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599</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1 321</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390</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657</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5 989</a:t>
                      </a:r>
                    </a:p>
                  </a:txBody>
                  <a:tcPr marL="5939" marR="178159" marT="59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656900">
                <a:tc>
                  <a:txBody>
                    <a:bodyPr/>
                    <a:lstStyle/>
                    <a:p>
                      <a:pPr algn="l" fontAlgn="ctr"/>
                      <a:r>
                        <a:rPr lang="cs-CZ" sz="1400" b="0" i="0" u="none" strike="noStrike" dirty="0">
                          <a:solidFill>
                            <a:srgbClr val="000000"/>
                          </a:solidFill>
                          <a:effectLst/>
                          <a:latin typeface="Arial" panose="020B0604020202020204" pitchFamily="34" charset="0"/>
                          <a:cs typeface="Arial" panose="020B0604020202020204" pitchFamily="34" charset="0"/>
                        </a:rPr>
                        <a:t>Osoby s nízkou úrovní </a:t>
                      </a:r>
                      <a:r>
                        <a:rPr lang="cs-CZ" sz="1400" b="0" i="0" u="none" strike="noStrike" dirty="0" smtClean="0">
                          <a:solidFill>
                            <a:srgbClr val="000000"/>
                          </a:solidFill>
                          <a:effectLst/>
                          <a:latin typeface="Arial" panose="020B0604020202020204" pitchFamily="34" charset="0"/>
                          <a:cs typeface="Arial" panose="020B0604020202020204" pitchFamily="34" charset="0"/>
                        </a:rPr>
                        <a:t>kvalifikace (základní vzdělání</a:t>
                      </a:r>
                      <a:r>
                        <a:rPr lang="cs-CZ" sz="1400" b="0" i="0" u="none" strike="noStrike" baseline="0" dirty="0" smtClean="0">
                          <a:solidFill>
                            <a:srgbClr val="000000"/>
                          </a:solidFill>
                          <a:effectLst/>
                          <a:latin typeface="Arial" panose="020B0604020202020204" pitchFamily="34" charset="0"/>
                          <a:cs typeface="Arial" panose="020B0604020202020204" pitchFamily="34" charset="0"/>
                        </a:rPr>
                        <a:t>, příp. bez vzdělání)</a:t>
                      </a:r>
                      <a:endParaRPr lang="cs-CZ" sz="1400" b="0" i="0" u="none" strike="noStrike" dirty="0">
                        <a:solidFill>
                          <a:srgbClr val="000000"/>
                        </a:solidFill>
                        <a:effectLst/>
                        <a:latin typeface="Arial" panose="020B0604020202020204" pitchFamily="34" charset="0"/>
                        <a:cs typeface="Arial" panose="020B0604020202020204" pitchFamily="34" charset="0"/>
                      </a:endParaRPr>
                    </a:p>
                  </a:txBody>
                  <a:tcPr marL="5939" marR="5939" marT="59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459</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4 341</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940</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725</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1 303</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410</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1 092</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9 270</a:t>
                      </a:r>
                    </a:p>
                  </a:txBody>
                  <a:tcPr marL="5939" marR="178159" marT="59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656900">
                <a:tc>
                  <a:txBody>
                    <a:bodyPr/>
                    <a:lstStyle/>
                    <a:p>
                      <a:pPr algn="l" fontAlgn="ctr"/>
                      <a:r>
                        <a:rPr lang="cs-CZ" sz="1400" b="0" i="0" u="none" strike="noStrike" dirty="0">
                          <a:solidFill>
                            <a:srgbClr val="000000"/>
                          </a:solidFill>
                          <a:effectLst/>
                          <a:latin typeface="Arial" panose="020B0604020202020204" pitchFamily="34" charset="0"/>
                          <a:cs typeface="Arial" panose="020B0604020202020204" pitchFamily="34" charset="0"/>
                        </a:rPr>
                        <a:t>Osoby nezaměstnané déle než 24 měsíců</a:t>
                      </a:r>
                    </a:p>
                  </a:txBody>
                  <a:tcPr marL="5939" marR="5939" marT="59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651</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4 483</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933</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546</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1 651</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391</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1 106</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9 761</a:t>
                      </a:r>
                    </a:p>
                  </a:txBody>
                  <a:tcPr marL="5939" marR="178159" marT="59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656900">
                <a:tc>
                  <a:txBody>
                    <a:bodyPr/>
                    <a:lstStyle/>
                    <a:p>
                      <a:pPr algn="l" fontAlgn="ctr"/>
                      <a:r>
                        <a:rPr lang="cs-CZ" sz="1400" b="0" i="0" u="none" strike="noStrike" dirty="0">
                          <a:solidFill>
                            <a:srgbClr val="000000"/>
                          </a:solidFill>
                          <a:effectLst/>
                          <a:latin typeface="Arial" panose="020B0604020202020204" pitchFamily="34" charset="0"/>
                          <a:cs typeface="Arial" panose="020B0604020202020204" pitchFamily="34" charset="0"/>
                        </a:rPr>
                        <a:t>Osoby ve věku 55 a více let nezaměstnané déle než 5 měsíců </a:t>
                      </a:r>
                    </a:p>
                  </a:txBody>
                  <a:tcPr marL="5939" marR="5939" marT="59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483</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2 292</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797</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542</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1 122</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353</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795</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6 384</a:t>
                      </a:r>
                    </a:p>
                  </a:txBody>
                  <a:tcPr marL="5939" marR="178159" marT="59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656900">
                <a:tc>
                  <a:txBody>
                    <a:bodyPr/>
                    <a:lstStyle/>
                    <a:p>
                      <a:pPr algn="l" fontAlgn="ctr"/>
                      <a:r>
                        <a:rPr lang="cs-CZ" sz="1400" b="0" i="0" u="none" strike="noStrike" dirty="0">
                          <a:solidFill>
                            <a:srgbClr val="000000"/>
                          </a:solidFill>
                          <a:effectLst/>
                          <a:latin typeface="Arial" panose="020B0604020202020204" pitchFamily="34" charset="0"/>
                          <a:cs typeface="Arial" panose="020B0604020202020204" pitchFamily="34" charset="0"/>
                        </a:rPr>
                        <a:t>Zvláštní pomoc</a:t>
                      </a:r>
                    </a:p>
                  </a:txBody>
                  <a:tcPr marL="5939" marR="5939" marT="59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0</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229</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103</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8</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cs-CZ" sz="1400" b="0" i="0" u="none" strike="noStrike">
                          <a:solidFill>
                            <a:srgbClr val="000000"/>
                          </a:solidFill>
                          <a:effectLst/>
                          <a:latin typeface="Arial" panose="020B0604020202020204" pitchFamily="34" charset="0"/>
                          <a:cs typeface="Arial" panose="020B0604020202020204" pitchFamily="34" charset="0"/>
                        </a:rPr>
                        <a:t>46</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0</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14</a:t>
                      </a:r>
                    </a:p>
                  </a:txBody>
                  <a:tcPr marL="5939" marR="178159" marT="59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cs-CZ" sz="1400" b="0" i="0" u="none" strike="noStrike" dirty="0">
                          <a:solidFill>
                            <a:srgbClr val="000000"/>
                          </a:solidFill>
                          <a:effectLst/>
                          <a:latin typeface="Arial" panose="020B0604020202020204" pitchFamily="34" charset="0"/>
                          <a:cs typeface="Arial" panose="020B0604020202020204" pitchFamily="34" charset="0"/>
                        </a:rPr>
                        <a:t>400</a:t>
                      </a:r>
                    </a:p>
                  </a:txBody>
                  <a:tcPr marL="5939" marR="178159" marT="59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325971167"/>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9673" y="188913"/>
            <a:ext cx="7200478" cy="1368425"/>
          </a:xfrm>
        </p:spPr>
        <p:txBody>
          <a:bodyPr/>
          <a:lstStyle/>
          <a:p>
            <a:r>
              <a:rPr lang="cs-CZ" sz="3200" dirty="0" smtClean="0">
                <a:latin typeface="Arial" panose="020B0604020202020204" pitchFamily="34" charset="0"/>
                <a:cs typeface="Arial" panose="020B0604020202020204" pitchFamily="34" charset="0"/>
              </a:rPr>
              <a:t>Poptávka po pracovní síle</a:t>
            </a:r>
            <a:br>
              <a:rPr lang="cs-CZ" sz="3200" dirty="0" smtClean="0">
                <a:latin typeface="Arial" panose="020B0604020202020204" pitchFamily="34" charset="0"/>
                <a:cs typeface="Arial" panose="020B0604020202020204" pitchFamily="34" charset="0"/>
              </a:rPr>
            </a:br>
            <a:r>
              <a:rPr lang="cs-CZ" sz="2400" dirty="0" smtClean="0">
                <a:latin typeface="Arial" panose="020B0604020202020204" pitchFamily="34" charset="0"/>
                <a:cs typeface="Arial" panose="020B0604020202020204" pitchFamily="34" charset="0"/>
              </a:rPr>
              <a:t>vývoj 2014-2017</a:t>
            </a:r>
            <a:endParaRPr lang="cs-CZ" sz="2400" dirty="0">
              <a:latin typeface="Arial" panose="020B0604020202020204" pitchFamily="34" charset="0"/>
              <a:cs typeface="Arial" panose="020B0604020202020204" pitchFamily="34" charset="0"/>
            </a:endParaRPr>
          </a:p>
        </p:txBody>
      </p:sp>
      <p:graphicFrame>
        <p:nvGraphicFramePr>
          <p:cNvPr id="5" name="Graf 4"/>
          <p:cNvGraphicFramePr>
            <a:graphicFrameLocks/>
          </p:cNvGraphicFramePr>
          <p:nvPr>
            <p:extLst>
              <p:ext uri="{D42A27DB-BD31-4B8C-83A1-F6EECF244321}">
                <p14:modId xmlns:p14="http://schemas.microsoft.com/office/powerpoint/2010/main" val="2130037273"/>
              </p:ext>
            </p:extLst>
          </p:nvPr>
        </p:nvGraphicFramePr>
        <p:xfrm>
          <a:off x="827584" y="1590674"/>
          <a:ext cx="7776864" cy="44306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2497630"/>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51721" y="188913"/>
            <a:ext cx="6768430" cy="1368425"/>
          </a:xfrm>
        </p:spPr>
        <p:txBody>
          <a:bodyPr/>
          <a:lstStyle/>
          <a:p>
            <a:r>
              <a:rPr lang="cs-CZ" sz="3200" dirty="0">
                <a:latin typeface="Arial" panose="020B0604020202020204" pitchFamily="34" charset="0"/>
                <a:cs typeface="Arial" panose="020B0604020202020204" pitchFamily="34" charset="0"/>
              </a:rPr>
              <a:t>Poptávka po pracovní síle </a:t>
            </a:r>
            <a:r>
              <a:rPr lang="cs-CZ" sz="3200" dirty="0" smtClean="0">
                <a:latin typeface="Arial" panose="020B0604020202020204" pitchFamily="34" charset="0"/>
                <a:cs typeface="Arial" panose="020B0604020202020204" pitchFamily="34" charset="0"/>
              </a:rPr>
              <a:t>- OZP</a:t>
            </a:r>
            <a:r>
              <a:rPr lang="cs-CZ" sz="3200" dirty="0">
                <a:latin typeface="Arial" panose="020B0604020202020204" pitchFamily="34" charset="0"/>
                <a:cs typeface="Arial" panose="020B0604020202020204" pitchFamily="34" charset="0"/>
              </a:rPr>
              <a:t/>
            </a:r>
            <a:br>
              <a:rPr lang="cs-CZ" sz="3200" dirty="0">
                <a:latin typeface="Arial" panose="020B0604020202020204" pitchFamily="34" charset="0"/>
                <a:cs typeface="Arial" panose="020B0604020202020204" pitchFamily="34" charset="0"/>
              </a:rPr>
            </a:br>
            <a:r>
              <a:rPr lang="cs-CZ" sz="2400" dirty="0">
                <a:latin typeface="Arial" panose="020B0604020202020204" pitchFamily="34" charset="0"/>
                <a:cs typeface="Arial" panose="020B0604020202020204" pitchFamily="34" charset="0"/>
              </a:rPr>
              <a:t>vývoj </a:t>
            </a:r>
            <a:r>
              <a:rPr lang="cs-CZ" sz="2400" dirty="0" smtClean="0">
                <a:latin typeface="Arial" panose="020B0604020202020204" pitchFamily="34" charset="0"/>
                <a:cs typeface="Arial" panose="020B0604020202020204" pitchFamily="34" charset="0"/>
              </a:rPr>
              <a:t>2014-2017</a:t>
            </a:r>
            <a:r>
              <a:rPr lang="cs-CZ" sz="3200" dirty="0" smtClean="0">
                <a:latin typeface="Arial" panose="020B0604020202020204" pitchFamily="34" charset="0"/>
                <a:cs typeface="Arial" panose="020B0604020202020204" pitchFamily="34" charset="0"/>
              </a:rPr>
              <a:t> </a:t>
            </a:r>
            <a:endParaRPr lang="cs-CZ" sz="3200" dirty="0">
              <a:latin typeface="Arial" panose="020B0604020202020204" pitchFamily="34" charset="0"/>
              <a:cs typeface="Arial" panose="020B0604020202020204" pitchFamily="34" charset="0"/>
            </a:endParaRPr>
          </a:p>
        </p:txBody>
      </p:sp>
      <p:graphicFrame>
        <p:nvGraphicFramePr>
          <p:cNvPr id="5" name="Graf 4"/>
          <p:cNvGraphicFramePr>
            <a:graphicFrameLocks/>
          </p:cNvGraphicFramePr>
          <p:nvPr>
            <p:extLst>
              <p:ext uri="{D42A27DB-BD31-4B8C-83A1-F6EECF244321}">
                <p14:modId xmlns:p14="http://schemas.microsoft.com/office/powerpoint/2010/main" val="3878912622"/>
              </p:ext>
            </p:extLst>
          </p:nvPr>
        </p:nvGraphicFramePr>
        <p:xfrm>
          <a:off x="899592" y="1484784"/>
          <a:ext cx="7488832"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5387364"/>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t>Cílové skupiny uchazečů o zaměstnání přednostně zařazované do nástrojů APZ:</a:t>
            </a:r>
            <a:br>
              <a:rPr lang="cs-CZ" sz="2800" dirty="0"/>
            </a:br>
            <a:r>
              <a:rPr lang="cs-CZ" sz="2800" dirty="0"/>
              <a:t/>
            </a:r>
            <a:br>
              <a:rPr lang="cs-CZ" sz="2800" dirty="0"/>
            </a:br>
            <a:endParaRPr lang="cs-CZ" sz="2800" dirty="0">
              <a:latin typeface="Arial" panose="020B0604020202020204" pitchFamily="34" charset="0"/>
              <a:cs typeface="Arial" panose="020B0604020202020204" pitchFamily="34" charset="0"/>
            </a:endParaRPr>
          </a:p>
        </p:txBody>
      </p:sp>
      <p:sp>
        <p:nvSpPr>
          <p:cNvPr id="3" name="Obdélník 2"/>
          <p:cNvSpPr/>
          <p:nvPr/>
        </p:nvSpPr>
        <p:spPr>
          <a:xfrm>
            <a:off x="683568" y="1916832"/>
            <a:ext cx="7452320" cy="4062651"/>
          </a:xfrm>
          <a:prstGeom prst="rect">
            <a:avLst/>
          </a:prstGeom>
        </p:spPr>
        <p:txBody>
          <a:bodyPr wrap="square">
            <a:spAutoFit/>
          </a:bodyPr>
          <a:lstStyle/>
          <a:p>
            <a:pPr marL="285750" lvl="0" indent="-285750">
              <a:lnSpc>
                <a:spcPct val="150000"/>
              </a:lnSpc>
              <a:buFont typeface="Arial" panose="020B0604020202020204" pitchFamily="34" charset="0"/>
              <a:buChar char="•"/>
            </a:pPr>
            <a:r>
              <a:rPr lang="cs-CZ" sz="1600" dirty="0">
                <a:solidFill>
                  <a:srgbClr val="0033CC"/>
                </a:solidFill>
              </a:rPr>
              <a:t>dlouhodobě evidovaní uchazeči o zaměstnání (déle než 12 měsíců</a:t>
            </a:r>
            <a:r>
              <a:rPr lang="cs-CZ" sz="1600" dirty="0" smtClean="0">
                <a:solidFill>
                  <a:srgbClr val="0033CC"/>
                </a:solidFill>
              </a:rPr>
              <a:t>)</a:t>
            </a:r>
          </a:p>
          <a:p>
            <a:pPr marL="285750" lvl="0" indent="-285750">
              <a:lnSpc>
                <a:spcPct val="150000"/>
              </a:lnSpc>
              <a:buFont typeface="Arial" panose="020B0604020202020204" pitchFamily="34" charset="0"/>
              <a:buChar char="•"/>
            </a:pPr>
            <a:r>
              <a:rPr lang="cs-CZ" sz="1600" dirty="0" smtClean="0">
                <a:solidFill>
                  <a:srgbClr val="0033CC"/>
                </a:solidFill>
              </a:rPr>
              <a:t>uchazeči </a:t>
            </a:r>
            <a:r>
              <a:rPr lang="cs-CZ" sz="1600" dirty="0">
                <a:solidFill>
                  <a:srgbClr val="0033CC"/>
                </a:solidFill>
              </a:rPr>
              <a:t>do 25 let věku, zejména absolventi škol bez </a:t>
            </a:r>
            <a:r>
              <a:rPr lang="cs-CZ" sz="1600" dirty="0" smtClean="0">
                <a:solidFill>
                  <a:srgbClr val="0033CC"/>
                </a:solidFill>
              </a:rPr>
              <a:t>praxe</a:t>
            </a:r>
            <a:endParaRPr lang="cs-CZ" sz="1600" dirty="0">
              <a:solidFill>
                <a:srgbClr val="0033CC"/>
              </a:solidFill>
            </a:endParaRPr>
          </a:p>
          <a:p>
            <a:pPr marL="285750" lvl="0" indent="-285750">
              <a:lnSpc>
                <a:spcPct val="150000"/>
              </a:lnSpc>
              <a:buFont typeface="Arial" panose="020B0604020202020204" pitchFamily="34" charset="0"/>
              <a:buChar char="•"/>
            </a:pPr>
            <a:r>
              <a:rPr lang="cs-CZ" sz="1600" dirty="0">
                <a:solidFill>
                  <a:srgbClr val="0033CC"/>
                </a:solidFill>
              </a:rPr>
              <a:t>rodiče pečující o dítě do 10 let </a:t>
            </a:r>
            <a:r>
              <a:rPr lang="cs-CZ" sz="1600" dirty="0" smtClean="0">
                <a:solidFill>
                  <a:srgbClr val="0033CC"/>
                </a:solidFill>
              </a:rPr>
              <a:t>věku</a:t>
            </a:r>
            <a:endParaRPr lang="cs-CZ" sz="1600" dirty="0">
              <a:solidFill>
                <a:srgbClr val="0033CC"/>
              </a:solidFill>
            </a:endParaRPr>
          </a:p>
          <a:p>
            <a:pPr marL="285750" lvl="0" indent="-285750">
              <a:lnSpc>
                <a:spcPct val="150000"/>
              </a:lnSpc>
              <a:buFont typeface="Arial" panose="020B0604020202020204" pitchFamily="34" charset="0"/>
              <a:buChar char="•"/>
            </a:pPr>
            <a:r>
              <a:rPr lang="cs-CZ" sz="1600" dirty="0">
                <a:solidFill>
                  <a:srgbClr val="0033CC"/>
                </a:solidFill>
              </a:rPr>
              <a:t>uchazeči starší 50 let </a:t>
            </a:r>
            <a:r>
              <a:rPr lang="cs-CZ" sz="1600" dirty="0" smtClean="0">
                <a:solidFill>
                  <a:srgbClr val="0033CC"/>
                </a:solidFill>
              </a:rPr>
              <a:t>věku</a:t>
            </a:r>
            <a:endParaRPr lang="cs-CZ" sz="1600" dirty="0">
              <a:solidFill>
                <a:srgbClr val="0033CC"/>
              </a:solidFill>
            </a:endParaRPr>
          </a:p>
          <a:p>
            <a:pPr marL="285750" lvl="0" indent="-285750">
              <a:lnSpc>
                <a:spcPct val="150000"/>
              </a:lnSpc>
              <a:buFont typeface="Arial" panose="020B0604020202020204" pitchFamily="34" charset="0"/>
              <a:buChar char="•"/>
            </a:pPr>
            <a:r>
              <a:rPr lang="cs-CZ" sz="1600" dirty="0">
                <a:solidFill>
                  <a:srgbClr val="0033CC"/>
                </a:solidFill>
              </a:rPr>
              <a:t>osoby se zdravotním postižením</a:t>
            </a:r>
          </a:p>
          <a:p>
            <a:pPr marL="285750" lvl="0" indent="-285750">
              <a:lnSpc>
                <a:spcPct val="150000"/>
              </a:lnSpc>
              <a:buFont typeface="Arial" panose="020B0604020202020204" pitchFamily="34" charset="0"/>
              <a:buChar char="•"/>
            </a:pPr>
            <a:r>
              <a:rPr lang="cs-CZ" sz="1600" dirty="0">
                <a:solidFill>
                  <a:srgbClr val="0033CC"/>
                </a:solidFill>
              </a:rPr>
              <a:t>rodiče vracející se z mateřské nebo rodičovské dovolené</a:t>
            </a:r>
          </a:p>
          <a:p>
            <a:pPr marL="285750" lvl="0" indent="-285750">
              <a:lnSpc>
                <a:spcPct val="150000"/>
              </a:lnSpc>
              <a:buFont typeface="Arial" panose="020B0604020202020204" pitchFamily="34" charset="0"/>
              <a:buChar char="•"/>
            </a:pPr>
            <a:r>
              <a:rPr lang="cs-CZ" sz="1600" dirty="0">
                <a:solidFill>
                  <a:srgbClr val="0033CC"/>
                </a:solidFill>
              </a:rPr>
              <a:t>uchazeči, u kterých je důvodný předpoklad dlouhodobé evidence</a:t>
            </a:r>
          </a:p>
          <a:p>
            <a:pPr marL="285750" lvl="0" indent="-285750">
              <a:lnSpc>
                <a:spcPct val="150000"/>
              </a:lnSpc>
              <a:buFont typeface="Arial" panose="020B0604020202020204" pitchFamily="34" charset="0"/>
              <a:buChar char="•"/>
            </a:pPr>
            <a:r>
              <a:rPr lang="cs-CZ" sz="1600" dirty="0">
                <a:solidFill>
                  <a:srgbClr val="0033CC"/>
                </a:solidFill>
              </a:rPr>
              <a:t>uchazeči, kterým je potřeba věnovat zvýšenou péči z jiného důvodu bránícího jejich vstupu na volný trh práce, např. ohrožení sociální exkluzí z důvodu setrvávání v dlouhodobé nezaměstnanosti</a:t>
            </a:r>
          </a:p>
          <a:p>
            <a:pPr marL="285750" indent="-285750">
              <a:buFont typeface="Arial" panose="020B0604020202020204" pitchFamily="34" charset="0"/>
              <a:buChar char="•"/>
            </a:pPr>
            <a:endParaRPr lang="cs-CZ" dirty="0">
              <a:solidFill>
                <a:srgbClr val="0033CC"/>
              </a:solidFill>
            </a:endParaRPr>
          </a:p>
        </p:txBody>
      </p:sp>
    </p:spTree>
    <p:extLst>
      <p:ext uri="{BB962C8B-B14F-4D97-AF65-F5344CB8AC3E}">
        <p14:creationId xmlns:p14="http://schemas.microsoft.com/office/powerpoint/2010/main" val="628217067"/>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Nástroje </a:t>
            </a:r>
            <a:r>
              <a:rPr lang="cs-CZ" sz="3600" dirty="0" smtClean="0"/>
              <a:t>a opatření APZ</a:t>
            </a:r>
            <a:endParaRPr lang="cs-CZ" sz="3600" dirty="0"/>
          </a:p>
        </p:txBody>
      </p:sp>
      <p:sp>
        <p:nvSpPr>
          <p:cNvPr id="3" name="Zástupný symbol pro obsah 2"/>
          <p:cNvSpPr>
            <a:spLocks noGrp="1"/>
          </p:cNvSpPr>
          <p:nvPr>
            <p:ph idx="1"/>
          </p:nvPr>
        </p:nvSpPr>
        <p:spPr/>
        <p:txBody>
          <a:bodyPr/>
          <a:lstStyle/>
          <a:p>
            <a:r>
              <a:rPr lang="cs-CZ" sz="2000" b="1" dirty="0" smtClean="0"/>
              <a:t>Rekvalifikace</a:t>
            </a:r>
          </a:p>
          <a:p>
            <a:r>
              <a:rPr lang="cs-CZ" sz="2000" b="1" dirty="0" smtClean="0"/>
              <a:t>Poradenství</a:t>
            </a:r>
            <a:endParaRPr lang="cs-CZ" sz="2000" b="1" dirty="0"/>
          </a:p>
          <a:p>
            <a:r>
              <a:rPr lang="cs-CZ" sz="2000" b="1" dirty="0"/>
              <a:t>Společensky účelná pracovní místa</a:t>
            </a:r>
          </a:p>
          <a:p>
            <a:r>
              <a:rPr lang="cs-CZ" sz="2000" b="1" dirty="0"/>
              <a:t>Veřejně prospěšné práce</a:t>
            </a:r>
          </a:p>
          <a:p>
            <a:r>
              <a:rPr lang="cs-CZ" sz="2000" dirty="0"/>
              <a:t>Překlenovací příspěvek</a:t>
            </a:r>
          </a:p>
          <a:p>
            <a:r>
              <a:rPr lang="cs-CZ" sz="2000" dirty="0"/>
              <a:t>Příspěvek na zapracování</a:t>
            </a:r>
          </a:p>
          <a:p>
            <a:r>
              <a:rPr lang="cs-CZ" sz="2000" dirty="0"/>
              <a:t>Příspěvek na podporu regionální </a:t>
            </a:r>
            <a:r>
              <a:rPr lang="cs-CZ" sz="2000" dirty="0" smtClean="0"/>
              <a:t>mobility</a:t>
            </a:r>
          </a:p>
          <a:p>
            <a:r>
              <a:rPr lang="cs-CZ" sz="2000" dirty="0" smtClean="0"/>
              <a:t>Veřejná služba</a:t>
            </a:r>
          </a:p>
          <a:p>
            <a:r>
              <a:rPr lang="cs-CZ" sz="2000" b="1" dirty="0" smtClean="0"/>
              <a:t>Podpora zaměstnávání osob se zdravotním postižením</a:t>
            </a:r>
            <a:endParaRPr lang="cs-CZ" sz="2000" b="1" dirty="0"/>
          </a:p>
          <a:p>
            <a:endParaRPr lang="cs-CZ" sz="2400" dirty="0"/>
          </a:p>
        </p:txBody>
      </p:sp>
    </p:spTree>
    <p:extLst>
      <p:ext uri="{BB962C8B-B14F-4D97-AF65-F5344CB8AC3E}">
        <p14:creationId xmlns:p14="http://schemas.microsoft.com/office/powerpoint/2010/main" val="4158296880"/>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t>Veřejně prospěšné práce</a:t>
            </a:r>
          </a:p>
        </p:txBody>
      </p:sp>
      <p:sp>
        <p:nvSpPr>
          <p:cNvPr id="3" name="Zástupný symbol pro obsah 2"/>
          <p:cNvSpPr>
            <a:spLocks noGrp="1"/>
          </p:cNvSpPr>
          <p:nvPr>
            <p:ph idx="1"/>
          </p:nvPr>
        </p:nvSpPr>
        <p:spPr/>
        <p:txBody>
          <a:bodyPr/>
          <a:lstStyle/>
          <a:p>
            <a:pPr>
              <a:buFont typeface="Arial" panose="020B0604020202020204" pitchFamily="34" charset="0"/>
              <a:buChar char="•"/>
            </a:pPr>
            <a:r>
              <a:rPr lang="cs-CZ" sz="2400" dirty="0">
                <a:solidFill>
                  <a:srgbClr val="0033CC"/>
                </a:solidFill>
              </a:rPr>
              <a:t>Časově omezené pracovní příležitosti spočívající zejména v údržbě veřejných prostranství, úklidu a údržbě veřejných budov a jiných činností ve prospěch obcí a obecně prospěšných společností působících v sociální oblasti.</a:t>
            </a:r>
          </a:p>
          <a:p>
            <a:pPr>
              <a:buFont typeface="Arial" panose="020B0604020202020204" pitchFamily="34" charset="0"/>
              <a:buChar char="•"/>
            </a:pPr>
            <a:r>
              <a:rPr lang="cs-CZ" sz="2400" dirty="0"/>
              <a:t>Určené zejména dlouhodobě evidovaným uchazečům o zaměstnání s nižší kvalifikací.</a:t>
            </a:r>
          </a:p>
          <a:p>
            <a:pPr>
              <a:buFont typeface="Arial" panose="020B0604020202020204" pitchFamily="34" charset="0"/>
              <a:buChar char="•"/>
            </a:pPr>
            <a:r>
              <a:rPr lang="cs-CZ" sz="2400" dirty="0"/>
              <a:t>Účel: obnova nebo udržení pracovních návyků</a:t>
            </a:r>
          </a:p>
          <a:p>
            <a:pPr>
              <a:buFont typeface="Arial" panose="020B0604020202020204" pitchFamily="34" charset="0"/>
              <a:buChar char="•"/>
            </a:pPr>
            <a:r>
              <a:rPr lang="cs-CZ" sz="2400" dirty="0"/>
              <a:t>Délka dohody:  max. </a:t>
            </a:r>
            <a:r>
              <a:rPr lang="cs-CZ" sz="2400" b="1" dirty="0"/>
              <a:t>12 měsíců</a:t>
            </a:r>
            <a:r>
              <a:rPr lang="cs-CZ" sz="2400" dirty="0"/>
              <a:t>, v odůvodněných případech až </a:t>
            </a:r>
            <a:r>
              <a:rPr lang="cs-CZ" sz="2400" b="1" dirty="0"/>
              <a:t>24 měsíců</a:t>
            </a:r>
            <a:r>
              <a:rPr lang="cs-CZ" sz="2400" dirty="0"/>
              <a:t>.</a:t>
            </a:r>
          </a:p>
          <a:p>
            <a:pPr>
              <a:buFont typeface="Arial" panose="020B0604020202020204" pitchFamily="34" charset="0"/>
              <a:buChar char="•"/>
            </a:pPr>
            <a:r>
              <a:rPr lang="cs-CZ" sz="2400" dirty="0"/>
              <a:t>Příspěvek:  stanoven na </a:t>
            </a:r>
            <a:r>
              <a:rPr lang="cs-CZ" sz="2400" b="1" dirty="0" smtClean="0">
                <a:solidFill>
                  <a:srgbClr val="C00000"/>
                </a:solidFill>
              </a:rPr>
              <a:t>15 </a:t>
            </a:r>
            <a:r>
              <a:rPr lang="cs-CZ" sz="2400" b="1" dirty="0">
                <a:solidFill>
                  <a:srgbClr val="C00000"/>
                </a:solidFill>
              </a:rPr>
              <a:t>tis./</a:t>
            </a:r>
            <a:r>
              <a:rPr lang="cs-CZ" sz="2400" b="1" dirty="0" err="1">
                <a:solidFill>
                  <a:srgbClr val="C00000"/>
                </a:solidFill>
              </a:rPr>
              <a:t>měs</a:t>
            </a:r>
            <a:r>
              <a:rPr lang="cs-CZ" sz="2400" dirty="0"/>
              <a:t>.</a:t>
            </a:r>
          </a:p>
          <a:p>
            <a:endParaRPr lang="cs-CZ" dirty="0"/>
          </a:p>
        </p:txBody>
      </p:sp>
    </p:spTree>
    <p:extLst>
      <p:ext uri="{BB962C8B-B14F-4D97-AF65-F5344CB8AC3E}">
        <p14:creationId xmlns:p14="http://schemas.microsoft.com/office/powerpoint/2010/main" val="4114180400"/>
      </p:ext>
    </p:extLst>
  </p:cSld>
  <p:clrMapOvr>
    <a:masterClrMapping/>
  </p:clrMapOvr>
  <p:transition spd="med">
    <p:wipe dir="r"/>
  </p:transition>
</p:sld>
</file>

<file path=ppt/theme/theme1.xml><?xml version="1.0" encoding="utf-8"?>
<a:theme xmlns:a="http://schemas.openxmlformats.org/drawingml/2006/main" name="PPT sablona_UP (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7AE1E23F8B5A245AC6E45F70F5382A9" ma:contentTypeVersion="7" ma:contentTypeDescription="Vytvoří nový dokument" ma:contentTypeScope="" ma:versionID="8f188600e4ddd56dacbb6a548df197eb">
  <xsd:schema xmlns:xsd="http://www.w3.org/2001/XMLSchema" xmlns:xs="http://www.w3.org/2001/XMLSchema" xmlns:p="http://schemas.microsoft.com/office/2006/metadata/properties" xmlns:ns2="7d809470-1a6e-4bfc-91db-225fb1e90d66" xmlns:ns3="cbf93933-7e34-445d-b573-df8b936ebd31" targetNamespace="http://schemas.microsoft.com/office/2006/metadata/properties" ma:root="true" ma:fieldsID="8de6e60e7054b2874c1c9b9e28ec946a" ns2:_="" ns3:_="">
    <xsd:import namespace="7d809470-1a6e-4bfc-91db-225fb1e90d66"/>
    <xsd:import namespace="cbf93933-7e34-445d-b573-df8b936ebd3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809470-1a6e-4bfc-91db-225fb1e90d66"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f93933-7e34-445d-b573-df8b936ebd31"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77A8363-6D50-4C12-A7BC-53B7B348A673}"/>
</file>

<file path=customXml/itemProps2.xml><?xml version="1.0" encoding="utf-8"?>
<ds:datastoreItem xmlns:ds="http://schemas.openxmlformats.org/officeDocument/2006/customXml" ds:itemID="{70F0F416-F7E5-4633-80B0-3560AFE6838E}"/>
</file>

<file path=customXml/itemProps3.xml><?xml version="1.0" encoding="utf-8"?>
<ds:datastoreItem xmlns:ds="http://schemas.openxmlformats.org/officeDocument/2006/customXml" ds:itemID="{BFF03470-3578-4B96-AE92-4F33B08EF592}"/>
</file>

<file path=docProps/app.xml><?xml version="1.0" encoding="utf-8"?>
<Properties xmlns="http://schemas.openxmlformats.org/officeDocument/2006/extended-properties" xmlns:vt="http://schemas.openxmlformats.org/officeDocument/2006/docPropsVTypes">
  <Template/>
  <TotalTime>8768</TotalTime>
  <Words>1110</Words>
  <Application>Microsoft Office PowerPoint</Application>
  <PresentationFormat>Předvádění na obrazovce (4:3)</PresentationFormat>
  <Paragraphs>145</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PPT sablona_UP (1)</vt:lpstr>
      <vt:lpstr>Situace na trhu práce  v Jihomoravském kraji 22.11.2017</vt:lpstr>
      <vt:lpstr>Základní ukazatele trhu práce (stav k 31. 10. 2017) </vt:lpstr>
      <vt:lpstr>Základní ukazatele trhu práce podíl nezaměstnaných ke 31.10.2017</vt:lpstr>
      <vt:lpstr>Znevýhodněné skupiny uchazečů (stav k 31.10.2017) </vt:lpstr>
      <vt:lpstr>Poptávka po pracovní síle vývoj 2014-2017</vt:lpstr>
      <vt:lpstr>Poptávka po pracovní síle - OZP vývoj 2014-2017 </vt:lpstr>
      <vt:lpstr>Cílové skupiny uchazečů o zaměstnání přednostně zařazované do nástrojů APZ:  </vt:lpstr>
      <vt:lpstr>Nástroje a opatření APZ</vt:lpstr>
      <vt:lpstr>Veřejně prospěšné práce</vt:lpstr>
      <vt:lpstr>Rekvalifikace</vt:lpstr>
      <vt:lpstr>Poradenství</vt:lpstr>
      <vt:lpstr>OZP- změny od 1.1.2018</vt:lpstr>
      <vt:lpstr>OZP- změny od 1.1.2018</vt:lpstr>
      <vt:lpstr>OZP- změny od 1.1.2018</vt:lpstr>
      <vt:lpstr>OZP- změny od 1.1.2018</vt:lpstr>
      <vt:lpstr>OZP- změny ZoZ</vt:lpstr>
      <vt:lpstr>Děkuji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Jihomoravský kraj</dc:title>
  <dc:creator>BartovaM</dc:creator>
  <cp:lastModifiedBy>Ondráková Ivana Mgr. (UPB-BOS)</cp:lastModifiedBy>
  <cp:revision>421</cp:revision>
  <cp:lastPrinted>2016-02-18T09:38:45Z</cp:lastPrinted>
  <dcterms:created xsi:type="dcterms:W3CDTF">2007-12-17T12:24:52Z</dcterms:created>
  <dcterms:modified xsi:type="dcterms:W3CDTF">2017-11-21T10:10:27Z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0x01010017AE1E23F8B5A245AC6E45F70F5382A9</vt:lpwstr>
  </property>
</Properties>
</file>