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41" r:id="rId2"/>
    <p:sldId id="346" r:id="rId3"/>
    <p:sldId id="349" r:id="rId4"/>
    <p:sldId id="348" r:id="rId5"/>
    <p:sldId id="378" r:id="rId6"/>
    <p:sldId id="366" r:id="rId7"/>
    <p:sldId id="376" r:id="rId8"/>
    <p:sldId id="355" r:id="rId9"/>
    <p:sldId id="358" r:id="rId10"/>
    <p:sldId id="369" r:id="rId11"/>
    <p:sldId id="371" r:id="rId12"/>
    <p:sldId id="372" r:id="rId13"/>
    <p:sldId id="368" r:id="rId14"/>
    <p:sldId id="367" r:id="rId15"/>
    <p:sldId id="379" r:id="rId16"/>
    <p:sldId id="373" r:id="rId17"/>
    <p:sldId id="374" r:id="rId18"/>
    <p:sldId id="375" r:id="rId19"/>
    <p:sldId id="279" r:id="rId20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ánková Jarmila" initials="BJ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8098" autoAdjust="0"/>
  </p:normalViewPr>
  <p:slideViewPr>
    <p:cSldViewPr snapToGrid="0">
      <p:cViewPr varScale="1">
        <p:scale>
          <a:sx n="115" d="100"/>
          <a:sy n="115" d="100"/>
        </p:scale>
        <p:origin x="-15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5221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5221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r">
              <a:defRPr sz="1200" smtClean="0"/>
            </a:lvl1pPr>
          </a:lstStyle>
          <a:p>
            <a:pPr>
              <a:defRPr/>
            </a:pPr>
            <a:fld id="{A3C6B7BB-299C-491C-9148-528D5A506AD8}" type="datetimeFigureOut">
              <a:rPr lang="cs-CZ"/>
              <a:pPr>
                <a:defRPr/>
              </a:pPr>
              <a:t>21.11.2017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830"/>
            <a:ext cx="2944958" cy="495221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1098" y="9429830"/>
            <a:ext cx="2944958" cy="495221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25E8102-EC1D-43A9-89E1-7C39422C6C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312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5221"/>
          </a:xfrm>
          <a:prstGeom prst="rect">
            <a:avLst/>
          </a:prstGeom>
        </p:spPr>
        <p:txBody>
          <a:bodyPr vert="horz" lIns="90579" tIns="45289" rIns="90579" bIns="452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5221"/>
          </a:xfrm>
          <a:prstGeom prst="rect">
            <a:avLst/>
          </a:prstGeom>
        </p:spPr>
        <p:txBody>
          <a:bodyPr vert="horz" lIns="90579" tIns="45289" rIns="90579" bIns="452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8B5517-CE71-4CB1-B456-47CDF69202F2}" type="datetimeFigureOut">
              <a:rPr lang="cs-CZ"/>
              <a:pPr>
                <a:defRPr/>
              </a:pPr>
              <a:t>21.11.2017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79" tIns="45289" rIns="90579" bIns="45289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606" y="4715710"/>
            <a:ext cx="5438464" cy="4466511"/>
          </a:xfrm>
          <a:prstGeom prst="rect">
            <a:avLst/>
          </a:prstGeom>
        </p:spPr>
        <p:txBody>
          <a:bodyPr vert="horz" lIns="90579" tIns="45289" rIns="90579" bIns="45289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830"/>
            <a:ext cx="2944958" cy="495221"/>
          </a:xfrm>
          <a:prstGeom prst="rect">
            <a:avLst/>
          </a:prstGeom>
        </p:spPr>
        <p:txBody>
          <a:bodyPr vert="horz" lIns="90579" tIns="45289" rIns="90579" bIns="452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1098" y="9429830"/>
            <a:ext cx="2944958" cy="495221"/>
          </a:xfrm>
          <a:prstGeom prst="rect">
            <a:avLst/>
          </a:prstGeom>
        </p:spPr>
        <p:txBody>
          <a:bodyPr vert="horz" lIns="90579" tIns="45289" rIns="90579" bIns="452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E77688-F47D-4778-9813-FAC8803DCA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5299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Představit cíl dokumentu,</a:t>
            </a:r>
            <a:r>
              <a:rPr lang="cs-CZ" baseline="0" dirty="0" smtClean="0"/>
              <a:t> objasnit důvody vzniku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35F4A-36AD-40ED-A0A4-223D5BF91CA0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2547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2"/>
          <p:cNvSpPr>
            <a:spLocks noGrp="1"/>
          </p:cNvSpPr>
          <p:nvPr>
            <p:ph type="subTitle" idx="4294967295"/>
          </p:nvPr>
        </p:nvSpPr>
        <p:spPr bwMode="auto">
          <a:xfrm>
            <a:off x="395288" y="38608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 smtClean="0"/>
              <a:t>Nadpis </a:t>
            </a:r>
            <a:r>
              <a:rPr lang="cs-CZ" dirty="0" err="1" smtClean="0"/>
              <a:t>powerpointové</a:t>
            </a:r>
            <a:endParaRPr lang="cs-CZ" dirty="0" smtClean="0"/>
          </a:p>
          <a:p>
            <a:r>
              <a:rPr lang="cs-CZ" dirty="0" smtClean="0"/>
              <a:t>prezentace</a:t>
            </a:r>
          </a:p>
          <a:p>
            <a:r>
              <a:rPr lang="cs-CZ" dirty="0" smtClean="0"/>
              <a:t>ve třech řádcích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1062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2349500"/>
            <a:ext cx="82296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8" r:id="rId1"/>
    <p:sldLayoutId id="2147484515" r:id="rId2"/>
    <p:sldLayoutId id="2147484516" r:id="rId3"/>
    <p:sldLayoutId id="2147484517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svec.jan@kr-jihomoravsky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 noGrp="1"/>
          </p:cNvSpPr>
          <p:nvPr>
            <p:ph type="subTitle" idx="4294967295"/>
          </p:nvPr>
        </p:nvSpPr>
        <p:spPr>
          <a:xfrm>
            <a:off x="0" y="3925438"/>
            <a:ext cx="9144000" cy="124777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cs-CZ" sz="25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Sociální podnikání </a:t>
            </a:r>
          </a:p>
          <a:p>
            <a:pPr marL="0" indent="0" algn="ctr" eaLnBrk="1" hangingPunct="1">
              <a:buNone/>
            </a:pPr>
            <a:r>
              <a:rPr lang="cs-CZ" sz="25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ve Strategii rozvoje lidských zdrojů </a:t>
            </a:r>
          </a:p>
          <a:p>
            <a:pPr marL="0" indent="0" algn="ctr" eaLnBrk="1" hangingPunct="1">
              <a:buNone/>
            </a:pPr>
            <a:r>
              <a:rPr lang="cs-CZ" sz="25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Jihomoravského kraje 2016 - 2025</a:t>
            </a:r>
            <a:endParaRPr lang="cs-CZ" sz="2500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buNone/>
            </a:pPr>
            <a:endParaRPr lang="cs-CZ" sz="2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buNone/>
            </a:pPr>
            <a:r>
              <a:rPr lang="cs-CZ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Brno, 22. 11. </a:t>
            </a:r>
            <a:r>
              <a:rPr lang="cs-CZ" sz="2000" dirty="0">
                <a:solidFill>
                  <a:schemeClr val="bg1"/>
                </a:solidFill>
                <a:latin typeface="Arial" charset="0"/>
                <a:cs typeface="Arial" charset="0"/>
              </a:rPr>
              <a:t>2017</a:t>
            </a:r>
          </a:p>
          <a:p>
            <a:pPr eaLnBrk="1" hangingPunct="1">
              <a:buFont typeface="Arial" charset="0"/>
              <a:buNone/>
            </a:pPr>
            <a:endParaRPr lang="cs-CZ" sz="25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62038"/>
            <a:ext cx="8229600" cy="939290"/>
          </a:xfrm>
        </p:spPr>
        <p:txBody>
          <a:bodyPr/>
          <a:lstStyle/>
          <a:p>
            <a:r>
              <a:rPr lang="cs-CZ" sz="2800" b="1" dirty="0"/>
              <a:t>Strategie rozvoje lidských zdrojů </a:t>
            </a:r>
            <a:br>
              <a:rPr lang="cs-CZ" sz="2800" b="1" dirty="0"/>
            </a:br>
            <a:r>
              <a:rPr lang="cs-CZ" sz="2800" b="1" dirty="0"/>
              <a:t>Jihomoravského kraje 2016-2025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7419" y="2216989"/>
            <a:ext cx="8419381" cy="3588499"/>
          </a:xfrm>
        </p:spPr>
        <p:txBody>
          <a:bodyPr/>
          <a:lstStyle/>
          <a:p>
            <a:endParaRPr lang="cs-CZ" sz="1800" dirty="0" smtClean="0"/>
          </a:p>
          <a:p>
            <a:r>
              <a:rPr lang="cs-CZ" sz="1800" dirty="0" smtClean="0"/>
              <a:t>Součástí strategické vize dokumentu je i záměr pomocí systémové spolupráce různých institucí a subjektů aktivně a preventivně působit v oblasti sociální inkluze/exkluze </a:t>
            </a:r>
          </a:p>
          <a:p>
            <a:r>
              <a:rPr lang="cs-CZ" sz="1800" dirty="0" smtClean="0"/>
              <a:t>Dokument chápe problematiku sociálního vyloučení jako </a:t>
            </a:r>
            <a:r>
              <a:rPr lang="cs-CZ" sz="1800" dirty="0"/>
              <a:t>provázaný komplex </a:t>
            </a:r>
            <a:r>
              <a:rPr lang="cs-CZ" sz="1800" dirty="0" smtClean="0"/>
              <a:t>témat, nikoliv izolovaný jev</a:t>
            </a:r>
          </a:p>
          <a:p>
            <a:r>
              <a:rPr lang="cs-CZ" sz="1800" dirty="0"/>
              <a:t>Častou příčinou sociálního vyloučení je omezení přístupu k řádnému zaměstnání (dlouhodobá nezaměstnanost, příp. zdravotní postižení</a:t>
            </a:r>
            <a:r>
              <a:rPr lang="cs-CZ" sz="1800" dirty="0" smtClean="0"/>
              <a:t>)</a:t>
            </a:r>
          </a:p>
          <a:p>
            <a:r>
              <a:rPr lang="cs-CZ" sz="1800" dirty="0" smtClean="0"/>
              <a:t>Dokument chápe </a:t>
            </a:r>
            <a:r>
              <a:rPr lang="cs-CZ" sz="1800" b="1" dirty="0">
                <a:solidFill>
                  <a:srgbClr val="FF0000"/>
                </a:solidFill>
              </a:rPr>
              <a:t>sociální podnikání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1800" dirty="0" smtClean="0"/>
              <a:t>jako podstatný nástroj sociální inkluze</a:t>
            </a:r>
          </a:p>
          <a:p>
            <a:r>
              <a:rPr lang="cs-CZ" sz="1800" dirty="0" smtClean="0"/>
              <a:t>Jedním z nástrojů a možností sociální inkluze je společensky odpovědné </a:t>
            </a:r>
            <a:r>
              <a:rPr lang="cs-CZ" sz="1800" dirty="0"/>
              <a:t>zadávání veřejných zakázek </a:t>
            </a:r>
          </a:p>
        </p:txBody>
      </p:sp>
    </p:spTree>
    <p:extLst>
      <p:ext uri="{BB962C8B-B14F-4D97-AF65-F5344CB8AC3E}">
        <p14:creationId xmlns:p14="http://schemas.microsoft.com/office/powerpoint/2010/main" val="274418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62038"/>
            <a:ext cx="8229600" cy="939290"/>
          </a:xfrm>
        </p:spPr>
        <p:txBody>
          <a:bodyPr/>
          <a:lstStyle/>
          <a:p>
            <a:r>
              <a:rPr lang="cs-CZ" sz="2800" b="1" dirty="0"/>
              <a:t>Strategie rozvoje lidských zdrojů </a:t>
            </a:r>
            <a:br>
              <a:rPr lang="cs-CZ" sz="2800" b="1" dirty="0"/>
            </a:br>
            <a:r>
              <a:rPr lang="cs-CZ" sz="2800" b="1" dirty="0"/>
              <a:t>Jihomoravského kraje 2016-2025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7419" y="2216989"/>
            <a:ext cx="8419381" cy="3588499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 smtClean="0"/>
              <a:t>Dokument v oblasti strategického opatření </a:t>
            </a:r>
            <a:r>
              <a:rPr lang="cs-CZ" sz="1800" b="1" dirty="0" smtClean="0"/>
              <a:t>2.4 Sociální začleňování </a:t>
            </a:r>
            <a:r>
              <a:rPr lang="cs-CZ" sz="1800" dirty="0" smtClean="0"/>
              <a:t>identifikuje tyto </a:t>
            </a:r>
            <a:r>
              <a:rPr lang="cs-CZ" sz="1800" u="sng" dirty="0" smtClean="0"/>
              <a:t>strategické cíle</a:t>
            </a:r>
            <a:r>
              <a:rPr lang="cs-CZ" sz="1800" dirty="0" smtClean="0"/>
              <a:t>:</a:t>
            </a:r>
          </a:p>
          <a:p>
            <a:pPr lvl="0"/>
            <a:r>
              <a:rPr lang="cs-CZ" sz="1800" dirty="0"/>
              <a:t>posílit aktivity předcházející sociálnímu vyloučení</a:t>
            </a:r>
          </a:p>
          <a:p>
            <a:pPr lvl="0"/>
            <a:r>
              <a:rPr lang="cs-CZ" sz="1800" dirty="0"/>
              <a:t>posílit spolupráci při prevenci a řešení sociálního </a:t>
            </a:r>
            <a:r>
              <a:rPr lang="cs-CZ" sz="1800" dirty="0" smtClean="0"/>
              <a:t>vyloučení</a:t>
            </a:r>
            <a:endParaRPr lang="cs-CZ" sz="1800" dirty="0"/>
          </a:p>
          <a:p>
            <a:pPr lvl="0"/>
            <a:r>
              <a:rPr lang="cs-CZ" sz="1800" dirty="0"/>
              <a:t>snížit počet sociálně vyloučených lokalit, resp. minimálně předejít vzniku </a:t>
            </a:r>
            <a:r>
              <a:rPr lang="cs-CZ" sz="1800" dirty="0" smtClean="0"/>
              <a:t>dalších</a:t>
            </a:r>
            <a:endParaRPr lang="cs-CZ" sz="1800" dirty="0"/>
          </a:p>
          <a:p>
            <a:pPr lvl="0"/>
            <a:r>
              <a:rPr lang="cs-CZ" sz="1800" dirty="0"/>
              <a:t>rozvinout způsoby řešení sociálního vyloučení a </a:t>
            </a:r>
            <a:r>
              <a:rPr lang="cs-CZ" sz="1800" b="1" dirty="0"/>
              <a:t>sdílení úspěšných </a:t>
            </a:r>
            <a:r>
              <a:rPr lang="cs-CZ" sz="1800" b="1" dirty="0" smtClean="0"/>
              <a:t>řešení</a:t>
            </a:r>
            <a:endParaRPr lang="cs-CZ" sz="1800" b="1" dirty="0"/>
          </a:p>
          <a:p>
            <a:pPr lvl="0"/>
            <a:r>
              <a:rPr lang="cs-CZ" sz="1800" b="1" dirty="0"/>
              <a:t>posílit </a:t>
            </a:r>
            <a:r>
              <a:rPr lang="cs-CZ" sz="1800" b="1" dirty="0">
                <a:solidFill>
                  <a:srgbClr val="FF0000"/>
                </a:solidFill>
              </a:rPr>
              <a:t>sociální podnikání </a:t>
            </a:r>
            <a:r>
              <a:rPr lang="cs-CZ" sz="1800" dirty="0"/>
              <a:t>(zvýšit počet osob zaměstnaných v sociálních podnicích)</a:t>
            </a:r>
          </a:p>
          <a:p>
            <a:pPr lvl="0"/>
            <a:r>
              <a:rPr lang="cs-CZ" sz="1800" b="1" dirty="0"/>
              <a:t>zvýšit uplatnění sociálních </a:t>
            </a:r>
            <a:r>
              <a:rPr lang="cs-CZ" sz="1800" b="1" dirty="0" smtClean="0"/>
              <a:t>inovací</a:t>
            </a:r>
            <a:endParaRPr lang="cs-CZ" sz="1800" b="1" dirty="0"/>
          </a:p>
          <a:p>
            <a:pPr lvl="0"/>
            <a:r>
              <a:rPr lang="cs-CZ" sz="1800" b="1" dirty="0"/>
              <a:t>posílit společenskou odpovědnost veřejné správy i </a:t>
            </a:r>
            <a:r>
              <a:rPr lang="cs-CZ" sz="1800" b="1" dirty="0" smtClean="0"/>
              <a:t>podniků</a:t>
            </a:r>
          </a:p>
          <a:p>
            <a:endParaRPr lang="cs-CZ" sz="1800" dirty="0" smtClean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8046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62038"/>
            <a:ext cx="8229600" cy="939290"/>
          </a:xfrm>
        </p:spPr>
        <p:txBody>
          <a:bodyPr/>
          <a:lstStyle/>
          <a:p>
            <a:r>
              <a:rPr lang="cs-CZ" sz="2800" b="1" dirty="0"/>
              <a:t>Strategie rozvoje lidských zdrojů </a:t>
            </a:r>
            <a:br>
              <a:rPr lang="cs-CZ" sz="2800" b="1" dirty="0"/>
            </a:br>
            <a:r>
              <a:rPr lang="cs-CZ" sz="2800" b="1" dirty="0"/>
              <a:t>Jihomoravského kraje 2016-2025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7419" y="2216989"/>
            <a:ext cx="8419381" cy="3588499"/>
          </a:xfrm>
        </p:spPr>
        <p:txBody>
          <a:bodyPr/>
          <a:lstStyle/>
          <a:p>
            <a:pPr marL="0" indent="0">
              <a:buNone/>
            </a:pPr>
            <a:r>
              <a:rPr lang="cs-CZ" sz="1800" b="1" dirty="0" smtClean="0"/>
              <a:t>Opatření 2.4.2: Koncepční </a:t>
            </a:r>
            <a:r>
              <a:rPr lang="cs-CZ" sz="1800" b="1" dirty="0"/>
              <a:t>řešení problémů sociálně vyloučených lokalit a </a:t>
            </a:r>
            <a:r>
              <a:rPr lang="cs-CZ" sz="1800" b="1" dirty="0" smtClean="0"/>
              <a:t>skupin</a:t>
            </a:r>
          </a:p>
          <a:p>
            <a:pPr marL="0" indent="0">
              <a:buNone/>
            </a:pPr>
            <a:r>
              <a:rPr lang="cs-CZ" sz="1800" dirty="0" smtClean="0"/>
              <a:t>Součástí opatření: </a:t>
            </a:r>
            <a:r>
              <a:rPr lang="cs-CZ" sz="1800" b="1" dirty="0" smtClean="0">
                <a:solidFill>
                  <a:srgbClr val="FF0000"/>
                </a:solidFill>
              </a:rPr>
              <a:t>Rozvoj </a:t>
            </a:r>
            <a:r>
              <a:rPr lang="cs-CZ" sz="1800" b="1" dirty="0">
                <a:solidFill>
                  <a:srgbClr val="FF0000"/>
                </a:solidFill>
              </a:rPr>
              <a:t>sociálního podnikání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endParaRPr lang="cs-CZ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800" dirty="0" smtClean="0"/>
              <a:t>informovanost </a:t>
            </a:r>
            <a:r>
              <a:rPr lang="cs-CZ" sz="1800" dirty="0"/>
              <a:t>a osvěta, vytvoření registru sociálních podniků, koordinace jejich činnosti a územního rozložení, nastavení stabilních podmínek pro fungování, zadávání zakázek veřejné správy v určitých oblastech zejména sociálním podnikům, vybudování systému informační, metodické a vzdělávací podpory sociálních podniků, tvorba pracovních míst v návaznosti na speciální </a:t>
            </a:r>
            <a:r>
              <a:rPr lang="cs-CZ" sz="1800" dirty="0" smtClean="0"/>
              <a:t>školství</a:t>
            </a:r>
            <a:endParaRPr lang="cs-CZ" sz="1800" b="1" dirty="0" smtClean="0"/>
          </a:p>
          <a:p>
            <a:pPr marL="0" indent="0">
              <a:buNone/>
            </a:pPr>
            <a:r>
              <a:rPr lang="cs-CZ" sz="1800" b="1" dirty="0"/>
              <a:t>Role Kraje: </a:t>
            </a:r>
            <a:endParaRPr lang="cs-CZ" sz="1800" b="1" dirty="0" smtClean="0"/>
          </a:p>
          <a:p>
            <a:r>
              <a:rPr lang="cs-CZ" sz="1800" dirty="0" smtClean="0"/>
              <a:t>Kraj </a:t>
            </a:r>
            <a:r>
              <a:rPr lang="cs-CZ" sz="1800" dirty="0"/>
              <a:t>podporuje v rámci svých agend a kompetencí příslušné aktéry v jejich </a:t>
            </a:r>
            <a:r>
              <a:rPr lang="cs-CZ" sz="1800" dirty="0" smtClean="0"/>
              <a:t>činnosti</a:t>
            </a:r>
          </a:p>
          <a:p>
            <a:r>
              <a:rPr lang="cs-CZ" sz="1800" dirty="0" smtClean="0"/>
              <a:t>Kraj </a:t>
            </a:r>
            <a:r>
              <a:rPr lang="cs-CZ" sz="1800" dirty="0"/>
              <a:t>se podílí na Koordinovaném přístupu k sociálně vyloučeným </a:t>
            </a:r>
            <a:r>
              <a:rPr lang="cs-CZ" sz="1800" dirty="0" smtClean="0"/>
              <a:t>lokalitám</a:t>
            </a: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106396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1391EA-15C2-47D0-8962-14939FD3A200}" type="slidenum">
              <a:rPr lang="cs-CZ" smtClean="0"/>
              <a:pPr/>
              <a:t>13</a:t>
            </a:fld>
            <a:endParaRPr lang="cs-CZ" dirty="0"/>
          </a:p>
        </p:txBody>
      </p:sp>
      <p:pic>
        <p:nvPicPr>
          <p:cNvPr id="2050" name="Picture 2" descr="Nezamestnanost"/>
          <p:cNvPicPr>
            <a:picLocks noChangeAspect="1" noChangeArrowheads="1"/>
          </p:cNvPicPr>
          <p:nvPr/>
        </p:nvPicPr>
        <p:blipFill>
          <a:blip r:embed="rId3" cstate="print"/>
          <a:srcRect l="-2894" t="3232" r="-1273" b="1772"/>
          <a:stretch>
            <a:fillRect/>
          </a:stretch>
        </p:blipFill>
        <p:spPr bwMode="auto">
          <a:xfrm>
            <a:off x="-2604" y="908720"/>
            <a:ext cx="9146604" cy="59492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549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r>
              <a:rPr lang="cs-CZ" sz="2600" b="1" dirty="0" smtClean="0"/>
              <a:t>Krátkodobý realizační plán Strategie rozvoje lidských zdrojů Jihomoravského kraje 2016-2017</a:t>
            </a:r>
            <a:endParaRPr lang="cs-CZ" sz="2600" dirty="0" smtClean="0">
              <a:latin typeface="Arial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2529" y="1916113"/>
            <a:ext cx="8824822" cy="4073525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cs-CZ" sz="1600" dirty="0" smtClean="0"/>
              <a:t>Jedná se o prováděcí dokument, který obsahově i adresně zpřesňuje opatření návrhové části SRLZ JMK – dokument zajišťuje </a:t>
            </a:r>
            <a:r>
              <a:rPr lang="cs-CZ" sz="1600" dirty="0"/>
              <a:t>podklady pro kvalifikované rozhodování v oblasti rozvoje lidských zdrojů </a:t>
            </a:r>
            <a:r>
              <a:rPr lang="cs-CZ" sz="1600" dirty="0" smtClean="0"/>
              <a:t>v území Jihomoravského kraje</a:t>
            </a:r>
          </a:p>
          <a:p>
            <a:pPr marL="0" indent="0">
              <a:buNone/>
              <a:defRPr/>
            </a:pPr>
            <a:endParaRPr lang="cs-CZ" sz="1600" b="1" dirty="0" smtClean="0"/>
          </a:p>
          <a:p>
            <a:pPr marL="0" indent="0">
              <a:buNone/>
              <a:defRPr/>
            </a:pPr>
            <a:r>
              <a:rPr lang="cs-CZ" sz="1600" b="1" dirty="0" smtClean="0"/>
              <a:t>Strategického opatření 2.4</a:t>
            </a:r>
          </a:p>
          <a:p>
            <a:r>
              <a:rPr lang="cs-CZ" sz="1600" dirty="0" smtClean="0"/>
              <a:t>2.4.1 </a:t>
            </a:r>
            <a:r>
              <a:rPr lang="cs-CZ" sz="1600" dirty="0"/>
              <a:t>Prevence sociálního </a:t>
            </a:r>
            <a:r>
              <a:rPr lang="cs-CZ" sz="1600" dirty="0" smtClean="0"/>
              <a:t>vyloučení</a:t>
            </a:r>
          </a:p>
          <a:p>
            <a:r>
              <a:rPr lang="cs-CZ" sz="1600" dirty="0" smtClean="0"/>
              <a:t>2.4.2 </a:t>
            </a:r>
            <a:r>
              <a:rPr lang="cs-CZ" sz="1600" dirty="0"/>
              <a:t>Koncepční řešení problémů sociálně vyloučených lokalit a </a:t>
            </a:r>
            <a:r>
              <a:rPr lang="cs-CZ" sz="1600" dirty="0" smtClean="0"/>
              <a:t>skupin</a:t>
            </a:r>
          </a:p>
          <a:p>
            <a:endParaRPr lang="cs-CZ" sz="1600" dirty="0"/>
          </a:p>
          <a:p>
            <a:r>
              <a:rPr lang="cs-CZ" sz="1600" dirty="0" smtClean="0"/>
              <a:t>Identifikuje potřebu rozvoje sociálního podnikání a sdílení </a:t>
            </a:r>
            <a:r>
              <a:rPr lang="cs-CZ" sz="1600" dirty="0"/>
              <a:t>zkušeností </a:t>
            </a:r>
            <a:r>
              <a:rPr lang="cs-CZ" sz="1600" dirty="0" smtClean="0"/>
              <a:t>z </a:t>
            </a:r>
            <a:r>
              <a:rPr lang="cs-CZ" sz="1600" b="1" dirty="0" smtClean="0">
                <a:solidFill>
                  <a:srgbClr val="FF0000"/>
                </a:solidFill>
              </a:rPr>
              <a:t>implementace </a:t>
            </a:r>
            <a:r>
              <a:rPr lang="cs-CZ" sz="1600" b="1" dirty="0">
                <a:solidFill>
                  <a:srgbClr val="FF0000"/>
                </a:solidFill>
              </a:rPr>
              <a:t>sociálních inovací</a:t>
            </a:r>
            <a:r>
              <a:rPr lang="cs-CZ" sz="1600" dirty="0"/>
              <a:t> a jejich </a:t>
            </a:r>
            <a:r>
              <a:rPr lang="cs-CZ" sz="1600" dirty="0" smtClean="0"/>
              <a:t>šíření – tzv. dobrá praxe</a:t>
            </a:r>
          </a:p>
          <a:p>
            <a:r>
              <a:rPr lang="cs-CZ" sz="1600" dirty="0" smtClean="0"/>
              <a:t>Hledání </a:t>
            </a:r>
            <a:r>
              <a:rPr lang="cs-CZ" sz="1600" dirty="0"/>
              <a:t>a uskutečňování </a:t>
            </a:r>
            <a:r>
              <a:rPr lang="cs-CZ" sz="1600" dirty="0" smtClean="0"/>
              <a:t>nových </a:t>
            </a:r>
            <a:r>
              <a:rPr lang="cs-CZ" sz="1600" dirty="0"/>
              <a:t>a oproti dostupným alternativám lepších řešení, která naplňují naléhavé sociální (resp. společenské) potřeby </a:t>
            </a:r>
            <a:r>
              <a:rPr lang="cs-CZ" sz="1600" dirty="0" smtClean="0"/>
              <a:t>a zároveň </a:t>
            </a:r>
            <a:r>
              <a:rPr lang="cs-CZ" sz="1600" dirty="0"/>
              <a:t>vytvářejí nové sociální vztahy nebo </a:t>
            </a:r>
            <a:r>
              <a:rPr lang="cs-CZ" sz="1600" dirty="0" smtClean="0"/>
              <a:t>spolupráce</a:t>
            </a:r>
          </a:p>
          <a:p>
            <a:r>
              <a:rPr lang="cs-CZ" sz="1600" dirty="0"/>
              <a:t>Zvyšování informovanosti o nástrojích </a:t>
            </a:r>
            <a:r>
              <a:rPr lang="cs-CZ" sz="1600" dirty="0" smtClean="0"/>
              <a:t>řešení </a:t>
            </a:r>
            <a:r>
              <a:rPr lang="cs-CZ" sz="1600" dirty="0"/>
              <a:t>sociálně vyloučených </a:t>
            </a:r>
            <a:r>
              <a:rPr lang="cs-CZ" sz="1600" dirty="0" smtClean="0"/>
              <a:t>lokalit a skupin 	</a:t>
            </a:r>
            <a:endParaRPr lang="cs-CZ" sz="1600" dirty="0"/>
          </a:p>
          <a:p>
            <a:pPr marL="0" indent="0">
              <a:buNone/>
              <a:defRPr/>
            </a:pPr>
            <a:r>
              <a:rPr lang="cs-CZ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194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821" y="1062037"/>
            <a:ext cx="8587047" cy="3950537"/>
          </a:xfrm>
        </p:spPr>
        <p:txBody>
          <a:bodyPr/>
          <a:lstStyle/>
          <a:p>
            <a:r>
              <a:rPr lang="cs-CZ" sz="3400" dirty="0">
                <a:solidFill>
                  <a:schemeClr val="tx2">
                    <a:lumMod val="75000"/>
                  </a:schemeClr>
                </a:solidFill>
              </a:rPr>
              <a:t>Opatření Krátkodobého </a:t>
            </a:r>
            <a:r>
              <a:rPr lang="cs-CZ" sz="3400" dirty="0" smtClean="0">
                <a:solidFill>
                  <a:schemeClr val="tx2">
                    <a:lumMod val="75000"/>
                  </a:schemeClr>
                </a:solidFill>
              </a:rPr>
              <a:t>realizačního plánu </a:t>
            </a:r>
            <a:r>
              <a:rPr lang="cs-CZ" sz="3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3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3400" dirty="0">
                <a:solidFill>
                  <a:schemeClr val="tx2">
                    <a:lumMod val="75000"/>
                  </a:schemeClr>
                </a:solidFill>
              </a:rPr>
              <a:t>Strategie </a:t>
            </a:r>
            <a:r>
              <a:rPr lang="cs-CZ" sz="3400" dirty="0">
                <a:solidFill>
                  <a:schemeClr val="tx2">
                    <a:lumMod val="75000"/>
                  </a:schemeClr>
                </a:solidFill>
              </a:rPr>
              <a:t>rozvoje lidských zdrojů Jihomoravského kraje 2016-2017</a:t>
            </a:r>
          </a:p>
        </p:txBody>
      </p:sp>
    </p:spTree>
    <p:extLst>
      <p:ext uri="{BB962C8B-B14F-4D97-AF65-F5344CB8AC3E}">
        <p14:creationId xmlns:p14="http://schemas.microsoft.com/office/powerpoint/2010/main" val="185681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r>
              <a:rPr lang="cs-CZ" sz="2600" b="1" dirty="0"/>
              <a:t>Krátkodobý </a:t>
            </a:r>
            <a:r>
              <a:rPr lang="cs-CZ" sz="2600" b="1" dirty="0" smtClean="0"/>
              <a:t>realizační plán </a:t>
            </a:r>
            <a:r>
              <a:rPr lang="cs-CZ" sz="2600" b="1" dirty="0"/>
              <a:t>Strategie rozvoje </a:t>
            </a:r>
            <a:r>
              <a:rPr lang="cs-CZ" sz="2600" b="1" dirty="0" smtClean="0"/>
              <a:t>lidských zdrojů </a:t>
            </a:r>
            <a:r>
              <a:rPr lang="cs-CZ" sz="2600" b="1" dirty="0"/>
              <a:t>Jihomoravského kraje 2016-2017</a:t>
            </a:r>
            <a:endParaRPr lang="cs-CZ" sz="26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980136"/>
              </p:ext>
            </p:extLst>
          </p:nvPr>
        </p:nvGraphicFramePr>
        <p:xfrm>
          <a:off x="1" y="3899141"/>
          <a:ext cx="9143999" cy="9661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021"/>
                <a:gridCol w="1408019"/>
                <a:gridCol w="2343398"/>
                <a:gridCol w="322717"/>
                <a:gridCol w="479539"/>
                <a:gridCol w="761691"/>
                <a:gridCol w="685893"/>
                <a:gridCol w="845186"/>
                <a:gridCol w="660282"/>
                <a:gridCol w="1196253"/>
              </a:tblGrid>
              <a:tr h="966158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1.3.1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1.3.1.5 Vytvoření inkubátoru sociálních podniků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Vytváření nových sociálních podniků, podpora stávajících sociálních podniků, podpora a vytváření sociálních inovací.</a:t>
                      </a:r>
                      <a:endParaRPr lang="cs-CZ" sz="1000"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Odhad nákladů projektu činí 5 mil Kč. 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v jednání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OP Z</a:t>
                      </a:r>
                      <a:endParaRPr lang="cs-CZ" sz="1000"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IROP</a:t>
                      </a:r>
                      <a:endParaRPr lang="cs-CZ" sz="1000"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spc="-20">
                          <a:effectLst/>
                        </a:rPr>
                        <a:t>rozpočet kraje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Komora sociálních podniků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Obce, JMK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osoby nevýhod-něné na trhu práce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počet vytvořených sociálních podniků</a:t>
                      </a:r>
                      <a:endParaRPr lang="cs-CZ" sz="1000" dirty="0"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počet vytvořených pracovních míst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925059"/>
              </p:ext>
            </p:extLst>
          </p:nvPr>
        </p:nvGraphicFramePr>
        <p:xfrm>
          <a:off x="1" y="2863970"/>
          <a:ext cx="9143999" cy="883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021"/>
                <a:gridCol w="1408019"/>
                <a:gridCol w="2377903"/>
                <a:gridCol w="288212"/>
                <a:gridCol w="479539"/>
                <a:gridCol w="761691"/>
                <a:gridCol w="685893"/>
                <a:gridCol w="845186"/>
                <a:gridCol w="660282"/>
                <a:gridCol w="1196253"/>
              </a:tblGrid>
              <a:tr h="88356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1.2.1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1.2.1.2 Dlouhodobá spolupráce speciálních a praktických škol JMK s potenciálními zaměstnavateli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Vytvoření seznamu škol a žáků, příprava konkrétních žáků pro konkrétní zaměstnavatele 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–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200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spc="-20">
                          <a:effectLst/>
                        </a:rPr>
                        <a:t>rozpočet kraje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Komora sociálních podniků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KHK JM, NNO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žáci </a:t>
                      </a:r>
                      <a:r>
                        <a:rPr lang="cs-CZ" sz="900" spc="-10">
                          <a:effectLst/>
                        </a:rPr>
                        <a:t>speciálních</a:t>
                      </a:r>
                      <a:r>
                        <a:rPr lang="cs-CZ" sz="900">
                          <a:effectLst/>
                        </a:rPr>
                        <a:t> SŠ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Počet vytvořených míst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342599"/>
              </p:ext>
            </p:extLst>
          </p:nvPr>
        </p:nvGraphicFramePr>
        <p:xfrm>
          <a:off x="8626" y="4985854"/>
          <a:ext cx="9144000" cy="9577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021"/>
                <a:gridCol w="1408019"/>
                <a:gridCol w="2377904"/>
                <a:gridCol w="288211"/>
                <a:gridCol w="488167"/>
                <a:gridCol w="753063"/>
                <a:gridCol w="685893"/>
                <a:gridCol w="845186"/>
                <a:gridCol w="660283"/>
                <a:gridCol w="1196253"/>
              </a:tblGrid>
              <a:tr h="95774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1.5.1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1.5.1.3 Zasíťování základní </a:t>
                      </a:r>
                      <a:r>
                        <a:rPr lang="cs-CZ" sz="900" dirty="0" err="1">
                          <a:effectLst/>
                        </a:rPr>
                        <a:t>stakeholderů</a:t>
                      </a:r>
                      <a:r>
                        <a:rPr lang="cs-CZ" sz="900" dirty="0">
                          <a:effectLst/>
                        </a:rPr>
                        <a:t> v oblasti sociálního podnikání a společenské odpovědnosti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Vytvoření funkční komunikační struktury mezi zásadními hráči v oblasti sociálního podnikání. Předpokládané náklady činí 500 tis. Kč.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spc="-6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spc="-60">
                          <a:effectLst/>
                        </a:rPr>
                        <a:t>v jednání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OP Z</a:t>
                      </a:r>
                      <a:endParaRPr lang="cs-CZ" sz="1000"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spc="-20">
                          <a:effectLst/>
                        </a:rPr>
                        <a:t>rozpočet kraje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Komora sociálních podniků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Obce, JMK, KHK JM, NNO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VŠ, veřejná správa, členové OHK a NNO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počet členů struktury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</a:tr>
            </a:tbl>
          </a:graphicData>
        </a:graphic>
      </p:graphicFrame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09727"/>
              </p:ext>
            </p:extLst>
          </p:nvPr>
        </p:nvGraphicFramePr>
        <p:xfrm>
          <a:off x="1" y="1920816"/>
          <a:ext cx="9143999" cy="7188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021"/>
                <a:gridCol w="1408019"/>
                <a:gridCol w="2377903"/>
                <a:gridCol w="288212"/>
                <a:gridCol w="479539"/>
                <a:gridCol w="761691"/>
                <a:gridCol w="685893"/>
                <a:gridCol w="845186"/>
                <a:gridCol w="660282"/>
                <a:gridCol w="1196253"/>
              </a:tblGrid>
              <a:tr h="718868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b="0" dirty="0" smtClean="0">
                          <a:solidFill>
                            <a:srgbClr val="FF0000"/>
                          </a:solidFill>
                          <a:effectLst/>
                        </a:rPr>
                        <a:t>Opat </a:t>
                      </a:r>
                      <a:r>
                        <a:rPr lang="cs-CZ" sz="1000" b="0" dirty="0" err="1" smtClean="0">
                          <a:solidFill>
                            <a:srgbClr val="FF0000"/>
                          </a:solidFill>
                          <a:effectLst/>
                        </a:rPr>
                        <a:t>ření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b="0" dirty="0" smtClean="0">
                          <a:solidFill>
                            <a:srgbClr val="FF0000"/>
                          </a:solidFill>
                          <a:effectLst/>
                        </a:rPr>
                        <a:t>Aktivita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b="0" dirty="0" smtClean="0">
                          <a:solidFill>
                            <a:srgbClr val="FF0000"/>
                          </a:solidFill>
                          <a:effectLst/>
                        </a:rPr>
                        <a:t>Popis aktivity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0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0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b="0" spc="-20" dirty="0" smtClean="0">
                          <a:solidFill>
                            <a:srgbClr val="FF0000"/>
                          </a:solidFill>
                          <a:effectLst/>
                        </a:rPr>
                        <a:t>Zdroje na realizaci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b="0" dirty="0" smtClean="0">
                          <a:solidFill>
                            <a:srgbClr val="FF0000"/>
                          </a:solidFill>
                          <a:effectLst/>
                        </a:rPr>
                        <a:t>Nositel aktivity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b="0" dirty="0" smtClean="0">
                          <a:solidFill>
                            <a:srgbClr val="FF0000"/>
                          </a:solidFill>
                          <a:effectLst/>
                        </a:rPr>
                        <a:t>Spolupracující subjekty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b="0" dirty="0" smtClean="0">
                          <a:solidFill>
                            <a:srgbClr val="FF0000"/>
                          </a:solidFill>
                          <a:effectLst/>
                        </a:rPr>
                        <a:t>Cílová</a:t>
                      </a:r>
                      <a:r>
                        <a:rPr lang="cs-CZ" sz="1000" b="0" baseline="0" dirty="0" smtClean="0">
                          <a:solidFill>
                            <a:srgbClr val="FF0000"/>
                          </a:solidFill>
                          <a:effectLst/>
                        </a:rPr>
                        <a:t> skupina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b="0" dirty="0" smtClean="0">
                          <a:solidFill>
                            <a:srgbClr val="FF0000"/>
                          </a:solidFill>
                          <a:effectLst/>
                        </a:rPr>
                        <a:t>Indikátor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62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r>
              <a:rPr lang="cs-CZ" sz="2600" b="1" dirty="0"/>
              <a:t>Krátkodobý realizační plán Strategie rozvoje </a:t>
            </a:r>
            <a:r>
              <a:rPr lang="cs-CZ" sz="2600" b="1" dirty="0" smtClean="0"/>
              <a:t>lidských zdrojů </a:t>
            </a:r>
            <a:r>
              <a:rPr lang="cs-CZ" sz="2600" b="1" dirty="0"/>
              <a:t>Jihomoravského kraje 2016-2017</a:t>
            </a:r>
            <a:endParaRPr lang="cs-CZ" sz="2600" dirty="0" smtClean="0">
              <a:latin typeface="Arial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2529" y="1916113"/>
            <a:ext cx="8824822" cy="4073525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cs-CZ" sz="1600" dirty="0" smtClean="0"/>
              <a:t> </a:t>
            </a:r>
            <a:endParaRPr lang="cs-CZ" sz="16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154213"/>
              </p:ext>
            </p:extLst>
          </p:nvPr>
        </p:nvGraphicFramePr>
        <p:xfrm>
          <a:off x="0" y="4400650"/>
          <a:ext cx="9143999" cy="10343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021"/>
                <a:gridCol w="1408019"/>
                <a:gridCol w="2225094"/>
                <a:gridCol w="441021"/>
                <a:gridCol w="531298"/>
                <a:gridCol w="709932"/>
                <a:gridCol w="685893"/>
                <a:gridCol w="845186"/>
                <a:gridCol w="700596"/>
                <a:gridCol w="1155939"/>
              </a:tblGrid>
              <a:tr h="1034321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2.3.2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2.3.2.2 Společenská odpovědnost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cs-CZ" sz="900" spc="-20">
                          <a:effectLst/>
                        </a:rPr>
                        <a:t>Společensky odpovědné zadávání zakázek</a:t>
                      </a:r>
                      <a:endParaRPr lang="cs-CZ" sz="1000"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Vzdělávání veřejné správy, občanů a dalších právnických osob v oblasti společenské odpovědnosti v JMK.</a:t>
                      </a:r>
                      <a:endParaRPr lang="cs-CZ" sz="1000"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Předpokládané náklady na vzdělávání činí 400 tis. Kč.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0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v jednání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spc="-20" dirty="0">
                          <a:effectLst/>
                        </a:rPr>
                        <a:t>OP Z</a:t>
                      </a:r>
                      <a:endParaRPr lang="cs-CZ" sz="1000" dirty="0"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spc="-20" dirty="0">
                          <a:effectLst/>
                        </a:rPr>
                        <a:t>rozpočet kraje</a:t>
                      </a:r>
                      <a:endParaRPr lang="cs-CZ" sz="1000" dirty="0"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spc="-2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spc="-20">
                          <a:effectLst/>
                        </a:rPr>
                        <a:t>Krajský úřad</a:t>
                      </a:r>
                      <a:endParaRPr lang="cs-CZ" sz="1000"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spc="-20">
                          <a:effectLst/>
                        </a:rPr>
                        <a:t>Komora sociálních podniků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obce, JMK, KHK JMK,  NNO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celá společnost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počet seminářů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419542"/>
              </p:ext>
            </p:extLst>
          </p:nvPr>
        </p:nvGraphicFramePr>
        <p:xfrm>
          <a:off x="0" y="2950882"/>
          <a:ext cx="9143999" cy="1112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021"/>
                <a:gridCol w="1408019"/>
                <a:gridCol w="2395156"/>
                <a:gridCol w="270959"/>
                <a:gridCol w="488166"/>
                <a:gridCol w="753064"/>
                <a:gridCol w="685893"/>
                <a:gridCol w="845186"/>
                <a:gridCol w="660282"/>
                <a:gridCol w="1196253"/>
              </a:tblGrid>
              <a:tr h="111216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dirty="0">
                          <a:effectLst/>
                        </a:rPr>
                        <a:t>1.5.2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1.5.2.2 Informační podpora sociálního podnikání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Průběžná tvorba informačních podkladů užitečných pro činnost sociálních podniků v JMK. Zajištění dostupnosti informací o velikosti jednotlivých cílových skupin sociálního podnikání a jejich územního rozložení (servis Komory pro sociální podniky).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–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–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Komora sociálních podniků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Komora sociálních podniků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ÚP ČR – kr. pob. v Brně</a:t>
                      </a:r>
                      <a:endParaRPr lang="cs-CZ" sz="1000"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JMK-ORR</a:t>
                      </a:r>
                      <a:endParaRPr lang="cs-CZ" sz="1000"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TESSEA ČR, z.s..</a:t>
                      </a:r>
                      <a:r>
                        <a:rPr lang="en-US" sz="900">
                          <a:effectLst/>
                        </a:rPr>
                        <a:t> 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sociální podniky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počet uskutečněných informačních aktivit (počet druhů vytvořených materiálů, akcí apod.)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70226"/>
              </p:ext>
            </p:extLst>
          </p:nvPr>
        </p:nvGraphicFramePr>
        <p:xfrm>
          <a:off x="1" y="1920816"/>
          <a:ext cx="9143999" cy="7188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021"/>
                <a:gridCol w="1408019"/>
                <a:gridCol w="2377903"/>
                <a:gridCol w="288212"/>
                <a:gridCol w="479539"/>
                <a:gridCol w="761691"/>
                <a:gridCol w="685893"/>
                <a:gridCol w="845186"/>
                <a:gridCol w="660282"/>
                <a:gridCol w="1196253"/>
              </a:tblGrid>
              <a:tr h="718868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b="0" dirty="0" smtClean="0">
                          <a:solidFill>
                            <a:srgbClr val="FF0000"/>
                          </a:solidFill>
                          <a:effectLst/>
                        </a:rPr>
                        <a:t>Opat </a:t>
                      </a:r>
                      <a:r>
                        <a:rPr lang="cs-CZ" sz="1000" b="0" dirty="0" err="1" smtClean="0">
                          <a:solidFill>
                            <a:srgbClr val="FF0000"/>
                          </a:solidFill>
                          <a:effectLst/>
                        </a:rPr>
                        <a:t>ření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b="0" dirty="0" smtClean="0">
                          <a:solidFill>
                            <a:srgbClr val="FF0000"/>
                          </a:solidFill>
                          <a:effectLst/>
                        </a:rPr>
                        <a:t>Aktivita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b="0" dirty="0" smtClean="0">
                          <a:solidFill>
                            <a:srgbClr val="FF0000"/>
                          </a:solidFill>
                          <a:effectLst/>
                        </a:rPr>
                        <a:t>Popis aktivity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0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0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b="0" spc="-20" dirty="0" smtClean="0">
                          <a:solidFill>
                            <a:srgbClr val="FF0000"/>
                          </a:solidFill>
                          <a:effectLst/>
                        </a:rPr>
                        <a:t>Zdroje na realizaci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b="0" dirty="0" smtClean="0">
                          <a:solidFill>
                            <a:srgbClr val="FF0000"/>
                          </a:solidFill>
                          <a:effectLst/>
                        </a:rPr>
                        <a:t>Nositel aktivity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b="0" dirty="0" smtClean="0">
                          <a:solidFill>
                            <a:srgbClr val="FF0000"/>
                          </a:solidFill>
                          <a:effectLst/>
                        </a:rPr>
                        <a:t>Spolupracující subjekty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b="0" dirty="0" smtClean="0">
                          <a:solidFill>
                            <a:srgbClr val="FF0000"/>
                          </a:solidFill>
                          <a:effectLst/>
                        </a:rPr>
                        <a:t>Cílová</a:t>
                      </a:r>
                      <a:r>
                        <a:rPr lang="cs-CZ" sz="1000" b="0" baseline="0" dirty="0" smtClean="0">
                          <a:solidFill>
                            <a:srgbClr val="FF0000"/>
                          </a:solidFill>
                          <a:effectLst/>
                        </a:rPr>
                        <a:t> skupina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b="0" dirty="0" smtClean="0">
                          <a:solidFill>
                            <a:srgbClr val="FF0000"/>
                          </a:solidFill>
                          <a:effectLst/>
                        </a:rPr>
                        <a:t>Indikátor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75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r>
              <a:rPr lang="cs-CZ" sz="2600" b="1" dirty="0"/>
              <a:t>Krátkodobý realizační plán Strategie rozvoje </a:t>
            </a:r>
            <a:r>
              <a:rPr lang="cs-CZ" sz="2600" b="1" dirty="0" smtClean="0"/>
              <a:t>lidských zdrojů </a:t>
            </a:r>
            <a:r>
              <a:rPr lang="cs-CZ" sz="2600" b="1" dirty="0"/>
              <a:t>Jihomoravského kraje 2016-2017</a:t>
            </a:r>
            <a:endParaRPr lang="cs-CZ" sz="2600" dirty="0" smtClean="0">
              <a:latin typeface="Arial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2529" y="1916113"/>
            <a:ext cx="8824822" cy="4073525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cs-CZ" sz="1600" dirty="0" smtClean="0"/>
              <a:t> </a:t>
            </a:r>
            <a:endParaRPr lang="cs-CZ" sz="1600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720623"/>
              </p:ext>
            </p:extLst>
          </p:nvPr>
        </p:nvGraphicFramePr>
        <p:xfrm>
          <a:off x="17254" y="4305231"/>
          <a:ext cx="9143999" cy="1379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021"/>
                <a:gridCol w="1408019"/>
                <a:gridCol w="2225094"/>
                <a:gridCol w="359844"/>
                <a:gridCol w="522198"/>
                <a:gridCol w="800209"/>
                <a:gridCol w="685893"/>
                <a:gridCol w="845186"/>
                <a:gridCol w="660282"/>
                <a:gridCol w="1196253"/>
              </a:tblGrid>
              <a:tr h="137957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2.4.1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2.4.1.3 Posílení role MAS, obcí a NNO v prevenci i při řešení sociálního začleňování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Pořádání setkání MAS, obcí a NNO – osvěta, informování, příklady dobré praxe, metodické materiály. Vzdělávání pracovníků MAS, obcí a NNO, aby mohly působit při iniciaci činnosti k prevenci i řešení sociálního vyloučení i při podpoře uplatnění sociálního podnikání.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–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spc="-60">
                          <a:effectLst/>
                        </a:rPr>
                        <a:t>aktuálně </a:t>
                      </a:r>
                      <a:r>
                        <a:rPr lang="cs-CZ" sz="900">
                          <a:effectLst/>
                        </a:rPr>
                        <a:t>nelze určit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spc="-20">
                          <a:effectLst/>
                        </a:rPr>
                        <a:t>rozpočet kraje</a:t>
                      </a:r>
                      <a:endParaRPr lang="cs-CZ" sz="1000"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spc="-20">
                          <a:effectLst/>
                        </a:rPr>
                        <a:t>OP Z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JMK</a:t>
                      </a:r>
                      <a:endParaRPr lang="cs-CZ" sz="1000"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MAS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ASZ, NNO, komora sociálních podniků, obce</a:t>
                      </a:r>
                      <a:endParaRPr lang="cs-CZ" sz="1000"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TESSEA ČR, z.s..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Pracovníci MAS, obcí, NNO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počet realizovaných kvalitativních aktivit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</a:tr>
            </a:tbl>
          </a:graphicData>
        </a:graphic>
      </p:graphicFrame>
      <p:graphicFrame>
        <p:nvGraphicFramePr>
          <p:cNvPr id="11" name="Zástupný symbol pro obsah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268275"/>
              </p:ext>
            </p:extLst>
          </p:nvPr>
        </p:nvGraphicFramePr>
        <p:xfrm>
          <a:off x="8626" y="2803585"/>
          <a:ext cx="9144000" cy="13198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021"/>
                <a:gridCol w="1408019"/>
                <a:gridCol w="2225095"/>
                <a:gridCol w="441021"/>
                <a:gridCol w="531298"/>
                <a:gridCol w="709932"/>
                <a:gridCol w="685893"/>
                <a:gridCol w="845186"/>
                <a:gridCol w="709221"/>
                <a:gridCol w="1147314"/>
              </a:tblGrid>
              <a:tr h="1319843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2.4.1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2.4.1.2 Rozvoj podmínek pro sociální podnikání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Vytvoření registru sociálních podniků v JMK. Prosazování nastavení vhodných podmínek pro sociální podnikání, informační a metodická podpora, osvěta. Vytvoření systému podpory sociálních podniků.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–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–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Komora sociálních podniků</a:t>
                      </a:r>
                      <a:endParaRPr lang="cs-CZ" sz="1000" dirty="0"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OP Z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Komora sociálních podniků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JMK</a:t>
                      </a:r>
                      <a:endParaRPr lang="cs-CZ" sz="1000"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>
                          <a:effectLst/>
                        </a:rPr>
                        <a:t>KHK JM</a:t>
                      </a:r>
                      <a:endParaRPr lang="cs-CZ" sz="1000"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TESSEA ČR, z.s..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spc="-10">
                          <a:effectLst/>
                        </a:rPr>
                        <a:t>podnikatelé</a:t>
                      </a:r>
                      <a:endParaRPr lang="cs-CZ" sz="10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900" dirty="0">
                          <a:effectLst/>
                        </a:rPr>
                        <a:t>počet sociálních podniků (v rozlišení dle jejich typu)</a:t>
                      </a:r>
                      <a:endParaRPr lang="cs-CZ" sz="10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/>
                </a:tc>
              </a:tr>
            </a:tbl>
          </a:graphicData>
        </a:graphic>
      </p:graphicFrame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70226"/>
              </p:ext>
            </p:extLst>
          </p:nvPr>
        </p:nvGraphicFramePr>
        <p:xfrm>
          <a:off x="1" y="1920816"/>
          <a:ext cx="9143999" cy="7188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021"/>
                <a:gridCol w="1408019"/>
                <a:gridCol w="2377903"/>
                <a:gridCol w="288212"/>
                <a:gridCol w="479539"/>
                <a:gridCol w="761691"/>
                <a:gridCol w="685893"/>
                <a:gridCol w="845186"/>
                <a:gridCol w="660282"/>
                <a:gridCol w="1196253"/>
              </a:tblGrid>
              <a:tr h="718868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b="0" dirty="0" smtClean="0">
                          <a:solidFill>
                            <a:srgbClr val="FF0000"/>
                          </a:solidFill>
                          <a:effectLst/>
                        </a:rPr>
                        <a:t>Opat </a:t>
                      </a:r>
                      <a:r>
                        <a:rPr lang="cs-CZ" sz="1000" b="0" dirty="0" err="1" smtClean="0">
                          <a:solidFill>
                            <a:srgbClr val="FF0000"/>
                          </a:solidFill>
                          <a:effectLst/>
                        </a:rPr>
                        <a:t>ření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b="0" dirty="0" smtClean="0">
                          <a:solidFill>
                            <a:srgbClr val="FF0000"/>
                          </a:solidFill>
                          <a:effectLst/>
                        </a:rPr>
                        <a:t>Aktivita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b="0" dirty="0" smtClean="0">
                          <a:solidFill>
                            <a:srgbClr val="FF0000"/>
                          </a:solidFill>
                          <a:effectLst/>
                        </a:rPr>
                        <a:t>Popis aktivity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0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20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b="0" spc="-20" dirty="0" smtClean="0">
                          <a:solidFill>
                            <a:srgbClr val="FF0000"/>
                          </a:solidFill>
                          <a:effectLst/>
                        </a:rPr>
                        <a:t>Zdroje na realizaci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b="0" dirty="0" smtClean="0">
                          <a:solidFill>
                            <a:srgbClr val="FF0000"/>
                          </a:solidFill>
                          <a:effectLst/>
                        </a:rPr>
                        <a:t>Nositel aktivity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b="0" dirty="0" smtClean="0">
                          <a:solidFill>
                            <a:srgbClr val="FF0000"/>
                          </a:solidFill>
                          <a:effectLst/>
                        </a:rPr>
                        <a:t>Spolupracující subjekty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b="0" dirty="0" smtClean="0">
                          <a:solidFill>
                            <a:srgbClr val="FF0000"/>
                          </a:solidFill>
                          <a:effectLst/>
                        </a:rPr>
                        <a:t>Cílová</a:t>
                      </a:r>
                      <a:r>
                        <a:rPr lang="cs-CZ" sz="1000" b="0" baseline="0" dirty="0" smtClean="0">
                          <a:solidFill>
                            <a:srgbClr val="FF0000"/>
                          </a:solidFill>
                          <a:effectLst/>
                        </a:rPr>
                        <a:t> skupina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b="0" dirty="0" smtClean="0">
                          <a:solidFill>
                            <a:srgbClr val="FF0000"/>
                          </a:solidFill>
                          <a:effectLst/>
                        </a:rPr>
                        <a:t>Indikátor</a:t>
                      </a:r>
                      <a:endParaRPr lang="cs-CZ" sz="1050" b="0" dirty="0">
                        <a:solidFill>
                          <a:srgbClr val="FF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0710" marR="60710" marT="0" marB="0" anchor="ctr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23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>
          <a:xfrm>
            <a:off x="354013" y="1873250"/>
            <a:ext cx="8229600" cy="529128"/>
          </a:xfrm>
        </p:spPr>
        <p:txBody>
          <a:bodyPr/>
          <a:lstStyle/>
          <a:p>
            <a:pPr algn="l"/>
            <a:r>
              <a:rPr lang="cs-CZ" dirty="0" smtClean="0">
                <a:latin typeface="Arial" charset="0"/>
                <a:cs typeface="Arial" charset="0"/>
              </a:rPr>
              <a:t/>
            </a:r>
            <a:br>
              <a:rPr lang="cs-CZ" dirty="0" smtClean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/>
            </a:r>
            <a:br>
              <a:rPr lang="cs-CZ" dirty="0" smtClean="0">
                <a:latin typeface="Arial" charset="0"/>
                <a:cs typeface="Arial" charset="0"/>
              </a:rPr>
            </a:br>
            <a:r>
              <a:rPr lang="cs-CZ" dirty="0">
                <a:latin typeface="Arial" charset="0"/>
                <a:cs typeface="Arial" charset="0"/>
              </a:rPr>
              <a:t/>
            </a:r>
            <a:br>
              <a:rPr lang="cs-CZ" dirty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/>
            </a:r>
            <a:br>
              <a:rPr lang="cs-CZ" dirty="0" smtClean="0">
                <a:latin typeface="Arial" charset="0"/>
                <a:cs typeface="Arial" charset="0"/>
              </a:rPr>
            </a:br>
            <a:r>
              <a:rPr lang="cs-CZ" dirty="0">
                <a:latin typeface="Arial" charset="0"/>
                <a:cs typeface="Arial" charset="0"/>
              </a:rPr>
              <a:t/>
            </a:r>
            <a:br>
              <a:rPr lang="cs-CZ" dirty="0">
                <a:latin typeface="Arial" charset="0"/>
                <a:cs typeface="Arial" charset="0"/>
              </a:rPr>
            </a:br>
            <a:r>
              <a:rPr lang="cs-CZ" dirty="0" smtClean="0">
                <a:latin typeface="Arial" charset="0"/>
                <a:cs typeface="Arial" charset="0"/>
              </a:rPr>
              <a:t/>
            </a:r>
            <a:br>
              <a:rPr lang="cs-CZ" dirty="0" smtClean="0">
                <a:latin typeface="Arial" charset="0"/>
                <a:cs typeface="Arial" charset="0"/>
              </a:rPr>
            </a:br>
            <a:r>
              <a:rPr lang="cs-CZ" dirty="0">
                <a:latin typeface="Arial" charset="0"/>
                <a:cs typeface="Arial" charset="0"/>
              </a:rPr>
              <a:t/>
            </a:r>
            <a:br>
              <a:rPr lang="cs-CZ" dirty="0">
                <a:latin typeface="Arial" charset="0"/>
                <a:cs typeface="Arial" charset="0"/>
              </a:rPr>
            </a:br>
            <a:r>
              <a:rPr lang="cs-CZ" sz="6000" dirty="0" smtClean="0">
                <a:latin typeface="Arial" charset="0"/>
                <a:cs typeface="Arial" charset="0"/>
              </a:rPr>
              <a:t>Děkuji </a:t>
            </a:r>
            <a:r>
              <a:rPr lang="cs-CZ" sz="6000" dirty="0" smtClean="0">
                <a:latin typeface="Arial" charset="0"/>
                <a:cs typeface="Arial" charset="0"/>
              </a:rPr>
              <a:t>za </a:t>
            </a:r>
            <a:r>
              <a:rPr lang="cs-CZ" sz="6000" dirty="0" smtClean="0">
                <a:latin typeface="Arial" charset="0"/>
                <a:cs typeface="Arial" charset="0"/>
              </a:rPr>
              <a:t>pozornost</a:t>
            </a:r>
            <a:br>
              <a:rPr lang="cs-CZ" sz="6000" dirty="0" smtClean="0">
                <a:latin typeface="Arial" charset="0"/>
                <a:cs typeface="Arial" charset="0"/>
              </a:rPr>
            </a:br>
            <a:r>
              <a:rPr lang="cs-CZ" sz="6000" dirty="0">
                <a:latin typeface="Arial" charset="0"/>
                <a:cs typeface="Arial" charset="0"/>
              </a:rPr>
              <a:t/>
            </a:r>
            <a:br>
              <a:rPr lang="cs-CZ" sz="6000" dirty="0">
                <a:latin typeface="Arial" charset="0"/>
                <a:cs typeface="Arial" charset="0"/>
              </a:rPr>
            </a:br>
            <a:r>
              <a:rPr lang="cs-CZ" sz="1200" b="1" dirty="0">
                <a:solidFill>
                  <a:schemeClr val="tx1"/>
                </a:solidFill>
              </a:rPr>
              <a:t>Mgr</a:t>
            </a:r>
            <a:r>
              <a:rPr lang="cs-CZ" sz="1200" b="1" dirty="0">
                <a:solidFill>
                  <a:schemeClr val="tx1"/>
                </a:solidFill>
              </a:rPr>
              <a:t>. et Mgr. </a:t>
            </a:r>
            <a:r>
              <a:rPr lang="cs-CZ" sz="1200" b="1" dirty="0">
                <a:solidFill>
                  <a:schemeClr val="tx1"/>
                </a:solidFill>
              </a:rPr>
              <a:t>Jan </a:t>
            </a:r>
            <a:r>
              <a:rPr lang="cs-CZ" sz="1200" b="1" dirty="0" smtClean="0">
                <a:solidFill>
                  <a:schemeClr val="tx1"/>
                </a:solidFill>
              </a:rPr>
              <a:t>Švec, </a:t>
            </a:r>
            <a:r>
              <a:rPr lang="cs-CZ" sz="1200" b="1" dirty="0" err="1" smtClean="0">
                <a:solidFill>
                  <a:schemeClr val="tx1"/>
                </a:solidFill>
              </a:rPr>
              <a:t>DiS</a:t>
            </a:r>
            <a:r>
              <a:rPr lang="cs-CZ" sz="1200" b="1" dirty="0" smtClean="0">
                <a:solidFill>
                  <a:schemeClr val="tx1"/>
                </a:solidFill>
              </a:rPr>
              <a:t>.</a:t>
            </a:r>
            <a:r>
              <a:rPr lang="cs-CZ" sz="1200" dirty="0">
                <a:solidFill>
                  <a:schemeClr val="tx1"/>
                </a:solidFill>
              </a:rPr>
              <a:t/>
            </a:r>
            <a:br>
              <a:rPr lang="cs-CZ" sz="1200" dirty="0">
                <a:solidFill>
                  <a:schemeClr val="tx1"/>
                </a:solidFill>
              </a:rPr>
            </a:br>
            <a:r>
              <a:rPr lang="cs-CZ" sz="1200" dirty="0">
                <a:solidFill>
                  <a:schemeClr val="tx1"/>
                </a:solidFill>
              </a:rPr>
              <a:t>odbor regionálního rozvoje - oddělení strategického rozvoje</a:t>
            </a:r>
            <a:br>
              <a:rPr lang="cs-CZ" sz="1200" dirty="0">
                <a:solidFill>
                  <a:schemeClr val="tx1"/>
                </a:solidFill>
              </a:rPr>
            </a:br>
            <a:r>
              <a:rPr lang="cs-CZ" sz="1200" dirty="0">
                <a:solidFill>
                  <a:schemeClr val="tx1"/>
                </a:solidFill>
              </a:rPr>
              <a:t>Krajský úřad Jihomoravského kraje</a:t>
            </a:r>
            <a:br>
              <a:rPr lang="cs-CZ" sz="1200" dirty="0">
                <a:solidFill>
                  <a:schemeClr val="tx1"/>
                </a:solidFill>
              </a:rPr>
            </a:br>
            <a:r>
              <a:rPr lang="cs-CZ" sz="1200" dirty="0">
                <a:solidFill>
                  <a:schemeClr val="tx1"/>
                </a:solidFill>
              </a:rPr>
              <a:t>Žerotínovo nám. 3, 601 82 Brno</a:t>
            </a:r>
            <a:br>
              <a:rPr lang="cs-CZ" sz="1200" dirty="0">
                <a:solidFill>
                  <a:schemeClr val="tx1"/>
                </a:solidFill>
              </a:rPr>
            </a:br>
            <a:r>
              <a:rPr lang="cs-CZ" sz="1200" dirty="0">
                <a:solidFill>
                  <a:schemeClr val="tx1"/>
                </a:solidFill>
              </a:rPr>
              <a:t>telefon:  541 651 396</a:t>
            </a:r>
            <a:br>
              <a:rPr lang="cs-CZ" sz="1200" dirty="0">
                <a:solidFill>
                  <a:schemeClr val="tx1"/>
                </a:solidFill>
              </a:rPr>
            </a:br>
            <a:r>
              <a:rPr lang="cs-CZ" sz="1200" dirty="0">
                <a:solidFill>
                  <a:schemeClr val="tx1"/>
                </a:solidFill>
              </a:rPr>
              <a:t>e-mail: </a:t>
            </a:r>
            <a:r>
              <a:rPr lang="cs-CZ" sz="1200" u="sng" dirty="0">
                <a:solidFill>
                  <a:schemeClr val="tx1"/>
                </a:solidFill>
                <a:hlinkClick r:id="rId2"/>
              </a:rPr>
              <a:t>svec.jan@kr-jihomoravsky.cz</a:t>
            </a:r>
            <a:r>
              <a:rPr lang="cs-CZ" dirty="0"/>
              <a:t/>
            </a:r>
            <a:br>
              <a:rPr lang="cs-CZ" dirty="0"/>
            </a:br>
            <a:endParaRPr lang="cs-CZ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692929"/>
          </a:xfrm>
        </p:spPr>
        <p:txBody>
          <a:bodyPr/>
          <a:lstStyle/>
          <a:p>
            <a:r>
              <a:rPr lang="cs-CZ" sz="2800" b="1" dirty="0" smtClean="0"/>
              <a:t>Kontext: Politika </a:t>
            </a:r>
            <a:r>
              <a:rPr lang="cs-CZ" sz="2800" b="1" dirty="0"/>
              <a:t>společenské </a:t>
            </a:r>
            <a:r>
              <a:rPr lang="cs-CZ" sz="2800" b="1" dirty="0" smtClean="0"/>
              <a:t>odpovědnosti </a:t>
            </a:r>
            <a:endParaRPr lang="cs-CZ" sz="2400" dirty="0" smtClean="0">
              <a:latin typeface="Arial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12669"/>
            <a:ext cx="8570422" cy="437696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1400" dirty="0" smtClean="0"/>
              <a:t>Z </a:t>
            </a:r>
            <a:r>
              <a:rPr lang="cs-CZ" sz="1400" dirty="0"/>
              <a:t>podstaty fungování instituce veřejné správy </a:t>
            </a:r>
            <a:r>
              <a:rPr lang="cs-CZ" sz="1400" dirty="0" smtClean="0"/>
              <a:t> - pracuje </a:t>
            </a:r>
            <a:r>
              <a:rPr lang="cs-CZ" sz="1400" dirty="0"/>
              <a:t>s místní komunitou, jejíž životy </a:t>
            </a:r>
            <a:r>
              <a:rPr lang="cs-CZ" sz="1400" dirty="0" smtClean="0"/>
              <a:t>ovlivňuje</a:t>
            </a:r>
            <a:endParaRPr lang="cs-CZ" sz="1400" dirty="0"/>
          </a:p>
          <a:p>
            <a:pPr marL="0" indent="0">
              <a:buNone/>
            </a:pPr>
            <a:r>
              <a:rPr lang="en-US" sz="1600" b="1" dirty="0" smtClean="0"/>
              <a:t>=&gt; </a:t>
            </a:r>
            <a:r>
              <a:rPr lang="cs-CZ" sz="1600" b="1" dirty="0" smtClean="0"/>
              <a:t>Strategie </a:t>
            </a:r>
            <a:r>
              <a:rPr lang="cs-CZ" sz="1600" b="1" dirty="0"/>
              <a:t>Krajského úřadu Jihomoravského </a:t>
            </a:r>
            <a:r>
              <a:rPr lang="cs-CZ" sz="1600" b="1" dirty="0" smtClean="0"/>
              <a:t>kraje 2016 - 2020</a:t>
            </a:r>
            <a:endParaRPr lang="cs-CZ" sz="1500" b="1" dirty="0" smtClean="0"/>
          </a:p>
          <a:p>
            <a:pPr marL="0" indent="0">
              <a:buNone/>
            </a:pPr>
            <a:r>
              <a:rPr lang="cs-CZ" sz="1500" b="1" dirty="0" smtClean="0"/>
              <a:t>Vize: </a:t>
            </a:r>
            <a:endParaRPr lang="en-US" sz="1500" b="1" dirty="0" smtClean="0"/>
          </a:p>
          <a:p>
            <a:pPr marL="0" indent="0">
              <a:buNone/>
            </a:pPr>
            <a:r>
              <a:rPr lang="cs-CZ" sz="1500" dirty="0" smtClean="0"/>
              <a:t>MODERNÍ </a:t>
            </a:r>
            <a:r>
              <a:rPr lang="cs-CZ" sz="1500" dirty="0"/>
              <a:t>ÚŘAD SPOLUODPOVĚDNÝ ZA POZITIVNÍ ROZVOJ CELÉHO ÚZEMÍ JIHOMORAVSKÉHO KRAJE A ZA PODPORU KVALITNÍHO ŽIVOTA JEHO OBYVATEL </a:t>
            </a:r>
          </a:p>
          <a:p>
            <a:endParaRPr lang="cs-CZ" sz="1200" dirty="0"/>
          </a:p>
          <a:p>
            <a:pPr marL="0" indent="0">
              <a:buNone/>
            </a:pPr>
            <a:r>
              <a:rPr lang="cs-CZ" sz="1400" b="1" dirty="0" smtClean="0"/>
              <a:t>Listopad </a:t>
            </a:r>
            <a:r>
              <a:rPr lang="cs-CZ" sz="1400" b="1" dirty="0"/>
              <a:t>2013 </a:t>
            </a:r>
            <a:r>
              <a:rPr lang="cs-CZ" sz="1400" b="1" dirty="0" smtClean="0"/>
              <a:t>-  Certifikace </a:t>
            </a:r>
            <a:r>
              <a:rPr lang="cs-CZ" sz="1400" b="1" dirty="0"/>
              <a:t>systému společenské odpovědnosti </a:t>
            </a:r>
            <a:r>
              <a:rPr lang="cs-CZ" sz="1400" b="1" dirty="0" smtClean="0"/>
              <a:t>(</a:t>
            </a:r>
            <a:r>
              <a:rPr lang="cs-CZ" sz="1400" dirty="0" smtClean="0"/>
              <a:t>první </a:t>
            </a:r>
            <a:r>
              <a:rPr lang="cs-CZ" sz="1400" dirty="0"/>
              <a:t>instituce veřejné správy v </a:t>
            </a:r>
            <a:r>
              <a:rPr lang="cs-CZ" sz="1400" dirty="0" smtClean="0"/>
              <a:t>ČR) </a:t>
            </a:r>
            <a:endParaRPr lang="cs-CZ" sz="1400" dirty="0"/>
          </a:p>
          <a:p>
            <a:r>
              <a:rPr lang="cs-CZ" sz="1400" dirty="0" smtClean="0"/>
              <a:t>formulace </a:t>
            </a:r>
            <a:r>
              <a:rPr lang="cs-CZ" sz="1400" dirty="0"/>
              <a:t>Politiky společenské odpovědnosti 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b="1" dirty="0" smtClean="0"/>
              <a:t>Listopad </a:t>
            </a:r>
            <a:r>
              <a:rPr lang="cs-CZ" sz="1400" b="1" dirty="0"/>
              <a:t>2014 </a:t>
            </a:r>
            <a:r>
              <a:rPr lang="cs-CZ" sz="1400" b="1" dirty="0" smtClean="0"/>
              <a:t>-  Národní </a:t>
            </a:r>
            <a:r>
              <a:rPr lang="cs-CZ" sz="1400" b="1" dirty="0"/>
              <a:t>cena ČR za společenskou odpovědnost </a:t>
            </a:r>
            <a:endParaRPr lang="cs-CZ" sz="1400" b="1" dirty="0" smtClean="0"/>
          </a:p>
          <a:p>
            <a:pPr marL="0" indent="0">
              <a:buNone/>
            </a:pPr>
            <a:r>
              <a:rPr lang="cs-CZ" sz="1400" b="1" dirty="0" smtClean="0"/>
              <a:t>Listopad </a:t>
            </a:r>
            <a:r>
              <a:rPr lang="cs-CZ" sz="1400" b="1" dirty="0"/>
              <a:t>2015 </a:t>
            </a:r>
            <a:r>
              <a:rPr lang="cs-CZ" sz="1400" b="1" dirty="0" smtClean="0"/>
              <a:t>-  Předávání </a:t>
            </a:r>
            <a:r>
              <a:rPr lang="cs-CZ" sz="1400" b="1" dirty="0"/>
              <a:t>ocenění Cena hejtmana </a:t>
            </a:r>
            <a:r>
              <a:rPr lang="cs-CZ" sz="1400" b="1" dirty="0" smtClean="0"/>
              <a:t>JMK za </a:t>
            </a:r>
            <a:r>
              <a:rPr lang="cs-CZ" sz="1400" b="1" dirty="0"/>
              <a:t>společenskou </a:t>
            </a:r>
            <a:r>
              <a:rPr lang="cs-CZ" sz="1400" b="1" dirty="0" smtClean="0"/>
              <a:t>odpovědnost </a:t>
            </a:r>
          </a:p>
          <a:p>
            <a:pPr marL="0" indent="0">
              <a:buNone/>
            </a:pPr>
            <a:r>
              <a:rPr lang="cs-CZ" sz="1400" dirty="0" smtClean="0"/>
              <a:t>pro organizace veřejného sektoru a podnikatelské subjekty</a:t>
            </a:r>
          </a:p>
          <a:p>
            <a:pPr marL="0" indent="0">
              <a:buNone/>
              <a:defRPr/>
            </a:pPr>
            <a:r>
              <a:rPr lang="cs-CZ" sz="1400" b="1" dirty="0" smtClean="0"/>
              <a:t>Zprávy </a:t>
            </a:r>
            <a:r>
              <a:rPr lang="cs-CZ" sz="1400" b="1" dirty="0"/>
              <a:t>o společenské odpovědnosti </a:t>
            </a:r>
            <a:r>
              <a:rPr lang="cs-CZ" sz="1400" b="1" dirty="0" err="1"/>
              <a:t>KrÚ</a:t>
            </a:r>
            <a:r>
              <a:rPr lang="cs-CZ" sz="1400" b="1" dirty="0"/>
              <a:t> JMK</a:t>
            </a:r>
            <a:r>
              <a:rPr lang="cs-CZ" sz="1400" dirty="0"/>
              <a:t> za příslušný kalendářní rok dostupné veřejnosti na portálu JMK</a:t>
            </a:r>
          </a:p>
          <a:p>
            <a:pPr marL="0" indent="0">
              <a:buNone/>
            </a:pPr>
            <a:r>
              <a:rPr lang="cs-CZ" sz="1400" b="1" dirty="0" smtClean="0"/>
              <a:t>Koordinátoři CSR</a:t>
            </a:r>
            <a:r>
              <a:rPr lang="en-US" sz="1400" b="1" dirty="0" smtClean="0"/>
              <a:t> a </a:t>
            </a:r>
            <a:r>
              <a:rPr lang="cs-CZ" sz="1400" b="1" dirty="0" smtClean="0"/>
              <a:t>Kodex </a:t>
            </a:r>
            <a:r>
              <a:rPr lang="cs-CZ" sz="1400" b="1" dirty="0"/>
              <a:t>etiky úředníka </a:t>
            </a:r>
            <a:r>
              <a:rPr lang="cs-CZ" sz="1400" b="1" dirty="0" err="1"/>
              <a:t>KrÚ</a:t>
            </a:r>
            <a:r>
              <a:rPr lang="cs-CZ" sz="1400" b="1" dirty="0"/>
              <a:t> JMK</a:t>
            </a:r>
          </a:p>
          <a:p>
            <a:pPr marL="0" indent="0">
              <a:buNone/>
            </a:pPr>
            <a:endParaRPr lang="cs-CZ" sz="1400" b="1" dirty="0"/>
          </a:p>
          <a:p>
            <a:endParaRPr lang="cs-CZ" sz="1300" dirty="0" smtClean="0"/>
          </a:p>
          <a:p>
            <a:pPr>
              <a:defRPr/>
            </a:pP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67112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litika_CSR_K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6" y="733245"/>
            <a:ext cx="9144000" cy="5800545"/>
          </a:xfrm>
          <a:prstGeom prst="rect">
            <a:avLst/>
          </a:prstGeom>
          <a:solidFill>
            <a:schemeClr val="accent3">
              <a:lumMod val="75000"/>
            </a:schemeClr>
          </a:solidFill>
          <a:extLst/>
        </p:spPr>
      </p:pic>
      <p:sp>
        <p:nvSpPr>
          <p:cNvPr id="2" name="Obdélník 1"/>
          <p:cNvSpPr/>
          <p:nvPr/>
        </p:nvSpPr>
        <p:spPr>
          <a:xfrm>
            <a:off x="6176356" y="4663440"/>
            <a:ext cx="1662546" cy="35744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55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900747"/>
          </a:xfrm>
        </p:spPr>
        <p:txBody>
          <a:bodyPr/>
          <a:lstStyle/>
          <a:p>
            <a:r>
              <a:rPr lang="en-US" sz="2600" b="1" dirty="0" err="1" smtClean="0"/>
              <a:t>Kontext</a:t>
            </a:r>
            <a:r>
              <a:rPr lang="cs-CZ" sz="2600" b="1" dirty="0" smtClean="0"/>
              <a:t>: Společensky odpovědné nakupování </a:t>
            </a:r>
            <a:endParaRPr lang="cs-CZ" sz="2600" dirty="0" smtClean="0">
              <a:latin typeface="Arial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7352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sz="1400" b="1" dirty="0"/>
              <a:t>Základní principy odpovědného nakupování  - m</a:t>
            </a:r>
            <a:r>
              <a:rPr lang="cs-CZ" sz="1400" b="1" dirty="0" smtClean="0"/>
              <a:t>etodika </a:t>
            </a:r>
            <a:r>
              <a:rPr lang="cs-CZ" sz="1400" b="1" dirty="0"/>
              <a:t>pro zaměstnance </a:t>
            </a:r>
            <a:r>
              <a:rPr lang="cs-CZ" sz="1400" b="1" dirty="0" err="1"/>
              <a:t>KrÚ</a:t>
            </a:r>
            <a:r>
              <a:rPr lang="cs-CZ" sz="1400" b="1" dirty="0"/>
              <a:t> JMK </a:t>
            </a:r>
            <a:endParaRPr lang="cs-CZ" sz="1400" b="1" dirty="0" smtClean="0"/>
          </a:p>
          <a:p>
            <a:pPr marL="0" indent="0">
              <a:buNone/>
              <a:defRPr/>
            </a:pPr>
            <a:endParaRPr lang="cs-CZ" sz="1400" b="1" dirty="0"/>
          </a:p>
          <a:p>
            <a:pPr>
              <a:defRPr/>
            </a:pPr>
            <a:r>
              <a:rPr lang="cs-CZ" sz="1400" dirty="0" smtClean="0"/>
              <a:t>Při </a:t>
            </a:r>
            <a:r>
              <a:rPr lang="cs-CZ" sz="1400" dirty="0"/>
              <a:t>nakupování produktů a služeb lze v rámci činnosti </a:t>
            </a:r>
            <a:r>
              <a:rPr lang="cs-CZ" sz="1400" dirty="0" err="1"/>
              <a:t>KrÚ</a:t>
            </a:r>
            <a:r>
              <a:rPr lang="cs-CZ" sz="1400" dirty="0"/>
              <a:t> postupovat v souladu s návodnými doporučeními pro využití CSR, která jsou obsažena v dokumentu </a:t>
            </a:r>
            <a:r>
              <a:rPr lang="cs-CZ" sz="1400" b="1" dirty="0"/>
              <a:t>Základní principy odpovědného </a:t>
            </a:r>
            <a:r>
              <a:rPr lang="cs-CZ" sz="1400" b="1" dirty="0" smtClean="0"/>
              <a:t>nakupování</a:t>
            </a:r>
            <a:endParaRPr lang="cs-CZ" sz="1400" dirty="0"/>
          </a:p>
          <a:p>
            <a:pPr>
              <a:defRPr/>
            </a:pPr>
            <a:r>
              <a:rPr lang="cs-CZ" sz="1400" dirty="0" smtClean="0"/>
              <a:t>V dokumentu lze nalézt</a:t>
            </a:r>
            <a:r>
              <a:rPr lang="cs-CZ" sz="1400" dirty="0"/>
              <a:t> </a:t>
            </a:r>
            <a:r>
              <a:rPr lang="cs-CZ" sz="1400" dirty="0" smtClean="0"/>
              <a:t>konkrétní </a:t>
            </a:r>
            <a:r>
              <a:rPr lang="cs-CZ" sz="1400" dirty="0"/>
              <a:t>inspiraci a příklady využitelnosti odpovědného nakupování, které odrážejí běžné potřeby </a:t>
            </a:r>
            <a:r>
              <a:rPr lang="cs-CZ" sz="1400" dirty="0" err="1" smtClean="0"/>
              <a:t>KrÚ</a:t>
            </a:r>
            <a:endParaRPr lang="cs-CZ" sz="1400" b="1" dirty="0" smtClean="0"/>
          </a:p>
          <a:p>
            <a:pPr marL="0" indent="0">
              <a:buNone/>
            </a:pPr>
            <a:endParaRPr lang="cs-CZ" sz="1400" b="1" dirty="0" smtClean="0"/>
          </a:p>
          <a:p>
            <a:pPr marL="0" indent="0">
              <a:buNone/>
            </a:pPr>
            <a:r>
              <a:rPr lang="pt-BR" sz="1400" b="1" dirty="0" smtClean="0"/>
              <a:t>Odpovědným </a:t>
            </a:r>
            <a:r>
              <a:rPr lang="pt-BR" sz="1400" b="1" dirty="0"/>
              <a:t>nákupem </a:t>
            </a:r>
            <a:r>
              <a:rPr lang="cs-CZ" sz="1400" b="1" dirty="0" smtClean="0"/>
              <a:t>kraj usiluje o:</a:t>
            </a:r>
            <a:endParaRPr lang="cs-CZ" sz="1400" dirty="0" smtClean="0"/>
          </a:p>
          <a:p>
            <a:r>
              <a:rPr lang="cs-CZ" sz="1400" dirty="0" smtClean="0"/>
              <a:t>podporu </a:t>
            </a:r>
            <a:r>
              <a:rPr lang="cs-CZ" sz="1400" dirty="0"/>
              <a:t>zaměstnanosti</a:t>
            </a:r>
          </a:p>
          <a:p>
            <a:r>
              <a:rPr lang="pl-PL" sz="1400" dirty="0" smtClean="0"/>
              <a:t>podporu </a:t>
            </a:r>
            <a:r>
              <a:rPr lang="pl-PL" sz="1400" dirty="0"/>
              <a:t>malých a středních podniků</a:t>
            </a:r>
          </a:p>
          <a:p>
            <a:r>
              <a:rPr lang="cs-CZ" sz="1400" u="sng" dirty="0" smtClean="0"/>
              <a:t>podporu </a:t>
            </a:r>
            <a:r>
              <a:rPr lang="cs-CZ" sz="1400" u="sng" dirty="0"/>
              <a:t>sociálního začleňování včetně </a:t>
            </a:r>
            <a:r>
              <a:rPr lang="cs-CZ" sz="1400" u="sng" dirty="0" smtClean="0"/>
              <a:t>znevýhodněných</a:t>
            </a:r>
          </a:p>
          <a:p>
            <a:pPr marL="0" indent="0">
              <a:buNone/>
            </a:pPr>
            <a:endParaRPr lang="cs-CZ" sz="1400" b="1" dirty="0" smtClean="0"/>
          </a:p>
          <a:p>
            <a:pPr marL="0" indent="0">
              <a:buNone/>
            </a:pPr>
            <a:r>
              <a:rPr lang="cs-CZ" sz="1400" b="1" dirty="0" smtClean="0"/>
              <a:t>Podporujeme například:</a:t>
            </a:r>
          </a:p>
          <a:p>
            <a:r>
              <a:rPr lang="cs-CZ" sz="1400" dirty="0" smtClean="0"/>
              <a:t>výrobky </a:t>
            </a:r>
            <a:r>
              <a:rPr lang="cs-CZ" sz="1400" dirty="0"/>
              <a:t>žáků </a:t>
            </a:r>
            <a:r>
              <a:rPr lang="cs-CZ" sz="1400" dirty="0" smtClean="0"/>
              <a:t>- např</a:t>
            </a:r>
            <a:r>
              <a:rPr lang="cs-CZ" sz="1400" dirty="0"/>
              <a:t>. návrh a výroba ceny hejtmana za společenskou odpovědnost </a:t>
            </a:r>
          </a:p>
          <a:p>
            <a:r>
              <a:rPr lang="cs-CZ" sz="1400" dirty="0" smtClean="0"/>
              <a:t>sociální oblast - výrobky </a:t>
            </a:r>
            <a:r>
              <a:rPr lang="cs-CZ" sz="1400" dirty="0"/>
              <a:t>klientů (např. domovy pro seniory, chráněné dílny…) </a:t>
            </a:r>
          </a:p>
          <a:p>
            <a:endParaRPr lang="cs-CZ" sz="1400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112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7324" y="2591579"/>
            <a:ext cx="8229600" cy="1143000"/>
          </a:xfrm>
        </p:spPr>
        <p:txBody>
          <a:bodyPr/>
          <a:lstStyle/>
          <a:p>
            <a:r>
              <a:rPr lang="cs-CZ" sz="3600" dirty="0" smtClean="0">
                <a:solidFill>
                  <a:schemeClr val="tx2">
                    <a:lumMod val="75000"/>
                  </a:schemeClr>
                </a:solidFill>
              </a:rPr>
              <a:t>Dokumenty Jihomoravského kraje </a:t>
            </a:r>
            <a:br>
              <a:rPr lang="cs-CZ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3600" dirty="0" smtClean="0">
                <a:solidFill>
                  <a:schemeClr val="tx2">
                    <a:lumMod val="75000"/>
                  </a:schemeClr>
                </a:solidFill>
              </a:rPr>
              <a:t>a téma sociálního podnikání</a:t>
            </a:r>
            <a:endParaRPr lang="cs-CZ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97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62038"/>
            <a:ext cx="8229600" cy="1016928"/>
          </a:xfrm>
        </p:spPr>
        <p:txBody>
          <a:bodyPr/>
          <a:lstStyle/>
          <a:p>
            <a:r>
              <a:rPr lang="pl-PL" sz="3200" b="1" dirty="0"/>
              <a:t>Strategie rozvoje </a:t>
            </a:r>
            <a:r>
              <a:rPr lang="pl-PL" sz="3200" b="1" dirty="0" smtClean="0"/>
              <a:t/>
            </a:r>
            <a:br>
              <a:rPr lang="pl-PL" sz="3200" b="1" dirty="0" smtClean="0"/>
            </a:br>
            <a:r>
              <a:rPr lang="pl-PL" sz="3200" b="1" dirty="0" smtClean="0"/>
              <a:t>Jihomoravského </a:t>
            </a:r>
            <a:r>
              <a:rPr lang="pl-PL" sz="3200" b="1" dirty="0"/>
              <a:t>kraje 2020 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2182483"/>
            <a:ext cx="8333117" cy="3881887"/>
          </a:xfrm>
        </p:spPr>
        <p:txBody>
          <a:bodyPr/>
          <a:lstStyle/>
          <a:p>
            <a:r>
              <a:rPr lang="cs-CZ" sz="1600" dirty="0"/>
              <a:t>Strategie rozvoje Jihomoravského </a:t>
            </a:r>
            <a:r>
              <a:rPr lang="cs-CZ" sz="1600" dirty="0" smtClean="0"/>
              <a:t>kraje </a:t>
            </a:r>
            <a:r>
              <a:rPr lang="cs-CZ" sz="1600" dirty="0"/>
              <a:t>je základním dlouhodobým koncepčním dokumentem </a:t>
            </a:r>
            <a:r>
              <a:rPr lang="cs-CZ" sz="1600" dirty="0" smtClean="0"/>
              <a:t>kraje. V současnosti platí aktualizovaná verze z r. 2012</a:t>
            </a:r>
          </a:p>
          <a:p>
            <a:r>
              <a:rPr lang="cs-CZ" sz="1600" dirty="0" smtClean="0"/>
              <a:t>Dokument stanovuje celostní vizi – jasný rámec, který vymezuje prostor pro koordinaci </a:t>
            </a:r>
            <a:r>
              <a:rPr lang="cs-CZ" sz="1600" dirty="0"/>
              <a:t>aktivit na podporu ekonomického, sociálního a environmentálního </a:t>
            </a:r>
            <a:r>
              <a:rPr lang="cs-CZ" sz="1600" dirty="0" smtClean="0"/>
              <a:t>rozvoje</a:t>
            </a:r>
          </a:p>
          <a:p>
            <a:r>
              <a:rPr lang="cs-CZ" sz="1600" dirty="0" smtClean="0"/>
              <a:t>Součástí dokumentu a vize kraje je i stanovení a realizace </a:t>
            </a:r>
            <a:r>
              <a:rPr lang="cs-CZ" sz="1600" dirty="0"/>
              <a:t>různých opatření pro posilování sociální soudržnosti </a:t>
            </a:r>
            <a:r>
              <a:rPr lang="cs-CZ" sz="1600" dirty="0" smtClean="0"/>
              <a:t>regionu</a:t>
            </a:r>
          </a:p>
          <a:p>
            <a:endParaRPr lang="cs-CZ" sz="1600" b="1" dirty="0" smtClean="0"/>
          </a:p>
          <a:p>
            <a:r>
              <a:rPr lang="cs-CZ" sz="1600" b="1" dirty="0" smtClean="0"/>
              <a:t>Opatření </a:t>
            </a:r>
            <a:r>
              <a:rPr lang="cs-CZ" sz="1600" b="1" dirty="0"/>
              <a:t>2.4: </a:t>
            </a:r>
            <a:r>
              <a:rPr lang="cs-CZ" sz="1600" i="1" dirty="0"/>
              <a:t>Zajištění dostupnosti služeb pro osoby ohrožené sociálním </a:t>
            </a:r>
            <a:r>
              <a:rPr lang="cs-CZ" sz="1600" i="1" dirty="0" smtClean="0"/>
              <a:t>vyloučením</a:t>
            </a:r>
          </a:p>
          <a:p>
            <a:r>
              <a:rPr lang="cs-CZ" sz="1600" u="sng" dirty="0"/>
              <a:t>Cíl opatření: </a:t>
            </a:r>
            <a:r>
              <a:rPr lang="cs-CZ" sz="1600" dirty="0"/>
              <a:t>Optimalizovat síť a zvýšit kvalitu služeb pro osoby ohrožené sociálním vyloučením </a:t>
            </a:r>
            <a:endParaRPr lang="cs-CZ" sz="1600" dirty="0" smtClean="0"/>
          </a:p>
          <a:p>
            <a:r>
              <a:rPr lang="cs-CZ" sz="1600" u="sng" dirty="0" smtClean="0"/>
              <a:t>Oblasti intervence</a:t>
            </a:r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</a:t>
            </a:r>
            <a:r>
              <a:rPr lang="cs-CZ" sz="1600" u="sng" dirty="0" smtClean="0"/>
              <a:t>Přímé</a:t>
            </a:r>
            <a:r>
              <a:rPr lang="cs-CZ" sz="1600" dirty="0" smtClean="0"/>
              <a:t> </a:t>
            </a:r>
            <a:r>
              <a:rPr lang="cs-CZ" sz="1600" dirty="0"/>
              <a:t>- </a:t>
            </a:r>
            <a:r>
              <a:rPr lang="cs-CZ" sz="1600" dirty="0" smtClean="0"/>
              <a:t>Podpora </a:t>
            </a:r>
            <a:r>
              <a:rPr lang="cs-CZ" sz="1600" dirty="0"/>
              <a:t>vytváření podmínek na trhu práce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</a:t>
            </a:r>
            <a:r>
              <a:rPr lang="cs-CZ" sz="1600" u="sng" dirty="0" smtClean="0"/>
              <a:t>Nepřímá</a:t>
            </a:r>
            <a:r>
              <a:rPr lang="cs-CZ" sz="1600" dirty="0" smtClean="0"/>
              <a:t> </a:t>
            </a:r>
            <a:r>
              <a:rPr lang="cs-CZ" sz="1600" dirty="0"/>
              <a:t>- </a:t>
            </a:r>
            <a:r>
              <a:rPr lang="cs-CZ" sz="1600" dirty="0" smtClean="0">
                <a:solidFill>
                  <a:srgbClr val="FF0000"/>
                </a:solidFill>
              </a:rPr>
              <a:t>Podpora </a:t>
            </a:r>
            <a:r>
              <a:rPr lang="cs-CZ" sz="1600" dirty="0">
                <a:solidFill>
                  <a:srgbClr val="FF0000"/>
                </a:solidFill>
              </a:rPr>
              <a:t>sociálního </a:t>
            </a:r>
            <a:r>
              <a:rPr lang="cs-CZ" sz="1600" dirty="0" smtClean="0">
                <a:solidFill>
                  <a:srgbClr val="FF0000"/>
                </a:solidFill>
              </a:rPr>
              <a:t>podnikání</a:t>
            </a:r>
            <a:endParaRPr lang="cs-CZ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21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62038"/>
            <a:ext cx="8229600" cy="891453"/>
          </a:xfrm>
        </p:spPr>
        <p:txBody>
          <a:bodyPr/>
          <a:lstStyle/>
          <a:p>
            <a:r>
              <a:rPr lang="cs-CZ" sz="3200" b="1" dirty="0" smtClean="0"/>
              <a:t>Program rozvoje Jihomoravského kraje 2018-2021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000" dirty="0" smtClean="0"/>
          </a:p>
          <a:p>
            <a:r>
              <a:rPr lang="cs-CZ" sz="2000" dirty="0" smtClean="0"/>
              <a:t>Prováděcí dokument Strategie rozvoje JMK</a:t>
            </a:r>
          </a:p>
          <a:p>
            <a:r>
              <a:rPr lang="cs-CZ" sz="2000" dirty="0" smtClean="0"/>
              <a:t>Součástí </a:t>
            </a:r>
            <a:r>
              <a:rPr lang="cs-CZ" sz="2000" dirty="0" smtClean="0"/>
              <a:t>koncepčního dokument je i </a:t>
            </a:r>
            <a:r>
              <a:rPr lang="cs-CZ" sz="2000" b="1" dirty="0" smtClean="0"/>
              <a:t>Poziční dokument JMK programové období kohezní politiky EU </a:t>
            </a:r>
            <a:r>
              <a:rPr lang="cs-CZ" sz="2000" b="1" dirty="0" smtClean="0"/>
              <a:t>2021-2027</a:t>
            </a:r>
          </a:p>
          <a:p>
            <a:endParaRPr lang="cs-CZ" sz="2000" b="1" dirty="0" smtClean="0"/>
          </a:p>
          <a:p>
            <a:r>
              <a:rPr lang="cs-CZ" sz="2000" dirty="0" smtClean="0"/>
              <a:t>Jedním z témat je i „Kvalita života, uplatnění a mobilita obyvatel“</a:t>
            </a:r>
          </a:p>
          <a:p>
            <a:r>
              <a:rPr lang="cs-CZ" sz="2000" dirty="0" smtClean="0"/>
              <a:t>Součástí okruhu </a:t>
            </a:r>
            <a:r>
              <a:rPr lang="cs-CZ" sz="2000" dirty="0" smtClean="0"/>
              <a:t>definovaných aktivit je také </a:t>
            </a:r>
            <a:r>
              <a:rPr lang="cs-CZ" sz="2000" dirty="0" smtClean="0"/>
              <a:t>opatření „Podpora </a:t>
            </a:r>
            <a:r>
              <a:rPr lang="cs-CZ" sz="2000" dirty="0" smtClean="0"/>
              <a:t>pracovního uplatnění různých skupin obyvatel (</a:t>
            </a:r>
            <a:r>
              <a:rPr lang="cs-CZ" sz="2000" dirty="0" err="1" smtClean="0"/>
              <a:t>age</a:t>
            </a:r>
            <a:r>
              <a:rPr lang="cs-CZ" sz="2000" dirty="0" smtClean="0"/>
              <a:t> management, </a:t>
            </a:r>
            <a:r>
              <a:rPr lang="cs-CZ" sz="2000" dirty="0" smtClean="0">
                <a:solidFill>
                  <a:srgbClr val="FF0000"/>
                </a:solidFill>
              </a:rPr>
              <a:t>sociální podnikání</a:t>
            </a:r>
            <a:r>
              <a:rPr lang="cs-CZ" sz="2000" dirty="0" smtClean="0"/>
              <a:t>)“.</a:t>
            </a:r>
            <a:endParaRPr lang="cs-CZ" sz="20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227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r>
              <a:rPr lang="cs-CZ" sz="2600" b="1" dirty="0" smtClean="0"/>
              <a:t/>
            </a:r>
            <a:br>
              <a:rPr lang="cs-CZ" sz="2600" b="1" dirty="0" smtClean="0"/>
            </a:br>
            <a:r>
              <a:rPr lang="cs-CZ" sz="3000" b="1" dirty="0" smtClean="0"/>
              <a:t>Koncepce </a:t>
            </a:r>
            <a:r>
              <a:rPr lang="cs-CZ" sz="3000" b="1" dirty="0"/>
              <a:t>rodinné politiky </a:t>
            </a:r>
            <a:r>
              <a:rPr lang="cs-CZ" sz="3000" b="1" dirty="0" smtClean="0"/>
              <a:t>JMK </a:t>
            </a:r>
            <a:br>
              <a:rPr lang="cs-CZ" sz="3000" b="1" dirty="0" smtClean="0"/>
            </a:br>
            <a:r>
              <a:rPr lang="cs-CZ" sz="3000" b="1" dirty="0" smtClean="0"/>
              <a:t>na </a:t>
            </a:r>
            <a:r>
              <a:rPr lang="cs-CZ" sz="3000" b="1" dirty="0"/>
              <a:t>období 2015-2019</a:t>
            </a:r>
            <a:endParaRPr lang="cs-CZ" sz="3000" b="1" dirty="0" smtClean="0">
              <a:latin typeface="Arial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25" y="1916113"/>
            <a:ext cx="8557403" cy="4073525"/>
          </a:xfrm>
        </p:spPr>
        <p:txBody>
          <a:bodyPr>
            <a:normAutofit/>
          </a:bodyPr>
          <a:lstStyle/>
          <a:p>
            <a:pPr>
              <a:defRPr/>
            </a:pPr>
            <a:endParaRPr lang="cs-CZ" sz="1800" dirty="0" smtClean="0"/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 smtClean="0"/>
              <a:t>V rámci schválené koncepce rodinné politiky je podpora principům sociálního podnikání ukotvena </a:t>
            </a:r>
            <a:r>
              <a:rPr lang="cs-CZ" sz="1800" b="1" dirty="0" smtClean="0"/>
              <a:t>v rámci priority </a:t>
            </a:r>
            <a:r>
              <a:rPr lang="cs-CZ" sz="1800" b="1" dirty="0"/>
              <a:t>2: </a:t>
            </a:r>
            <a:r>
              <a:rPr lang="cs-CZ" sz="1800" dirty="0"/>
              <a:t>Slučitelnost rodiny a zaměstnání, Opatření 2.1 v oblasti podpory zaměstnavatelů, </a:t>
            </a:r>
            <a:r>
              <a:rPr lang="cs-CZ" sz="1800" b="1" dirty="0"/>
              <a:t>aktivita 2.1.5 </a:t>
            </a:r>
            <a:r>
              <a:rPr lang="cs-CZ" sz="1800" b="1" dirty="0">
                <a:solidFill>
                  <a:srgbClr val="FF0000"/>
                </a:solidFill>
              </a:rPr>
              <a:t>Rozvoj sociálního </a:t>
            </a:r>
            <a:r>
              <a:rPr lang="cs-CZ" sz="1800" b="1" dirty="0" smtClean="0">
                <a:solidFill>
                  <a:srgbClr val="FF0000"/>
                </a:solidFill>
              </a:rPr>
              <a:t>podnikání</a:t>
            </a:r>
          </a:p>
          <a:p>
            <a:pPr>
              <a:defRPr/>
            </a:pPr>
            <a:endParaRPr lang="cs-CZ" sz="1800" b="1" dirty="0" smtClean="0"/>
          </a:p>
          <a:p>
            <a:pPr>
              <a:defRPr/>
            </a:pPr>
            <a:r>
              <a:rPr lang="cs-CZ" sz="1800" dirty="0" smtClean="0"/>
              <a:t>Cílem</a:t>
            </a:r>
            <a:r>
              <a:rPr lang="cs-CZ" sz="1800" b="1" dirty="0" smtClean="0"/>
              <a:t> </a:t>
            </a:r>
            <a:r>
              <a:rPr lang="cs-CZ" sz="1800" dirty="0" smtClean="0"/>
              <a:t>této </a:t>
            </a:r>
            <a:r>
              <a:rPr lang="cs-CZ" sz="1800" dirty="0"/>
              <a:t>aktivity </a:t>
            </a:r>
            <a:r>
              <a:rPr lang="cs-CZ" sz="1800" dirty="0" smtClean="0"/>
              <a:t>je podpora rozvoje </a:t>
            </a:r>
            <a:r>
              <a:rPr lang="cs-CZ" sz="1800" dirty="0"/>
              <a:t>a </a:t>
            </a:r>
            <a:r>
              <a:rPr lang="cs-CZ" sz="1800" dirty="0" smtClean="0"/>
              <a:t>propagace </a:t>
            </a:r>
            <a:r>
              <a:rPr lang="cs-CZ" sz="1800" dirty="0" smtClean="0"/>
              <a:t>této tématiky </a:t>
            </a:r>
            <a:r>
              <a:rPr lang="cs-CZ" sz="1800" dirty="0" smtClean="0"/>
              <a:t>v</a:t>
            </a:r>
            <a:r>
              <a:rPr lang="cs-CZ" sz="1800" dirty="0"/>
              <a:t> </a:t>
            </a:r>
            <a:r>
              <a:rPr lang="cs-CZ" sz="1800" dirty="0" smtClean="0"/>
              <a:t>JMK</a:t>
            </a:r>
          </a:p>
          <a:p>
            <a:pPr>
              <a:defRPr/>
            </a:pPr>
            <a:endParaRPr lang="cs-CZ" sz="1800" dirty="0" smtClean="0"/>
          </a:p>
          <a:p>
            <a:pPr>
              <a:defRPr/>
            </a:pPr>
            <a:r>
              <a:rPr lang="cs-CZ" sz="1800" dirty="0" smtClean="0"/>
              <a:t>V roce 2016 byla k naplňování této aktivity alokovaná </a:t>
            </a:r>
            <a:r>
              <a:rPr lang="cs-CZ" sz="1800" dirty="0"/>
              <a:t>částka </a:t>
            </a:r>
            <a:r>
              <a:rPr lang="cs-CZ" sz="1800" dirty="0" smtClean="0"/>
              <a:t>400.000 Kč, kterou byla podpořena Komora </a:t>
            </a:r>
            <a:r>
              <a:rPr lang="cs-CZ" sz="1800" dirty="0"/>
              <a:t>sociálních </a:t>
            </a:r>
            <a:r>
              <a:rPr lang="cs-CZ" sz="1800" dirty="0" smtClean="0"/>
              <a:t>podniků </a:t>
            </a:r>
          </a:p>
          <a:p>
            <a:pPr>
              <a:defRPr/>
            </a:pPr>
            <a:r>
              <a:rPr lang="cs-CZ" sz="1800" dirty="0" smtClean="0"/>
              <a:t>V roce 2016 byla realizovaná série konferencí v okresních městech JMK s tematikou sociálních podniků a sociálního podnikání</a:t>
            </a:r>
            <a:endParaRPr lang="cs-CZ" sz="1800" b="1" dirty="0"/>
          </a:p>
          <a:p>
            <a:pPr>
              <a:defRPr/>
            </a:pPr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41003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r>
              <a:rPr lang="cs-CZ" sz="2800" b="1" dirty="0" smtClean="0"/>
              <a:t>Strategie rozvoje lidských zdrojů </a:t>
            </a:r>
            <a:br>
              <a:rPr lang="cs-CZ" sz="2800" b="1" dirty="0" smtClean="0"/>
            </a:br>
            <a:r>
              <a:rPr lang="cs-CZ" sz="2800" b="1" dirty="0" smtClean="0"/>
              <a:t>Jihomoravského kraje 2016-2025</a:t>
            </a:r>
            <a:endParaRPr lang="cs-CZ" sz="2800" dirty="0" smtClean="0">
              <a:latin typeface="Arial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7352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endParaRPr lang="cs-CZ" sz="1600" dirty="0" smtClean="0"/>
          </a:p>
          <a:p>
            <a:pPr>
              <a:defRPr/>
            </a:pPr>
            <a:r>
              <a:rPr lang="cs-CZ" sz="1600" dirty="0"/>
              <a:t>Jihomoravský kraj jako jeden z prvních regionů v ČR zadal vypracování dokumentu specificky orientovaného do oblasti rozvoje lidských zdrojů a Strategie rozvoje lidských zdrojů JMK 2006-2016 (SRLZ) byla jedním z prvních dokumentů tohoto typu v rámci krajských </a:t>
            </a:r>
            <a:r>
              <a:rPr lang="cs-CZ" sz="1600" dirty="0" smtClean="0"/>
              <a:t>samospráv</a:t>
            </a:r>
          </a:p>
          <a:p>
            <a:pPr>
              <a:defRPr/>
            </a:pPr>
            <a:r>
              <a:rPr lang="cs-CZ" sz="1600" dirty="0" smtClean="0"/>
              <a:t>Hlavním úkolem koncepčního dokumentu je zachytit </a:t>
            </a:r>
            <a:r>
              <a:rPr lang="cs-CZ" sz="1600" dirty="0"/>
              <a:t>aktuální situaci v oblastech souvisejících s problematikou lidských zdrojů, identifikovat probíhající trendy, hlavní problémy a územní rozdíly v rámci Jihomoravského </a:t>
            </a:r>
            <a:r>
              <a:rPr lang="cs-CZ" sz="1600" dirty="0" smtClean="0"/>
              <a:t>kraje. Na základě analytických zjištění pak </a:t>
            </a:r>
            <a:r>
              <a:rPr lang="cs-CZ" sz="1600" dirty="0"/>
              <a:t>zformulovat přístup k podpoře rozvoje lidských zdrojů </a:t>
            </a:r>
            <a:r>
              <a:rPr lang="cs-CZ" sz="1600" dirty="0" smtClean="0"/>
              <a:t>a </a:t>
            </a:r>
            <a:r>
              <a:rPr lang="cs-CZ" sz="1600" dirty="0"/>
              <a:t>stanovit způsob fungování </a:t>
            </a:r>
            <a:r>
              <a:rPr lang="cs-CZ" sz="1600" dirty="0" smtClean="0"/>
              <a:t>struktur a institucí v rámci navržených synergických opatření </a:t>
            </a:r>
            <a:endParaRPr lang="cs-CZ" sz="1600" dirty="0"/>
          </a:p>
          <a:p>
            <a:pPr>
              <a:defRPr/>
            </a:pPr>
            <a:r>
              <a:rPr lang="cs-CZ" sz="1600" dirty="0" smtClean="0"/>
              <a:t>Pro </a:t>
            </a:r>
            <a:r>
              <a:rPr lang="cs-CZ" sz="1600" dirty="0"/>
              <a:t>implementaci a zpřesňování realizovaných opatření slouží Krátkodobé realizační plány (KRP) s dvouletou </a:t>
            </a:r>
            <a:r>
              <a:rPr lang="cs-CZ" sz="1600" dirty="0" smtClean="0"/>
              <a:t>platností</a:t>
            </a:r>
          </a:p>
          <a:p>
            <a:pPr>
              <a:defRPr/>
            </a:pPr>
            <a:r>
              <a:rPr lang="cs-CZ" sz="1600" dirty="0"/>
              <a:t>Každoročně probíhá evaluace plnění jednotlivých opatření, která je jako souhrnná zpráva předkládána Radě Jihomoravského </a:t>
            </a:r>
            <a:r>
              <a:rPr lang="cs-CZ" sz="1600" dirty="0" smtClean="0"/>
              <a:t>kraje</a:t>
            </a:r>
          </a:p>
          <a:p>
            <a:pPr>
              <a:defRPr/>
            </a:pPr>
            <a:r>
              <a:rPr lang="cs-CZ" sz="1600" dirty="0"/>
              <a:t>Garantem SRLZ je Rada pro rozvoj lidských zdrojů Jihomoravského kraje, která je stálým poradním, iniciativním a koordinačním orgánem Zastupitelstva Jihomoravského kraje v oblastech strategického řízení rozvoje lidských </a:t>
            </a:r>
            <a:r>
              <a:rPr lang="cs-CZ" sz="1600" dirty="0" smtClean="0"/>
              <a:t>zdrojů</a:t>
            </a:r>
            <a:endParaRPr lang="cs-CZ" sz="1600" dirty="0"/>
          </a:p>
          <a:p>
            <a:pPr>
              <a:defRPr/>
            </a:pPr>
            <a:endParaRPr lang="cs-CZ" sz="1600" dirty="0"/>
          </a:p>
          <a:p>
            <a:pPr>
              <a:defRPr/>
            </a:pPr>
            <a:endParaRPr lang="cs-CZ" sz="1600" dirty="0"/>
          </a:p>
          <a:p>
            <a:pPr>
              <a:defRPr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1003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AE1E23F8B5A245AC6E45F70F5382A9" ma:contentTypeVersion="7" ma:contentTypeDescription="Vytvoří nový dokument" ma:contentTypeScope="" ma:versionID="8f188600e4ddd56dacbb6a548df197eb">
  <xsd:schema xmlns:xsd="http://www.w3.org/2001/XMLSchema" xmlns:xs="http://www.w3.org/2001/XMLSchema" xmlns:p="http://schemas.microsoft.com/office/2006/metadata/properties" xmlns:ns2="7d809470-1a6e-4bfc-91db-225fb1e90d66" xmlns:ns3="cbf93933-7e34-445d-b573-df8b936ebd31" targetNamespace="http://schemas.microsoft.com/office/2006/metadata/properties" ma:root="true" ma:fieldsID="8de6e60e7054b2874c1c9b9e28ec946a" ns2:_="" ns3:_="">
    <xsd:import namespace="7d809470-1a6e-4bfc-91db-225fb1e90d66"/>
    <xsd:import namespace="cbf93933-7e34-445d-b573-df8b936ebd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809470-1a6e-4bfc-91db-225fb1e90d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f93933-7e34-445d-b573-df8b936ebd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5A3ECE-A365-49D8-BD64-1F084BA54D72}"/>
</file>

<file path=customXml/itemProps2.xml><?xml version="1.0" encoding="utf-8"?>
<ds:datastoreItem xmlns:ds="http://schemas.openxmlformats.org/officeDocument/2006/customXml" ds:itemID="{32B3B92D-8569-4CFF-AB2E-EA640D342F74}"/>
</file>

<file path=customXml/itemProps3.xml><?xml version="1.0" encoding="utf-8"?>
<ds:datastoreItem xmlns:ds="http://schemas.openxmlformats.org/officeDocument/2006/customXml" ds:itemID="{AD552C06-8576-422F-AFD9-6431B12EEECC}"/>
</file>

<file path=docProps/app.xml><?xml version="1.0" encoding="utf-8"?>
<Properties xmlns="http://schemas.openxmlformats.org/officeDocument/2006/extended-properties" xmlns:vt="http://schemas.openxmlformats.org/officeDocument/2006/docPropsVTypes">
  <TotalTime>7565</TotalTime>
  <Words>1080</Words>
  <Application>Microsoft Office PowerPoint</Application>
  <PresentationFormat>Předvádění na obrazovce (4:3)</PresentationFormat>
  <Paragraphs>231</Paragraphs>
  <Slides>19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sady Office</vt:lpstr>
      <vt:lpstr>Prezentace aplikace PowerPoint</vt:lpstr>
      <vt:lpstr>Kontext: Politika společenské odpovědnosti </vt:lpstr>
      <vt:lpstr>Prezentace aplikace PowerPoint</vt:lpstr>
      <vt:lpstr>Kontext: Společensky odpovědné nakupování </vt:lpstr>
      <vt:lpstr>Dokumenty Jihomoravského kraje  a téma sociálního podnikání</vt:lpstr>
      <vt:lpstr>Strategie rozvoje  Jihomoravského kraje 2020 </vt:lpstr>
      <vt:lpstr>Program rozvoje Jihomoravského kraje 2018-2021</vt:lpstr>
      <vt:lpstr> Koncepce rodinné politiky JMK  na období 2015-2019</vt:lpstr>
      <vt:lpstr>Strategie rozvoje lidských zdrojů  Jihomoravského kraje 2016-2025</vt:lpstr>
      <vt:lpstr>Strategie rozvoje lidských zdrojů  Jihomoravského kraje 2016-2025</vt:lpstr>
      <vt:lpstr>Strategie rozvoje lidských zdrojů  Jihomoravského kraje 2016-2025</vt:lpstr>
      <vt:lpstr>Strategie rozvoje lidských zdrojů  Jihomoravského kraje 2016-2025</vt:lpstr>
      <vt:lpstr>Prezentace aplikace PowerPoint</vt:lpstr>
      <vt:lpstr>Krátkodobý realizační plán Strategie rozvoje lidských zdrojů Jihomoravského kraje 2016-2017</vt:lpstr>
      <vt:lpstr>Opatření Krátkodobého realizačního plánu  Strategie rozvoje lidských zdrojů Jihomoravského kraje 2016-2017</vt:lpstr>
      <vt:lpstr>Krátkodobý realizační plán Strategie rozvoje lidských zdrojů Jihomoravského kraje 2016-2017</vt:lpstr>
      <vt:lpstr>Krátkodobý realizační plán Strategie rozvoje lidských zdrojů Jihomoravského kraje 2016-2017</vt:lpstr>
      <vt:lpstr>Krátkodobý realizační plán Strategie rozvoje lidských zdrojů Jihomoravského kraje 2016-2017</vt:lpstr>
      <vt:lpstr>       Děkuji za pozornost  Mgr. et Mgr. Jan Švec, DiS. odbor regionálního rozvoje - oddělení strategického rozvoje Krajský úřad Jihomoravského kraje Žerotínovo nám. 3, 601 82 Brno telefon:  541 651 396 e-mail: svec.jan@kr-jihomoravsky.cz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klimes.vladimir</dc:creator>
  <cp:lastModifiedBy>Švec Jan</cp:lastModifiedBy>
  <cp:revision>568</cp:revision>
  <cp:lastPrinted>2017-11-21T16:44:55Z</cp:lastPrinted>
  <dcterms:created xsi:type="dcterms:W3CDTF">2010-11-15T06:15:01Z</dcterms:created>
  <dcterms:modified xsi:type="dcterms:W3CDTF">2017-11-21T16:48:46Z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0x01010017AE1E23F8B5A245AC6E45F70F5382A9</vt:lpwstr>
  </property>
</Properties>
</file>