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66" r:id="rId4"/>
    <p:sldId id="267" r:id="rId5"/>
    <p:sldId id="277" r:id="rId6"/>
    <p:sldId id="278" r:id="rId7"/>
    <p:sldId id="281" r:id="rId8"/>
    <p:sldId id="280" r:id="rId9"/>
    <p:sldId id="279" r:id="rId10"/>
    <p:sldId id="291" r:id="rId11"/>
    <p:sldId id="282" r:id="rId12"/>
    <p:sldId id="264" r:id="rId13"/>
    <p:sldId id="283" r:id="rId14"/>
    <p:sldId id="285" r:id="rId15"/>
    <p:sldId id="268" r:id="rId16"/>
    <p:sldId id="287" r:id="rId17"/>
    <p:sldId id="272" r:id="rId18"/>
    <p:sldId id="265" r:id="rId19"/>
    <p:sldId id="288" r:id="rId20"/>
    <p:sldId id="276" r:id="rId21"/>
    <p:sldId id="289" r:id="rId22"/>
    <p:sldId id="290" r:id="rId23"/>
    <p:sldId id="259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3023"/>
  </p:normalViewPr>
  <p:slideViewPr>
    <p:cSldViewPr snapToGrid="0" snapToObjects="1">
      <p:cViewPr varScale="1">
        <p:scale>
          <a:sx n="59" d="100"/>
          <a:sy n="59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" Type="http://schemas.openxmlformats.org/officeDocument/2006/relationships/slide" Target="slides/slide7.xml"/><Relationship Id="rId21" Type="http://schemas.openxmlformats.org/officeDocument/2006/relationships/slide" Target="slides/slide20.xml"/><Relationship Id="rId3" Type="http://schemas.openxmlformats.org/officeDocument/2006/relationships/slide" Target="slides/slide2.xml"/><Relationship Id="rId2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4" Type="http://schemas.openxmlformats.org/officeDocument/2006/relationships/slide" Target="slides/slide23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2" Type="http://schemas.openxmlformats.org/officeDocument/2006/relationships/customXml" Target="../customXml/item3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9" Type="http://schemas.openxmlformats.org/officeDocument/2006/relationships/slide" Target="slides/slide8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0421-B465-824B-9061-9625EBA068CE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C0192-A377-2045-8CFF-75B07E072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07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0192-A377-2045-8CFF-75B07E0721C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14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25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528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18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320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43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15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43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19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50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08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46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3BE74-FD85-9B4B-AA49-015EC403EAA0}" type="datetimeFigureOut">
              <a:rPr lang="cs-CZ" smtClean="0"/>
              <a:t>21.11.17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8DF92-6EE9-234B-8904-B19FE75FA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288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feprah.cz/" TargetMode="Externa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smtClean="0"/>
              <a:t>Sociální inovace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747837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3600" b="1" dirty="0" smtClean="0">
                <a:latin typeface="Arial" charset="0"/>
                <a:ea typeface="Arial" charset="0"/>
                <a:cs typeface="Arial" charset="0"/>
              </a:rPr>
              <a:t>22.11.2017 </a:t>
            </a:r>
            <a:endParaRPr lang="cs-CZ" sz="3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02038"/>
            <a:ext cx="3222171" cy="17478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402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				</a:t>
            </a:r>
            <a:r>
              <a:rPr lang="cs-CZ" b="1" dirty="0" smtClean="0"/>
              <a:t>VÝSLEDKY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b="1" dirty="0">
                <a:solidFill>
                  <a:srgbClr val="FF0000"/>
                </a:solidFill>
              </a:rPr>
              <a:t>2014 - 13 klientů - stará podoba oblasti práce a dílen </a:t>
            </a:r>
          </a:p>
          <a:p>
            <a:r>
              <a:rPr lang="cs-CZ" b="1" dirty="0">
                <a:solidFill>
                  <a:srgbClr val="FF0000"/>
                </a:solidFill>
              </a:rPr>
              <a:t>2015 - 45 klientů - první rok transformace dílen a zajištění prvních mini úvazků ze SR pro oblast práce</a:t>
            </a:r>
          </a:p>
          <a:p>
            <a:r>
              <a:rPr lang="cs-CZ" b="1" dirty="0">
                <a:solidFill>
                  <a:srgbClr val="FF0000"/>
                </a:solidFill>
              </a:rPr>
              <a:t>2016 - 65 klientů - navýšení úvazků v SR a cílené testování metody </a:t>
            </a:r>
            <a:r>
              <a:rPr lang="cs-CZ" b="1" dirty="0" err="1">
                <a:solidFill>
                  <a:srgbClr val="FF0000"/>
                </a:solidFill>
              </a:rPr>
              <a:t>IPS</a:t>
            </a:r>
            <a:r>
              <a:rPr lang="cs-CZ" b="1" dirty="0">
                <a:solidFill>
                  <a:srgbClr val="FF0000"/>
                </a:solidFill>
              </a:rPr>
              <a:t> </a:t>
            </a:r>
          </a:p>
          <a:p>
            <a:r>
              <a:rPr lang="cs-CZ" b="1" dirty="0">
                <a:solidFill>
                  <a:srgbClr val="FF0000"/>
                </a:solidFill>
              </a:rPr>
              <a:t>2017 - odhad 75 klientů - metoda </a:t>
            </a:r>
            <a:r>
              <a:rPr lang="cs-CZ" b="1" dirty="0" err="1">
                <a:solidFill>
                  <a:srgbClr val="FF0000"/>
                </a:solidFill>
              </a:rPr>
              <a:t>IPS</a:t>
            </a:r>
            <a:r>
              <a:rPr lang="cs-CZ" b="1" dirty="0">
                <a:solidFill>
                  <a:srgbClr val="FF0000"/>
                </a:solidFill>
              </a:rPr>
              <a:t> + za zmínku stojí počet klientů, kteří v roce 2017 </a:t>
            </a:r>
            <a:r>
              <a:rPr lang="cs-CZ" b="1" dirty="0" smtClean="0">
                <a:solidFill>
                  <a:schemeClr val="accent1"/>
                </a:solidFill>
              </a:rPr>
              <a:t>získalo </a:t>
            </a:r>
            <a:r>
              <a:rPr lang="cs-CZ" b="1" dirty="0">
                <a:solidFill>
                  <a:schemeClr val="accent1"/>
                </a:solidFill>
              </a:rPr>
              <a:t>rekvalifikaci </a:t>
            </a:r>
            <a:r>
              <a:rPr lang="cs-CZ" b="1" dirty="0">
                <a:solidFill>
                  <a:srgbClr val="FF0000"/>
                </a:solidFill>
              </a:rPr>
              <a:t>- 24 </a:t>
            </a:r>
            <a:r>
              <a:rPr lang="cs-CZ" b="1" dirty="0" smtClean="0">
                <a:solidFill>
                  <a:srgbClr val="FF0000"/>
                </a:solidFill>
              </a:rPr>
              <a:t>klientů. </a:t>
            </a:r>
            <a:endParaRPr 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0"/>
            <a:ext cx="342900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11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				SPOLUPRACUJÍCÍ 								ZAMĚSTNAVATELÉ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b="1" u="sng" dirty="0" smtClean="0">
              <a:solidFill>
                <a:srgbClr val="FF0000"/>
              </a:solidFill>
            </a:endParaRPr>
          </a:p>
          <a:p>
            <a:r>
              <a:rPr lang="cs-CZ" sz="4000" b="1" dirty="0">
                <a:solidFill>
                  <a:srgbClr val="FF0000"/>
                </a:solidFill>
              </a:rPr>
              <a:t>Grand hotel </a:t>
            </a:r>
            <a:r>
              <a:rPr lang="cs-CZ" sz="4000" b="1" dirty="0" smtClean="0">
                <a:solidFill>
                  <a:srgbClr val="FF0000"/>
                </a:solidFill>
              </a:rPr>
              <a:t>Brno                    </a:t>
            </a:r>
            <a:r>
              <a:rPr lang="cs-CZ" sz="4000" b="1" dirty="0" err="1" smtClean="0">
                <a:solidFill>
                  <a:srgbClr val="FF0000"/>
                </a:solidFill>
              </a:rPr>
              <a:t>Jigab</a:t>
            </a:r>
            <a:endParaRPr lang="cs-CZ" sz="4000" b="1" u="sng" dirty="0">
              <a:solidFill>
                <a:srgbClr val="FF0000"/>
              </a:solidFill>
            </a:endParaRPr>
          </a:p>
          <a:p>
            <a:r>
              <a:rPr lang="cs-CZ" sz="4000" b="1" dirty="0" err="1" smtClean="0">
                <a:solidFill>
                  <a:srgbClr val="FF0000"/>
                </a:solidFill>
              </a:rPr>
              <a:t>WorkPoint</a:t>
            </a:r>
            <a:r>
              <a:rPr lang="cs-CZ" sz="4000" dirty="0" smtClean="0">
                <a:solidFill>
                  <a:srgbClr val="FF0000"/>
                </a:solidFill>
              </a:rPr>
              <a:t>                              </a:t>
            </a:r>
            <a:r>
              <a:rPr lang="cs-CZ" sz="4000" b="1" dirty="0" err="1" smtClean="0">
                <a:solidFill>
                  <a:srgbClr val="FF0000"/>
                </a:solidFill>
              </a:rPr>
              <a:t>Olman</a:t>
            </a:r>
            <a:r>
              <a:rPr lang="cs-CZ" sz="4000" b="1" dirty="0" smtClean="0">
                <a:solidFill>
                  <a:srgbClr val="FF0000"/>
                </a:solidFill>
              </a:rPr>
              <a:t> </a:t>
            </a:r>
            <a:r>
              <a:rPr lang="cs-CZ" sz="4000" b="1" dirty="0" err="1" smtClean="0">
                <a:solidFill>
                  <a:srgbClr val="FF0000"/>
                </a:solidFill>
              </a:rPr>
              <a:t>service</a:t>
            </a:r>
            <a:endParaRPr lang="cs-CZ" sz="4000" b="1" dirty="0" smtClean="0">
              <a:solidFill>
                <a:srgbClr val="FF0000"/>
              </a:solidFill>
            </a:endParaRPr>
          </a:p>
          <a:p>
            <a:r>
              <a:rPr lang="cs-CZ" sz="4000" b="1" dirty="0" smtClean="0">
                <a:solidFill>
                  <a:srgbClr val="FF0000"/>
                </a:solidFill>
              </a:rPr>
              <a:t>Bílovická pekárna                  </a:t>
            </a:r>
            <a:r>
              <a:rPr lang="cs-CZ" sz="4000" b="1" dirty="0" err="1" smtClean="0">
                <a:solidFill>
                  <a:srgbClr val="FF0000"/>
                </a:solidFill>
              </a:rPr>
              <a:t>Simeva</a:t>
            </a:r>
            <a:endParaRPr lang="cs-CZ" sz="4000" b="1" dirty="0" smtClean="0">
              <a:solidFill>
                <a:srgbClr val="FF0000"/>
              </a:solidFill>
            </a:endParaRPr>
          </a:p>
          <a:p>
            <a:r>
              <a:rPr lang="cs-CZ" sz="4000" b="1" dirty="0" smtClean="0">
                <a:solidFill>
                  <a:srgbClr val="FF0000"/>
                </a:solidFill>
              </a:rPr>
              <a:t>Firma </a:t>
            </a:r>
            <a:r>
              <a:rPr lang="cs-CZ" sz="4000" b="1" dirty="0">
                <a:solidFill>
                  <a:srgbClr val="FF0000"/>
                </a:solidFill>
              </a:rPr>
              <a:t>Lubomír </a:t>
            </a:r>
            <a:r>
              <a:rPr lang="cs-CZ" sz="4000" b="1" dirty="0" smtClean="0">
                <a:solidFill>
                  <a:srgbClr val="FF0000"/>
                </a:solidFill>
              </a:rPr>
              <a:t>Schwarz       Ikea Brno</a:t>
            </a:r>
          </a:p>
          <a:p>
            <a:r>
              <a:rPr lang="cs-CZ" sz="4000" b="1" dirty="0" smtClean="0">
                <a:solidFill>
                  <a:srgbClr val="FF0000"/>
                </a:solidFill>
              </a:rPr>
              <a:t>Agentura Mája                       Tesco Brno</a:t>
            </a:r>
          </a:p>
          <a:p>
            <a:r>
              <a:rPr lang="cs-CZ" sz="4000" b="1" dirty="0" err="1" smtClean="0">
                <a:solidFill>
                  <a:srgbClr val="FF0000"/>
                </a:solidFill>
              </a:rPr>
              <a:t>Sazimex</a:t>
            </a:r>
            <a:r>
              <a:rPr lang="cs-CZ" sz="4000" b="1" dirty="0" smtClean="0">
                <a:solidFill>
                  <a:srgbClr val="FF0000"/>
                </a:solidFill>
              </a:rPr>
              <a:t>.                                   Premiéra </a:t>
            </a:r>
            <a:r>
              <a:rPr lang="cs-CZ" sz="4000" b="1" dirty="0" err="1" smtClean="0">
                <a:solidFill>
                  <a:srgbClr val="FF0000"/>
                </a:solidFill>
              </a:rPr>
              <a:t>Sveet</a:t>
            </a:r>
            <a:endParaRPr lang="cs-CZ" sz="4000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0"/>
            <a:ext cx="342900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15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000" b="1" dirty="0" smtClean="0"/>
              <a:t>Pracovní pozice:</a:t>
            </a:r>
          </a:p>
          <a:p>
            <a:r>
              <a:rPr lang="cs-CZ" sz="4000" dirty="0" err="1"/>
              <a:t>hotelnické</a:t>
            </a:r>
            <a:r>
              <a:rPr lang="cs-CZ" sz="4000" dirty="0"/>
              <a:t> </a:t>
            </a:r>
            <a:r>
              <a:rPr lang="cs-CZ" sz="4000" dirty="0" smtClean="0"/>
              <a:t>činnosti, pokojská</a:t>
            </a:r>
            <a:r>
              <a:rPr lang="cs-CZ" sz="4000" dirty="0"/>
              <a:t>, </a:t>
            </a:r>
            <a:r>
              <a:rPr lang="cs-CZ" sz="4000" dirty="0" smtClean="0"/>
              <a:t>portýr</a:t>
            </a:r>
          </a:p>
          <a:p>
            <a:r>
              <a:rPr lang="cs-CZ" sz="4000" dirty="0"/>
              <a:t>reprezentant </a:t>
            </a:r>
            <a:r>
              <a:rPr lang="cs-CZ" sz="4000" dirty="0" err="1"/>
              <a:t>zdrav.pomůcek</a:t>
            </a:r>
            <a:r>
              <a:rPr lang="cs-CZ" sz="4000" dirty="0"/>
              <a:t>, správce webu, administrativní činnost, manažer směny </a:t>
            </a:r>
            <a:endParaRPr lang="cs-CZ" sz="4000" dirty="0" smtClean="0"/>
          </a:p>
          <a:p>
            <a:r>
              <a:rPr lang="cs-CZ" sz="4000" dirty="0"/>
              <a:t>řidič, závozník, výpomoc do provozu </a:t>
            </a:r>
            <a:r>
              <a:rPr lang="cs-CZ" sz="4000" dirty="0" smtClean="0"/>
              <a:t>pekárny</a:t>
            </a:r>
          </a:p>
          <a:p>
            <a:r>
              <a:rPr lang="cs-CZ" sz="4000" dirty="0"/>
              <a:t>venčení </a:t>
            </a:r>
            <a:r>
              <a:rPr lang="cs-CZ" sz="4000" dirty="0" smtClean="0"/>
              <a:t>psů</a:t>
            </a:r>
          </a:p>
          <a:p>
            <a:r>
              <a:rPr lang="cs-CZ" sz="4000" dirty="0"/>
              <a:t>restaurace, pokladna, sklad</a:t>
            </a:r>
          </a:p>
          <a:p>
            <a:endParaRPr lang="cs-CZ" sz="4000" dirty="0" smtClean="0"/>
          </a:p>
          <a:p>
            <a:endParaRPr lang="cs-CZ" sz="4000" dirty="0"/>
          </a:p>
          <a:p>
            <a:endParaRPr lang="cs-CZ" sz="4000" dirty="0"/>
          </a:p>
          <a:p>
            <a:endParaRPr lang="cs-CZ" sz="4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4000" b="1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0"/>
            <a:ext cx="342900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Premiéra </a:t>
            </a:r>
            <a:r>
              <a:rPr lang="cs-CZ" b="1" u="sng" dirty="0" err="1">
                <a:solidFill>
                  <a:srgbClr val="FF0000"/>
                </a:solidFill>
              </a:rPr>
              <a:t>Sweet</a:t>
            </a:r>
            <a:r>
              <a:rPr lang="cs-CZ" b="1" dirty="0">
                <a:solidFill>
                  <a:srgbClr val="FF0000"/>
                </a:solidFill>
              </a:rPr>
              <a:t>: dodavatel reklamních </a:t>
            </a:r>
            <a:r>
              <a:rPr lang="cs-CZ" b="1" dirty="0" smtClean="0">
                <a:solidFill>
                  <a:srgbClr val="FF0000"/>
                </a:solidFill>
              </a:rPr>
              <a:t>cukrovinek, pan Havlík</a:t>
            </a:r>
            <a:r>
              <a:rPr lang="cs-CZ" b="1" dirty="0">
                <a:solidFill>
                  <a:srgbClr val="FF0000"/>
                </a:solidFill>
              </a:rPr>
              <a:t/>
            </a:r>
            <a:br>
              <a:rPr lang="cs-CZ" b="1" dirty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371600"/>
            <a:ext cx="7968342" cy="4805363"/>
          </a:xfrm>
        </p:spPr>
      </p:pic>
      <p:pic>
        <p:nvPicPr>
          <p:cNvPr id="9" name="Zástupný symbol pro obsa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86" y="1415143"/>
            <a:ext cx="7968342" cy="480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9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Premiéra </a:t>
            </a:r>
            <a:r>
              <a:rPr lang="cs-CZ" b="1" u="sng" dirty="0" err="1">
                <a:solidFill>
                  <a:srgbClr val="FF0000"/>
                </a:solidFill>
              </a:rPr>
              <a:t>Sweet</a:t>
            </a:r>
            <a:r>
              <a:rPr lang="cs-CZ" b="1" dirty="0">
                <a:solidFill>
                  <a:srgbClr val="FF0000"/>
                </a:solidFill>
              </a:rPr>
              <a:t>: dodavatel reklamních cukrovinek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344886" cy="4351338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1825625"/>
            <a:ext cx="51707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			 DOBŘÍ SOUSEDÉ JSOU TAKÉ NA</a:t>
            </a:r>
            <a:br>
              <a:rPr lang="cs-CZ" dirty="0" smtClean="0"/>
            </a:br>
            <a:r>
              <a:rPr lang="cs-CZ" dirty="0"/>
              <a:t>	</a:t>
            </a:r>
            <a:r>
              <a:rPr lang="cs-CZ" dirty="0" smtClean="0"/>
              <a:t>			BLANENSKU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dirty="0" smtClean="0"/>
              <a:t>V rámci </a:t>
            </a:r>
            <a:r>
              <a:rPr lang="cs-CZ" b="1" dirty="0" smtClean="0"/>
              <a:t>projektu Sociální inovace pro sociální začleňování  a přístupu </a:t>
            </a:r>
            <a:r>
              <a:rPr lang="cs-CZ" b="1" dirty="0"/>
              <a:t>na trh </a:t>
            </a:r>
            <a:r>
              <a:rPr lang="cs-CZ" b="1" dirty="0" err="1"/>
              <a:t>práce</a:t>
            </a:r>
            <a:r>
              <a:rPr lang="cs-CZ" b="1" dirty="0"/>
              <a:t> pro </a:t>
            </a:r>
            <a:r>
              <a:rPr lang="cs-CZ" b="1" dirty="0" err="1"/>
              <a:t>nejohroženějši</a:t>
            </a:r>
            <a:r>
              <a:rPr lang="cs-CZ" b="1" dirty="0"/>
              <a:t>́ skupiny </a:t>
            </a:r>
            <a:endParaRPr lang="cs-CZ" b="1" dirty="0" smtClean="0"/>
          </a:p>
          <a:p>
            <a:endParaRPr lang="cs-CZ" b="1" dirty="0"/>
          </a:p>
          <a:p>
            <a:r>
              <a:rPr lang="cs-CZ" dirty="0" smtClean="0"/>
              <a:t>Přináší do </a:t>
            </a:r>
            <a:r>
              <a:rPr lang="cs-CZ" dirty="0"/>
              <a:t>okresu Blansko </a:t>
            </a:r>
            <a:r>
              <a:rPr lang="cs-CZ" dirty="0" err="1"/>
              <a:t>sociálni</a:t>
            </a:r>
            <a:r>
              <a:rPr lang="cs-CZ" dirty="0"/>
              <a:t>́ inovaci - Model </a:t>
            </a:r>
            <a:r>
              <a:rPr lang="cs-CZ" dirty="0" err="1"/>
              <a:t>péče</a:t>
            </a:r>
            <a:r>
              <a:rPr lang="cs-CZ" dirty="0"/>
              <a:t> o osoby s </a:t>
            </a:r>
            <a:r>
              <a:rPr lang="cs-CZ" dirty="0" err="1" smtClean="0"/>
              <a:t>dus</a:t>
            </a:r>
            <a:r>
              <a:rPr lang="cs-CZ" dirty="0" err="1"/>
              <a:t>̌evním</a:t>
            </a:r>
            <a:r>
              <a:rPr lang="cs-CZ" dirty="0"/>
              <a:t> </a:t>
            </a:r>
            <a:r>
              <a:rPr lang="cs-CZ" dirty="0" err="1"/>
              <a:t>onemocně</a:t>
            </a:r>
            <a:r>
              <a:rPr lang="cs-CZ" dirty="0" err="1" smtClean="0"/>
              <a:t>ním</a:t>
            </a:r>
            <a:r>
              <a:rPr lang="cs-CZ" dirty="0" smtClean="0"/>
              <a:t> </a:t>
            </a:r>
            <a:r>
              <a:rPr lang="cs-CZ" dirty="0" err="1" smtClean="0"/>
              <a:t>zahrnujícího</a:t>
            </a:r>
            <a:r>
              <a:rPr lang="cs-CZ" dirty="0" smtClean="0"/>
              <a:t> </a:t>
            </a:r>
            <a:r>
              <a:rPr lang="cs-CZ" dirty="0"/>
              <a:t>oblast </a:t>
            </a:r>
            <a:r>
              <a:rPr lang="cs-CZ" dirty="0" err="1"/>
              <a:t>zdravotni</a:t>
            </a:r>
            <a:r>
              <a:rPr lang="cs-CZ" dirty="0"/>
              <a:t>́, </a:t>
            </a:r>
            <a:r>
              <a:rPr lang="cs-CZ" dirty="0" err="1"/>
              <a:t>sociálni</a:t>
            </a:r>
            <a:r>
              <a:rPr lang="cs-CZ" dirty="0"/>
              <a:t>́, </a:t>
            </a:r>
            <a:r>
              <a:rPr lang="cs-CZ" dirty="0" err="1"/>
              <a:t>pracovni</a:t>
            </a:r>
            <a:r>
              <a:rPr lang="cs-CZ" dirty="0"/>
              <a:t>́ a </a:t>
            </a:r>
            <a:r>
              <a:rPr lang="cs-CZ" dirty="0" smtClean="0"/>
              <a:t>ekonomickou. </a:t>
            </a:r>
          </a:p>
          <a:p>
            <a:r>
              <a:rPr lang="cs-CZ" dirty="0"/>
              <a:t>Velikost </a:t>
            </a:r>
            <a:r>
              <a:rPr lang="cs-CZ" dirty="0" err="1"/>
              <a:t>CS</a:t>
            </a:r>
            <a:r>
              <a:rPr lang="cs-CZ" dirty="0"/>
              <a:t> na Blanensku je 470 osob.</a:t>
            </a:r>
          </a:p>
          <a:p>
            <a:r>
              <a:rPr lang="cs-CZ" dirty="0" err="1"/>
              <a:t>Nezaměstnanost</a:t>
            </a:r>
            <a:r>
              <a:rPr lang="cs-CZ" dirty="0"/>
              <a:t> je v okrese k 30.11.2016 4,3%. </a:t>
            </a:r>
            <a:r>
              <a:rPr lang="cs-CZ" dirty="0" err="1"/>
              <a:t>Podíl</a:t>
            </a:r>
            <a:r>
              <a:rPr lang="cs-CZ" dirty="0"/>
              <a:t> osob se </a:t>
            </a:r>
            <a:r>
              <a:rPr lang="cs-CZ" dirty="0" err="1"/>
              <a:t>zdravotním</a:t>
            </a:r>
            <a:r>
              <a:rPr lang="cs-CZ" dirty="0"/>
              <a:t> </a:t>
            </a:r>
            <a:r>
              <a:rPr lang="cs-CZ" dirty="0" err="1"/>
              <a:t>postižením</a:t>
            </a:r>
            <a:r>
              <a:rPr lang="cs-CZ" dirty="0"/>
              <a:t> mezi </a:t>
            </a:r>
            <a:r>
              <a:rPr lang="cs-CZ" dirty="0" err="1"/>
              <a:t>nezaměstnanými</a:t>
            </a:r>
            <a:r>
              <a:rPr lang="cs-CZ" dirty="0"/>
              <a:t> je 21%. </a:t>
            </a:r>
          </a:p>
          <a:p>
            <a:endParaRPr lang="cs-CZ" dirty="0"/>
          </a:p>
          <a:p>
            <a:endParaRPr lang="cs-CZ" b="1" dirty="0" smtClean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0"/>
            <a:ext cx="342900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Model </a:t>
            </a:r>
            <a:r>
              <a:rPr lang="cs-CZ" dirty="0" err="1"/>
              <a:t>přináši</a:t>
            </a:r>
            <a:r>
              <a:rPr lang="cs-CZ" dirty="0"/>
              <a:t>́ </a:t>
            </a:r>
            <a:r>
              <a:rPr lang="cs-CZ" dirty="0" err="1"/>
              <a:t>celostním</a:t>
            </a:r>
            <a:r>
              <a:rPr lang="cs-CZ" dirty="0"/>
              <a:t> </a:t>
            </a:r>
            <a:r>
              <a:rPr lang="cs-CZ" dirty="0" err="1"/>
              <a:t>systémem</a:t>
            </a:r>
            <a:r>
              <a:rPr lang="cs-CZ" dirty="0"/>
              <a:t> </a:t>
            </a:r>
            <a:r>
              <a:rPr lang="cs-CZ" dirty="0" err="1"/>
              <a:t>péče</a:t>
            </a:r>
            <a:r>
              <a:rPr lang="cs-CZ" dirty="0"/>
              <a:t>, </a:t>
            </a:r>
            <a:r>
              <a:rPr lang="cs-CZ" dirty="0" err="1"/>
              <a:t>zahrnujícím</a:t>
            </a:r>
            <a:r>
              <a:rPr lang="cs-CZ" dirty="0"/>
              <a:t> oblast </a:t>
            </a:r>
            <a:r>
              <a:rPr lang="cs-CZ" dirty="0" err="1"/>
              <a:t>zdravotni</a:t>
            </a:r>
            <a:r>
              <a:rPr lang="cs-CZ" dirty="0"/>
              <a:t>́, </a:t>
            </a:r>
            <a:r>
              <a:rPr lang="cs-CZ" dirty="0" err="1"/>
              <a:t>sociálni</a:t>
            </a:r>
            <a:r>
              <a:rPr lang="cs-CZ" dirty="0"/>
              <a:t>́, </a:t>
            </a:r>
            <a:r>
              <a:rPr lang="cs-CZ" dirty="0" err="1"/>
              <a:t>pracovni</a:t>
            </a:r>
            <a:r>
              <a:rPr lang="cs-CZ" dirty="0"/>
              <a:t>́ a ekonomickou, </a:t>
            </a:r>
            <a:r>
              <a:rPr lang="cs-CZ" dirty="0" err="1"/>
              <a:t>posíleni</a:t>
            </a:r>
            <a:r>
              <a:rPr lang="cs-CZ" dirty="0"/>
              <a:t>́ kompetencí osob s </a:t>
            </a:r>
            <a:r>
              <a:rPr lang="cs-CZ" dirty="0" err="1"/>
              <a:t>duševním</a:t>
            </a:r>
            <a:r>
              <a:rPr lang="cs-CZ" dirty="0"/>
              <a:t> </a:t>
            </a:r>
            <a:r>
              <a:rPr lang="cs-CZ" dirty="0" err="1"/>
              <a:t>onemocněním</a:t>
            </a:r>
            <a:r>
              <a:rPr lang="cs-CZ" dirty="0"/>
              <a:t> natolik, aby byly </a:t>
            </a:r>
            <a:r>
              <a:rPr lang="cs-CZ" dirty="0" err="1"/>
              <a:t>schopne</a:t>
            </a:r>
            <a:r>
              <a:rPr lang="cs-CZ" dirty="0"/>
              <a:t>́ </a:t>
            </a:r>
            <a:r>
              <a:rPr lang="cs-CZ" dirty="0" err="1"/>
              <a:t>aktivne</a:t>
            </a:r>
            <a:r>
              <a:rPr lang="cs-CZ" dirty="0"/>
              <a:t>̌ </a:t>
            </a:r>
            <a:r>
              <a:rPr lang="cs-CZ" dirty="0" smtClean="0"/>
              <a:t>splácet </a:t>
            </a:r>
            <a:r>
              <a:rPr lang="cs-CZ" dirty="0" smtClean="0"/>
              <a:t>dluhy</a:t>
            </a:r>
            <a:r>
              <a:rPr lang="cs-CZ" dirty="0"/>
              <a:t>, pracovat a </a:t>
            </a:r>
            <a:r>
              <a:rPr lang="cs-CZ" dirty="0" err="1"/>
              <a:t>udržet</a:t>
            </a:r>
            <a:r>
              <a:rPr lang="cs-CZ" dirty="0"/>
              <a:t> si </a:t>
            </a:r>
            <a:r>
              <a:rPr lang="cs-CZ" dirty="0" err="1"/>
              <a:t>zaměstnáni</a:t>
            </a:r>
            <a:r>
              <a:rPr lang="cs-CZ" dirty="0"/>
              <a:t>́, </a:t>
            </a:r>
            <a:r>
              <a:rPr lang="cs-CZ" dirty="0" err="1"/>
              <a:t>aniz</a:t>
            </a:r>
            <a:r>
              <a:rPr lang="cs-CZ" dirty="0"/>
              <a:t>̌ by </a:t>
            </a:r>
            <a:r>
              <a:rPr lang="cs-CZ" dirty="0" err="1"/>
              <a:t>docházelo</a:t>
            </a:r>
            <a:r>
              <a:rPr lang="cs-CZ" dirty="0"/>
              <a:t> ke </a:t>
            </a:r>
            <a:r>
              <a:rPr lang="cs-CZ" dirty="0" err="1"/>
              <a:t>zhoršeni</a:t>
            </a:r>
            <a:r>
              <a:rPr lang="cs-CZ" dirty="0"/>
              <a:t>́ jejich </a:t>
            </a:r>
            <a:r>
              <a:rPr lang="cs-CZ" dirty="0" err="1"/>
              <a:t>zdravotního</a:t>
            </a:r>
            <a:r>
              <a:rPr lang="cs-CZ" dirty="0"/>
              <a:t> stavu. </a:t>
            </a:r>
            <a:endParaRPr lang="cs-CZ" dirty="0" smtClean="0"/>
          </a:p>
          <a:p>
            <a:r>
              <a:rPr lang="cs-CZ" dirty="0" smtClean="0"/>
              <a:t>Dalším </a:t>
            </a:r>
            <a:r>
              <a:rPr lang="cs-CZ" dirty="0" err="1" smtClean="0"/>
              <a:t>cílem</a:t>
            </a:r>
            <a:r>
              <a:rPr lang="cs-CZ" dirty="0" smtClean="0"/>
              <a:t> je </a:t>
            </a:r>
            <a:r>
              <a:rPr lang="cs-CZ" dirty="0" err="1"/>
              <a:t>posílit</a:t>
            </a:r>
            <a:r>
              <a:rPr lang="cs-CZ" dirty="0"/>
              <a:t> </a:t>
            </a:r>
            <a:r>
              <a:rPr lang="cs-CZ" dirty="0" err="1"/>
              <a:t>pozitivni</a:t>
            </a:r>
            <a:r>
              <a:rPr lang="cs-CZ" dirty="0"/>
              <a:t>́ </a:t>
            </a:r>
            <a:r>
              <a:rPr lang="cs-CZ" dirty="0" err="1"/>
              <a:t>přijímáni</a:t>
            </a:r>
            <a:r>
              <a:rPr lang="cs-CZ" dirty="0"/>
              <a:t>́ osob s DO </a:t>
            </a:r>
            <a:r>
              <a:rPr lang="cs-CZ" dirty="0" err="1"/>
              <a:t>veřejnosti</a:t>
            </a:r>
            <a:r>
              <a:rPr lang="cs-CZ" dirty="0"/>
              <a:t>́, empatický </a:t>
            </a:r>
            <a:r>
              <a:rPr lang="cs-CZ" dirty="0" err="1"/>
              <a:t>přístup</a:t>
            </a:r>
            <a:r>
              <a:rPr lang="cs-CZ" dirty="0"/>
              <a:t> </a:t>
            </a:r>
            <a:r>
              <a:rPr lang="cs-CZ" dirty="0" err="1"/>
              <a:t>úředníku</a:t>
            </a:r>
            <a:r>
              <a:rPr lang="cs-CZ" dirty="0"/>
              <a:t>̊ </a:t>
            </a:r>
            <a:r>
              <a:rPr lang="cs-CZ" dirty="0" err="1"/>
              <a:t>veřejne</a:t>
            </a:r>
            <a:r>
              <a:rPr lang="cs-CZ" dirty="0"/>
              <a:t>́ </a:t>
            </a:r>
            <a:r>
              <a:rPr lang="cs-CZ" dirty="0" err="1"/>
              <a:t>správy</a:t>
            </a:r>
            <a:r>
              <a:rPr lang="cs-CZ" dirty="0"/>
              <a:t> a </a:t>
            </a:r>
            <a:r>
              <a:rPr lang="cs-CZ" dirty="0" err="1"/>
              <a:t>budováni</a:t>
            </a:r>
            <a:r>
              <a:rPr lang="cs-CZ" dirty="0"/>
              <a:t>́ </a:t>
            </a:r>
            <a:r>
              <a:rPr lang="cs-CZ" dirty="0" err="1"/>
              <a:t>komunitních</a:t>
            </a:r>
            <a:r>
              <a:rPr lang="cs-CZ" dirty="0"/>
              <a:t> vztahů.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421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			    JAK?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propojení </a:t>
            </a:r>
            <a:r>
              <a:rPr lang="cs-CZ" dirty="0" err="1"/>
              <a:t>sociálni</a:t>
            </a:r>
            <a:r>
              <a:rPr lang="cs-CZ" dirty="0"/>
              <a:t>́ a </a:t>
            </a:r>
            <a:r>
              <a:rPr lang="cs-CZ" dirty="0" err="1"/>
              <a:t>zdravotni</a:t>
            </a:r>
            <a:r>
              <a:rPr lang="cs-CZ" dirty="0"/>
              <a:t>́ </a:t>
            </a:r>
            <a:r>
              <a:rPr lang="cs-CZ" dirty="0" err="1"/>
              <a:t>péče</a:t>
            </a:r>
            <a:r>
              <a:rPr lang="cs-CZ" dirty="0"/>
              <a:t> </a:t>
            </a:r>
            <a:r>
              <a:rPr lang="cs-CZ" dirty="0" smtClean="0"/>
              <a:t> - </a:t>
            </a:r>
            <a:r>
              <a:rPr lang="cs-CZ" dirty="0" err="1" smtClean="0"/>
              <a:t>c</a:t>
            </a:r>
            <a:r>
              <a:rPr lang="cs-CZ" dirty="0" err="1"/>
              <a:t>̌innosti</a:t>
            </a:r>
            <a:r>
              <a:rPr lang="cs-CZ" dirty="0"/>
              <a:t>́ </a:t>
            </a:r>
            <a:r>
              <a:rPr lang="cs-CZ" dirty="0" err="1" smtClean="0"/>
              <a:t>terénního</a:t>
            </a:r>
            <a:r>
              <a:rPr lang="cs-CZ" dirty="0" smtClean="0"/>
              <a:t> multidisciplinárního týmu ( </a:t>
            </a:r>
            <a:r>
              <a:rPr lang="cs-CZ" dirty="0" err="1" smtClean="0"/>
              <a:t>SP</a:t>
            </a:r>
            <a:r>
              <a:rPr lang="cs-CZ" dirty="0" smtClean="0"/>
              <a:t>, psychiatrická sestra, psycholog, psychiatr, peer pracovník)</a:t>
            </a:r>
          </a:p>
          <a:p>
            <a:r>
              <a:rPr lang="cs-CZ" dirty="0" smtClean="0"/>
              <a:t>Do </a:t>
            </a:r>
            <a:r>
              <a:rPr lang="cs-CZ" dirty="0" err="1"/>
              <a:t>spolupráce</a:t>
            </a:r>
            <a:r>
              <a:rPr lang="cs-CZ" dirty="0"/>
              <a:t> </a:t>
            </a:r>
            <a:r>
              <a:rPr lang="cs-CZ" dirty="0" smtClean="0"/>
              <a:t>jsou  zapojovány </a:t>
            </a:r>
            <a:r>
              <a:rPr lang="cs-CZ" dirty="0"/>
              <a:t>i organizace, </a:t>
            </a:r>
            <a:r>
              <a:rPr lang="cs-CZ" dirty="0" err="1"/>
              <a:t>ktere</a:t>
            </a:r>
            <a:r>
              <a:rPr lang="cs-CZ" dirty="0"/>
              <a:t>́ v regionu poskytují </a:t>
            </a:r>
            <a:r>
              <a:rPr lang="cs-CZ" dirty="0" smtClean="0"/>
              <a:t>sociální nebo </a:t>
            </a:r>
            <a:r>
              <a:rPr lang="cs-CZ" dirty="0" err="1"/>
              <a:t>zdravotni</a:t>
            </a:r>
            <a:r>
              <a:rPr lang="cs-CZ" dirty="0"/>
              <a:t>́ </a:t>
            </a:r>
            <a:r>
              <a:rPr lang="cs-CZ" dirty="0" err="1"/>
              <a:t>služby</a:t>
            </a:r>
            <a:r>
              <a:rPr lang="cs-CZ" dirty="0"/>
              <a:t> a </a:t>
            </a:r>
            <a:r>
              <a:rPr lang="cs-CZ" dirty="0" err="1"/>
              <a:t>orgány</a:t>
            </a:r>
            <a:r>
              <a:rPr lang="cs-CZ" dirty="0"/>
              <a:t> </a:t>
            </a:r>
            <a:r>
              <a:rPr lang="cs-CZ" dirty="0" err="1"/>
              <a:t>veřejne</a:t>
            </a:r>
            <a:r>
              <a:rPr lang="cs-CZ" dirty="0"/>
              <a:t>́ </a:t>
            </a:r>
            <a:r>
              <a:rPr lang="cs-CZ" dirty="0" err="1" smtClean="0"/>
              <a:t>správy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/>
              <a:t>vytipovány</a:t>
            </a:r>
            <a:r>
              <a:rPr lang="cs-CZ" dirty="0"/>
              <a:t> osoby s DO, </a:t>
            </a:r>
            <a:r>
              <a:rPr lang="cs-CZ" dirty="0" err="1"/>
              <a:t>ktere</a:t>
            </a:r>
            <a:r>
              <a:rPr lang="cs-CZ" dirty="0"/>
              <a:t>́ </a:t>
            </a:r>
            <a:r>
              <a:rPr lang="cs-CZ" dirty="0" err="1"/>
              <a:t>potřebuji</a:t>
            </a:r>
            <a:r>
              <a:rPr lang="cs-CZ" dirty="0"/>
              <a:t>́ pomoc a pomoc </a:t>
            </a:r>
            <a:r>
              <a:rPr lang="cs-CZ" dirty="0" err="1"/>
              <a:t>může</a:t>
            </a:r>
            <a:r>
              <a:rPr lang="cs-CZ" dirty="0"/>
              <a:t> </a:t>
            </a:r>
            <a:r>
              <a:rPr lang="cs-CZ" dirty="0" err="1"/>
              <a:t>být</a:t>
            </a:r>
            <a:r>
              <a:rPr lang="cs-CZ" dirty="0"/>
              <a:t> </a:t>
            </a:r>
            <a:r>
              <a:rPr lang="cs-CZ" dirty="0" err="1"/>
              <a:t>společne</a:t>
            </a:r>
            <a:r>
              <a:rPr lang="cs-CZ" dirty="0"/>
              <a:t>̌ </a:t>
            </a:r>
            <a:r>
              <a:rPr lang="cs-CZ" dirty="0" err="1" smtClean="0"/>
              <a:t>koordinovana</a:t>
            </a:r>
            <a:r>
              <a:rPr lang="cs-CZ" dirty="0" smtClean="0"/>
              <a:t>́)</a:t>
            </a:r>
          </a:p>
          <a:p>
            <a:r>
              <a:rPr lang="cs-CZ" dirty="0"/>
              <a:t>K </a:t>
            </a:r>
            <a:r>
              <a:rPr lang="cs-CZ" dirty="0" err="1"/>
              <a:t>sociálni</a:t>
            </a:r>
            <a:r>
              <a:rPr lang="cs-CZ" dirty="0"/>
              <a:t>́ stabilizaci </a:t>
            </a:r>
            <a:r>
              <a:rPr lang="cs-CZ" dirty="0" err="1"/>
              <a:t>přispíva</a:t>
            </a:r>
            <a:r>
              <a:rPr lang="cs-CZ" dirty="0"/>
              <a:t>́ </a:t>
            </a:r>
            <a:r>
              <a:rPr lang="cs-CZ" dirty="0" err="1"/>
              <a:t>take</a:t>
            </a:r>
            <a:r>
              <a:rPr lang="cs-CZ" dirty="0"/>
              <a:t>́ </a:t>
            </a:r>
            <a:r>
              <a:rPr lang="cs-CZ" dirty="0" smtClean="0"/>
              <a:t>vzdělávání </a:t>
            </a:r>
            <a:r>
              <a:rPr lang="cs-CZ" dirty="0" err="1"/>
              <a:t>veřejnosti</a:t>
            </a:r>
            <a:r>
              <a:rPr lang="cs-CZ" dirty="0"/>
              <a:t> formou </a:t>
            </a:r>
            <a:r>
              <a:rPr lang="cs-CZ" dirty="0" err="1"/>
              <a:t>destigmatizačních</a:t>
            </a:r>
            <a:r>
              <a:rPr lang="cs-CZ" dirty="0"/>
              <a:t> akcí. </a:t>
            </a:r>
          </a:p>
          <a:p>
            <a:r>
              <a:rPr lang="cs-CZ" dirty="0" smtClean="0"/>
              <a:t> </a:t>
            </a:r>
            <a:r>
              <a:rPr lang="cs-CZ" dirty="0" err="1"/>
              <a:t>Součásti</a:t>
            </a:r>
            <a:r>
              <a:rPr lang="cs-CZ" dirty="0"/>
              <a:t>́ je propojení </a:t>
            </a:r>
            <a:r>
              <a:rPr lang="cs-CZ" dirty="0" err="1"/>
              <a:t>vlastníku</a:t>
            </a:r>
            <a:r>
              <a:rPr lang="cs-CZ" dirty="0"/>
              <a:t>̊ bytů s </a:t>
            </a:r>
            <a:r>
              <a:rPr lang="cs-CZ" dirty="0" err="1"/>
              <a:t>CS</a:t>
            </a:r>
            <a:r>
              <a:rPr lang="cs-CZ" dirty="0"/>
              <a:t>, tak aby osoby z </a:t>
            </a:r>
            <a:r>
              <a:rPr lang="cs-CZ" dirty="0" err="1"/>
              <a:t>CS</a:t>
            </a:r>
            <a:r>
              <a:rPr lang="cs-CZ" dirty="0"/>
              <a:t> </a:t>
            </a:r>
            <a:r>
              <a:rPr lang="cs-CZ" dirty="0" err="1"/>
              <a:t>měly</a:t>
            </a:r>
            <a:r>
              <a:rPr lang="cs-CZ" dirty="0"/>
              <a:t> </a:t>
            </a:r>
            <a:r>
              <a:rPr lang="cs-CZ" dirty="0" err="1"/>
              <a:t>možnost</a:t>
            </a:r>
            <a:r>
              <a:rPr lang="cs-CZ" dirty="0"/>
              <a:t> </a:t>
            </a:r>
            <a:r>
              <a:rPr lang="cs-CZ" dirty="0" err="1"/>
              <a:t>získat</a:t>
            </a:r>
            <a:r>
              <a:rPr lang="cs-CZ" dirty="0"/>
              <a:t> </a:t>
            </a:r>
            <a:r>
              <a:rPr lang="cs-CZ" dirty="0" err="1"/>
              <a:t>udržitelne</a:t>
            </a:r>
            <a:r>
              <a:rPr lang="cs-CZ" dirty="0"/>
              <a:t>́ bydlení a </a:t>
            </a:r>
            <a:r>
              <a:rPr lang="cs-CZ" dirty="0" err="1"/>
              <a:t>vlastníci</a:t>
            </a:r>
            <a:r>
              <a:rPr lang="cs-CZ" dirty="0"/>
              <a:t> bytů byli ochotni </a:t>
            </a:r>
            <a:r>
              <a:rPr lang="cs-CZ" dirty="0" err="1"/>
              <a:t>CS</a:t>
            </a:r>
            <a:r>
              <a:rPr lang="cs-CZ" dirty="0"/>
              <a:t> byty </a:t>
            </a:r>
            <a:r>
              <a:rPr lang="cs-CZ" dirty="0" err="1"/>
              <a:t>nabídnout</a:t>
            </a:r>
            <a:r>
              <a:rPr lang="cs-CZ" dirty="0"/>
              <a:t>. Organizace </a:t>
            </a:r>
            <a:r>
              <a:rPr lang="cs-CZ" dirty="0" smtClean="0"/>
              <a:t>je </a:t>
            </a:r>
            <a:r>
              <a:rPr lang="cs-CZ" dirty="0"/>
              <a:t>v tomto vztahu </a:t>
            </a:r>
            <a:r>
              <a:rPr lang="cs-CZ" dirty="0" err="1"/>
              <a:t>zárukou</a:t>
            </a:r>
            <a:r>
              <a:rPr lang="cs-CZ" dirty="0"/>
              <a:t> pro </a:t>
            </a:r>
            <a:r>
              <a:rPr lang="cs-CZ" dirty="0" err="1"/>
              <a:t>obe</a:t>
            </a:r>
            <a:r>
              <a:rPr lang="cs-CZ" dirty="0"/>
              <a:t>̌ strany. Motivací pro </a:t>
            </a:r>
            <a:r>
              <a:rPr lang="cs-CZ" dirty="0" err="1"/>
              <a:t>vlastníky</a:t>
            </a:r>
            <a:r>
              <a:rPr lang="cs-CZ" dirty="0"/>
              <a:t> bytů je </a:t>
            </a:r>
            <a:r>
              <a:rPr lang="cs-CZ" dirty="0" err="1"/>
              <a:t>nabídka</a:t>
            </a:r>
            <a:r>
              <a:rPr lang="cs-CZ" dirty="0"/>
              <a:t> </a:t>
            </a:r>
            <a:r>
              <a:rPr lang="cs-CZ" dirty="0" err="1"/>
              <a:t>možnosti</a:t>
            </a:r>
            <a:r>
              <a:rPr lang="cs-CZ" dirty="0"/>
              <a:t> provedení </a:t>
            </a:r>
            <a:r>
              <a:rPr lang="cs-CZ" dirty="0" err="1"/>
              <a:t>drobných</a:t>
            </a:r>
            <a:r>
              <a:rPr lang="cs-CZ" dirty="0"/>
              <a:t> oprav v </a:t>
            </a:r>
            <a:r>
              <a:rPr lang="cs-CZ" dirty="0" err="1"/>
              <a:t>nabídnutých</a:t>
            </a:r>
            <a:r>
              <a:rPr lang="cs-CZ" dirty="0"/>
              <a:t> bytech.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0"/>
            <a:ext cx="342900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Účastníci</a:t>
            </a:r>
            <a:r>
              <a:rPr lang="cs-CZ" dirty="0"/>
              <a:t> z </a:t>
            </a:r>
            <a:r>
              <a:rPr lang="cs-CZ" dirty="0" err="1"/>
              <a:t>CS</a:t>
            </a:r>
            <a:r>
              <a:rPr lang="cs-CZ" dirty="0"/>
              <a:t> </a:t>
            </a:r>
            <a:r>
              <a:rPr lang="cs-CZ" dirty="0" err="1"/>
              <a:t>získaji</a:t>
            </a:r>
            <a:r>
              <a:rPr lang="cs-CZ" dirty="0"/>
              <a:t>́ </a:t>
            </a:r>
            <a:r>
              <a:rPr lang="cs-CZ" dirty="0" err="1"/>
              <a:t>komplexni</a:t>
            </a:r>
            <a:r>
              <a:rPr lang="cs-CZ" dirty="0"/>
              <a:t>́ odbornou podporu - </a:t>
            </a:r>
            <a:r>
              <a:rPr lang="cs-CZ" dirty="0" err="1"/>
              <a:t>dluhove</a:t>
            </a:r>
            <a:r>
              <a:rPr lang="cs-CZ" dirty="0"/>
              <a:t>́ </a:t>
            </a:r>
            <a:r>
              <a:rPr lang="cs-CZ" dirty="0" err="1"/>
              <a:t>poradenstvi</a:t>
            </a:r>
            <a:r>
              <a:rPr lang="cs-CZ" dirty="0"/>
              <a:t>́; podporu </a:t>
            </a:r>
            <a:r>
              <a:rPr lang="cs-CZ" dirty="0" err="1"/>
              <a:t>při</a:t>
            </a:r>
            <a:r>
              <a:rPr lang="cs-CZ" dirty="0"/>
              <a:t> </a:t>
            </a:r>
            <a:r>
              <a:rPr lang="cs-CZ" dirty="0" err="1"/>
              <a:t>udrženi</a:t>
            </a:r>
            <a:r>
              <a:rPr lang="cs-CZ" dirty="0"/>
              <a:t>́, </a:t>
            </a:r>
            <a:r>
              <a:rPr lang="cs-CZ" dirty="0" err="1"/>
              <a:t>případne</a:t>
            </a:r>
            <a:r>
              <a:rPr lang="cs-CZ" dirty="0"/>
              <a:t>̌ </a:t>
            </a:r>
            <a:r>
              <a:rPr lang="cs-CZ" dirty="0" err="1"/>
              <a:t>získáni</a:t>
            </a:r>
            <a:r>
              <a:rPr lang="cs-CZ" dirty="0"/>
              <a:t>́ </a:t>
            </a:r>
            <a:r>
              <a:rPr lang="cs-CZ" dirty="0" err="1"/>
              <a:t>udržitelného</a:t>
            </a:r>
            <a:r>
              <a:rPr lang="cs-CZ" dirty="0"/>
              <a:t> bydlení; </a:t>
            </a:r>
            <a:r>
              <a:rPr lang="cs-CZ" dirty="0" err="1"/>
              <a:t>obnove</a:t>
            </a:r>
            <a:r>
              <a:rPr lang="cs-CZ" dirty="0"/>
              <a:t>̌ </a:t>
            </a:r>
            <a:r>
              <a:rPr lang="cs-CZ" dirty="0" err="1"/>
              <a:t>pracovních</a:t>
            </a:r>
            <a:r>
              <a:rPr lang="cs-CZ" dirty="0"/>
              <a:t> </a:t>
            </a:r>
            <a:r>
              <a:rPr lang="cs-CZ" dirty="0" err="1"/>
              <a:t>návyku</a:t>
            </a:r>
            <a:r>
              <a:rPr lang="cs-CZ" dirty="0"/>
              <a:t>̊ a </a:t>
            </a:r>
            <a:r>
              <a:rPr lang="cs-CZ" dirty="0" err="1"/>
              <a:t>hledáni</a:t>
            </a:r>
            <a:r>
              <a:rPr lang="cs-CZ" dirty="0"/>
              <a:t>́ </a:t>
            </a:r>
            <a:r>
              <a:rPr lang="cs-CZ" dirty="0" err="1"/>
              <a:t>udržitelného</a:t>
            </a:r>
            <a:r>
              <a:rPr lang="cs-CZ" dirty="0"/>
              <a:t> </a:t>
            </a:r>
            <a:r>
              <a:rPr lang="cs-CZ" dirty="0" err="1" smtClean="0"/>
              <a:t>zame</a:t>
            </a:r>
            <a:r>
              <a:rPr lang="cs-CZ" dirty="0" err="1"/>
              <a:t>̌stnáni</a:t>
            </a:r>
            <a:r>
              <a:rPr lang="cs-CZ" dirty="0"/>
              <a:t>́. </a:t>
            </a:r>
            <a:r>
              <a:rPr lang="cs-CZ" dirty="0" err="1"/>
              <a:t>Vše</a:t>
            </a:r>
            <a:r>
              <a:rPr lang="cs-CZ" dirty="0"/>
              <a:t> s ohledem na </a:t>
            </a:r>
            <a:r>
              <a:rPr lang="cs-CZ" dirty="0" err="1"/>
              <a:t>individuálni</a:t>
            </a:r>
            <a:r>
              <a:rPr lang="cs-CZ" dirty="0"/>
              <a:t>́ </a:t>
            </a:r>
            <a:r>
              <a:rPr lang="cs-CZ" dirty="0" err="1"/>
              <a:t>potřeby</a:t>
            </a:r>
            <a:r>
              <a:rPr lang="cs-CZ" dirty="0"/>
              <a:t> osoby s DO.</a:t>
            </a:r>
            <a:br>
              <a:rPr lang="cs-CZ" dirty="0"/>
            </a:br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0"/>
            <a:ext cx="342900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1" y="1825625"/>
            <a:ext cx="5825758" cy="4351338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0"/>
            <a:ext cx="342900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7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11353799" cy="1825625"/>
          </a:xfrm>
        </p:spPr>
        <p:txBody>
          <a:bodyPr/>
          <a:lstStyle/>
          <a:p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cs-CZ" sz="3600" dirty="0" smtClean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cs-CZ" sz="3600" dirty="0" smtClean="0"/>
              <a:t>Práh jižní Morava, </a:t>
            </a:r>
            <a:r>
              <a:rPr lang="cs-CZ" sz="3600" dirty="0" err="1" smtClean="0"/>
              <a:t>z.ú</a:t>
            </a:r>
            <a:r>
              <a:rPr lang="cs-CZ" sz="3600" dirty="0" smtClean="0"/>
              <a:t>.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cs-CZ" sz="3600" dirty="0" err="1"/>
              <a:t>Uplatňováni</a:t>
            </a:r>
            <a:r>
              <a:rPr lang="cs-CZ" sz="3600" dirty="0"/>
              <a:t>́ metody </a:t>
            </a:r>
            <a:r>
              <a:rPr lang="cs-CZ" sz="3600" dirty="0" err="1"/>
              <a:t>IPS</a:t>
            </a:r>
            <a:r>
              <a:rPr lang="cs-CZ" sz="3600" dirty="0"/>
              <a:t> </a:t>
            </a:r>
            <a:r>
              <a:rPr lang="cs-CZ" sz="3600" dirty="0" err="1"/>
              <a:t>při</a:t>
            </a:r>
            <a:r>
              <a:rPr lang="cs-CZ" sz="3600" dirty="0"/>
              <a:t> </a:t>
            </a:r>
            <a:r>
              <a:rPr lang="cs-CZ" sz="3600" dirty="0" err="1"/>
              <a:t>zaměstnáváni</a:t>
            </a:r>
            <a:r>
              <a:rPr lang="cs-CZ" sz="3600" dirty="0"/>
              <a:t>́ osob s </a:t>
            </a:r>
            <a:r>
              <a:rPr lang="cs-CZ" sz="3600" dirty="0" err="1" smtClean="0"/>
              <a:t>dus</a:t>
            </a:r>
            <a:r>
              <a:rPr lang="cs-CZ" sz="3600" dirty="0" err="1"/>
              <a:t>̌evním</a:t>
            </a:r>
            <a:r>
              <a:rPr lang="cs-CZ" sz="3600" dirty="0"/>
              <a:t> </a:t>
            </a:r>
            <a:r>
              <a:rPr lang="cs-CZ" sz="3600" dirty="0" err="1"/>
              <a:t>onemocněním</a:t>
            </a:r>
            <a:r>
              <a:rPr lang="cs-CZ" sz="3600" dirty="0"/>
              <a:t> na trhu </a:t>
            </a:r>
            <a:r>
              <a:rPr lang="cs-CZ" sz="3600" dirty="0" err="1"/>
              <a:t>práce</a:t>
            </a:r>
            <a:r>
              <a:rPr lang="cs-CZ" sz="3600" dirty="0"/>
              <a:t> </a:t>
            </a:r>
            <a:endParaRPr lang="cs-CZ" sz="3600" dirty="0" smtClean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cs-CZ" sz="3600" dirty="0" smtClean="0"/>
              <a:t>„</a:t>
            </a:r>
            <a:r>
              <a:rPr lang="cs-CZ" sz="3600" dirty="0" err="1" smtClean="0"/>
              <a:t>Dobří</a:t>
            </a:r>
            <a:r>
              <a:rPr lang="cs-CZ" sz="3600" dirty="0" smtClean="0"/>
              <a:t>́ </a:t>
            </a:r>
            <a:r>
              <a:rPr lang="cs-CZ" sz="3600" dirty="0"/>
              <a:t>sousedé jsou i na Blanensku”</a:t>
            </a:r>
            <a:br>
              <a:rPr lang="cs-CZ" sz="3600" dirty="0"/>
            </a:br>
            <a:endParaRPr lang="cs-CZ" sz="3600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cs-CZ" sz="3600" dirty="0" smtClean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429000" cy="1825625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3429000" cy="1825625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0"/>
            <a:ext cx="3429000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				Běžím....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81" y="1825625"/>
            <a:ext cx="4433438" cy="4351338"/>
          </a:xfrm>
        </p:spPr>
      </p:pic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0"/>
            <a:ext cx="342900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95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BLANENSKÁ DESÍTKA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1" y="1825625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90794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Rozloučení ....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1" y="1825625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1950116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sz="4000" b="1" dirty="0" smtClean="0"/>
              <a:t>Děkuji za pozornost.</a:t>
            </a:r>
          </a:p>
          <a:p>
            <a:endParaRPr lang="cs-CZ" dirty="0" smtClean="0"/>
          </a:p>
          <a:p>
            <a:r>
              <a:rPr lang="cs-CZ" sz="3600" dirty="0" smtClean="0"/>
              <a:t>www. </a:t>
            </a:r>
            <a:r>
              <a:rPr lang="cs-CZ" sz="3600" dirty="0" err="1" smtClean="0"/>
              <a:t>prah-brno.cz</a:t>
            </a:r>
            <a:endParaRPr lang="cs-CZ" sz="3600" dirty="0" smtClean="0"/>
          </a:p>
          <a:p>
            <a:r>
              <a:rPr lang="cs-CZ" sz="3600" dirty="0" smtClean="0">
                <a:hlinkClick r:id="rId2"/>
              </a:rPr>
              <a:t>www.cafeprah.cz</a:t>
            </a:r>
            <a:endParaRPr lang="cs-CZ" sz="3600" dirty="0" smtClean="0"/>
          </a:p>
          <a:p>
            <a:r>
              <a:rPr lang="cs-CZ" sz="3600" dirty="0" err="1" smtClean="0"/>
              <a:t>facebookprah</a:t>
            </a:r>
            <a:endParaRPr lang="cs-CZ" sz="3600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0"/>
            <a:ext cx="342900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8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b="1" dirty="0" smtClean="0"/>
              <a:t>Vznik 1999 </a:t>
            </a:r>
            <a:r>
              <a:rPr lang="mr-IN" sz="3600" b="1" dirty="0" smtClean="0"/>
              <a:t>–</a:t>
            </a:r>
            <a:r>
              <a:rPr lang="cs-CZ" sz="3600" b="1" dirty="0" smtClean="0"/>
              <a:t> 18 let existence</a:t>
            </a:r>
          </a:p>
          <a:p>
            <a:r>
              <a:rPr lang="cs-CZ" sz="3600" b="1" dirty="0" smtClean="0"/>
              <a:t>6 registrovaných sociálních služeb / působnost v rámci </a:t>
            </a:r>
            <a:r>
              <a:rPr lang="cs-CZ" sz="3600" b="1" dirty="0" err="1" smtClean="0"/>
              <a:t>JMK</a:t>
            </a:r>
            <a:r>
              <a:rPr lang="cs-CZ" sz="3600" b="1" dirty="0" smtClean="0"/>
              <a:t> </a:t>
            </a:r>
            <a:r>
              <a:rPr lang="mr-IN" sz="3600" b="1" dirty="0" smtClean="0"/>
              <a:t>–</a:t>
            </a:r>
            <a:r>
              <a:rPr lang="cs-CZ" sz="3600" b="1" dirty="0" smtClean="0"/>
              <a:t> zejména Brno , Znojmo, okr. Hodonín, okr. Blansko</a:t>
            </a:r>
          </a:p>
          <a:p>
            <a:r>
              <a:rPr lang="cs-CZ" sz="3600" b="1" dirty="0" smtClean="0"/>
              <a:t>180 zaměstnanců ( v </a:t>
            </a:r>
            <a:r>
              <a:rPr lang="cs-CZ" sz="3600" b="1" dirty="0" err="1" smtClean="0"/>
              <a:t>r</a:t>
            </a:r>
            <a:r>
              <a:rPr lang="cs-CZ" sz="3600" b="1" dirty="0" smtClean="0"/>
              <a:t> 2016,  966 klientů)</a:t>
            </a:r>
          </a:p>
          <a:p>
            <a:r>
              <a:rPr lang="cs-CZ" sz="3600" b="1" dirty="0" smtClean="0"/>
              <a:t>sociální podnikání  </a:t>
            </a:r>
          </a:p>
          <a:p>
            <a:r>
              <a:rPr lang="cs-CZ" sz="3600" b="1" dirty="0" smtClean="0"/>
              <a:t>chráněná pracovní místa</a:t>
            </a:r>
          </a:p>
          <a:p>
            <a:r>
              <a:rPr lang="cs-CZ" sz="3600" b="1" dirty="0" smtClean="0"/>
              <a:t>akce </a:t>
            </a:r>
            <a:r>
              <a:rPr lang="cs-CZ" sz="3600" b="1" dirty="0" err="1" smtClean="0"/>
              <a:t>destigmatizačního</a:t>
            </a:r>
            <a:r>
              <a:rPr lang="cs-CZ" sz="3600" b="1" dirty="0" smtClean="0"/>
              <a:t> charakteru </a:t>
            </a:r>
            <a:endParaRPr lang="cs-CZ" sz="3600" b="1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   </a:t>
            </a:r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0"/>
            <a:ext cx="342900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			</a:t>
            </a:r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6" y="365125"/>
            <a:ext cx="3429000" cy="1520825"/>
          </a:xfrm>
          <a:prstGeom prst="rect">
            <a:avLst/>
          </a:prstGeom>
        </p:spPr>
      </p:pic>
      <p:pic>
        <p:nvPicPr>
          <p:cNvPr id="7" name="Content Placeholder 3" descr="nahled 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658" r="-10658"/>
          <a:stretch>
            <a:fillRect/>
          </a:stretch>
        </p:blipFill>
        <p:spPr>
          <a:xfrm>
            <a:off x="1654628" y="1885951"/>
            <a:ext cx="8490857" cy="4405992"/>
          </a:xfrm>
        </p:spPr>
      </p:pic>
    </p:spTree>
    <p:extLst>
      <p:ext uri="{BB962C8B-B14F-4D97-AF65-F5344CB8AC3E}">
        <p14:creationId xmlns:p14="http://schemas.microsoft.com/office/powerpoint/2010/main" val="4498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477963"/>
          </a:xfrm>
        </p:spPr>
        <p:txBody>
          <a:bodyPr/>
          <a:lstStyle/>
          <a:p>
            <a:r>
              <a:rPr lang="cs-CZ" dirty="0" smtClean="0"/>
              <a:t>CA				</a:t>
            </a:r>
            <a:r>
              <a:rPr lang="cs-CZ" smtClean="0"/>
              <a:t>CAFÉ PRÁH</a:t>
            </a:r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3429000" cy="1520825"/>
          </a:xfrm>
          <a:prstGeom prst="rect">
            <a:avLst/>
          </a:prstGeom>
        </p:spPr>
      </p:pic>
      <p:pic>
        <p:nvPicPr>
          <p:cNvPr id="6" name="Content Placeholder 3" descr="DSC_2506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492" r="-10492"/>
          <a:stretch>
            <a:fillRect/>
          </a:stretch>
        </p:blipFill>
        <p:spPr>
          <a:xfrm>
            <a:off x="304802" y="1630363"/>
            <a:ext cx="5508170" cy="3725408"/>
          </a:xfrm>
        </p:spPr>
      </p:pic>
      <p:pic>
        <p:nvPicPr>
          <p:cNvPr id="8" name="Content Placeholder 3" descr="DSC_2465.jpg"/>
          <p:cNvPicPr>
            <a:picLocks noChangeAspect="1"/>
          </p:cNvPicPr>
          <p:nvPr/>
        </p:nvPicPr>
        <p:blipFill>
          <a:blip r:embed="rId4"/>
          <a:srcRect l="-10428" r="-10428"/>
          <a:stretch>
            <a:fillRect/>
          </a:stretch>
        </p:blipFill>
        <p:spPr>
          <a:xfrm>
            <a:off x="4833257" y="1520825"/>
            <a:ext cx="8055429" cy="479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1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			 Vzdělávací středisko </a:t>
            </a:r>
            <a:r>
              <a:rPr lang="mr-IN" dirty="0" smtClean="0"/>
              <a:t>–</a:t>
            </a:r>
            <a:r>
              <a:rPr lang="cs-CZ" dirty="0" smtClean="0"/>
              <a:t>malý sál</a:t>
            </a:r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3429000" cy="1690688"/>
          </a:xfrm>
          <a:prstGeom prst="rect">
            <a:avLst/>
          </a:prstGeom>
        </p:spPr>
      </p:pic>
      <p:pic>
        <p:nvPicPr>
          <p:cNvPr id="7" name="Content Placeholder 4" descr="IMG_1333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7959" r="-17959"/>
          <a:stretch>
            <a:fillRect/>
          </a:stretch>
        </p:blipFill>
        <p:spPr>
          <a:xfrm>
            <a:off x="0" y="1825625"/>
            <a:ext cx="5747657" cy="4351338"/>
          </a:xfrm>
        </p:spPr>
      </p:pic>
    </p:spTree>
    <p:extLst>
      <p:ext uri="{BB962C8B-B14F-4D97-AF65-F5344CB8AC3E}">
        <p14:creationId xmlns:p14="http://schemas.microsoft.com/office/powerpoint/2010/main" val="152217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ZMĚNA V OBLASTI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3372"/>
            <a:ext cx="10515600" cy="4201885"/>
          </a:xfrm>
        </p:spPr>
        <p:txBody>
          <a:bodyPr>
            <a:normAutofit/>
          </a:bodyPr>
          <a:lstStyle/>
          <a:p>
            <a:r>
              <a:rPr lang="cs-CZ" dirty="0"/>
              <a:t>Změna zaměření </a:t>
            </a:r>
            <a:r>
              <a:rPr lang="mr-IN" dirty="0"/>
              <a:t>–</a:t>
            </a:r>
            <a:r>
              <a:rPr lang="cs-CZ" dirty="0"/>
              <a:t> ze služeb ambulantních na podporu </a:t>
            </a:r>
            <a:r>
              <a:rPr lang="cs-CZ" dirty="0" smtClean="0"/>
              <a:t>v terénu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/>
              <a:t>Postupný přechod  ze Sociálně-terapeutických dílen , chráněných </a:t>
            </a:r>
            <a:r>
              <a:rPr lang="cs-CZ" dirty="0" smtClean="0"/>
              <a:t>dílen, </a:t>
            </a:r>
            <a:r>
              <a:rPr lang="cs-CZ" dirty="0"/>
              <a:t>chráněných pracovních </a:t>
            </a:r>
            <a:r>
              <a:rPr lang="cs-CZ" dirty="0" smtClean="0"/>
              <a:t>míst  na </a:t>
            </a:r>
            <a:r>
              <a:rPr lang="cs-CZ" dirty="0"/>
              <a:t>podporu osob s duševním onemocněním v </a:t>
            </a:r>
            <a:r>
              <a:rPr lang="cs-CZ" dirty="0" smtClean="0"/>
              <a:t>terénu</a:t>
            </a:r>
          </a:p>
          <a:p>
            <a:endParaRPr lang="cs-CZ" dirty="0"/>
          </a:p>
          <a:p>
            <a:endParaRPr lang="cs-CZ" dirty="0" smtClean="0"/>
          </a:p>
          <a:p>
            <a:endParaRPr lang="cs-CZ" sz="3800" b="1" dirty="0">
              <a:solidFill>
                <a:srgbClr val="FF0000"/>
              </a:solidFill>
            </a:endParaRPr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7389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				</a:t>
            </a:r>
            <a:r>
              <a:rPr lang="cs-CZ" sz="6000" b="1" dirty="0" smtClean="0"/>
              <a:t>METODA </a:t>
            </a:r>
            <a:r>
              <a:rPr lang="cs-CZ" sz="6000" b="1" dirty="0" err="1" smtClean="0"/>
              <a:t>IPS</a:t>
            </a:r>
            <a:endParaRPr lang="cs-CZ" sz="6000" b="1" dirty="0"/>
          </a:p>
        </p:txBody>
      </p:sp>
      <p:pic>
        <p:nvPicPr>
          <p:cNvPr id="1026" name="Obráze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9911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ástupný symbol pro obsah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placement</a:t>
            </a:r>
            <a:r>
              <a:rPr lang="cs-CZ" dirty="0"/>
              <a:t> </a:t>
            </a:r>
            <a:r>
              <a:rPr lang="cs-CZ" dirty="0" smtClean="0"/>
              <a:t>support (</a:t>
            </a:r>
            <a:r>
              <a:rPr lang="cs-CZ" dirty="0"/>
              <a:t>Služba pro individuální umístění a </a:t>
            </a:r>
            <a:r>
              <a:rPr lang="cs-CZ" dirty="0" smtClean="0"/>
              <a:t>podporu)</a:t>
            </a:r>
          </a:p>
          <a:p>
            <a:r>
              <a:rPr lang="cs-CZ" dirty="0" smtClean="0"/>
              <a:t> jejím </a:t>
            </a:r>
            <a:r>
              <a:rPr lang="cs-CZ" dirty="0"/>
              <a:t>hlavním cílem je umisťování klientů na běžný trh práce </a:t>
            </a:r>
            <a:r>
              <a:rPr lang="cs-CZ" b="1" dirty="0"/>
              <a:t>bez předchozích pracovních tréninků</a:t>
            </a:r>
            <a:r>
              <a:rPr lang="cs-CZ" b="1" dirty="0" smtClean="0"/>
              <a:t>.</a:t>
            </a:r>
          </a:p>
          <a:p>
            <a:r>
              <a:rPr lang="cs-CZ" dirty="0"/>
              <a:t>Model </a:t>
            </a:r>
            <a:r>
              <a:rPr lang="cs-CZ" dirty="0" err="1"/>
              <a:t>IPS</a:t>
            </a:r>
            <a:r>
              <a:rPr lang="cs-CZ" dirty="0"/>
              <a:t> pro zaměstnanost je </a:t>
            </a:r>
            <a:r>
              <a:rPr lang="cs-CZ" b="1" dirty="0"/>
              <a:t>mezinárodně uznávaný jako nejúčinnější způsob,</a:t>
            </a:r>
            <a:r>
              <a:rPr lang="cs-CZ" dirty="0"/>
              <a:t> jak podpořit lidi s problémy duševního zdraví a / nebo závislostí na získání a udržení placeného zaměstnání. Vychází z více než 20 let výzkumu.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704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cs-CZ" b="1" dirty="0" smtClean="0"/>
              <a:t>Principy </a:t>
            </a:r>
            <a:r>
              <a:rPr lang="cs-CZ" b="1" dirty="0" err="1" smtClean="0"/>
              <a:t>IPS</a:t>
            </a:r>
            <a:r>
              <a:rPr lang="cs-CZ" b="1" dirty="0" smtClean="0"/>
              <a:t>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fontAlgn="base"/>
            <a:r>
              <a:rPr lang="cs-CZ" b="1" dirty="0" smtClean="0"/>
              <a:t>Konkurenční </a:t>
            </a:r>
            <a:r>
              <a:rPr lang="cs-CZ" b="1" dirty="0"/>
              <a:t>zaměstnání je primárním cílem</a:t>
            </a:r>
          </a:p>
          <a:p>
            <a:pPr lvl="0" fontAlgn="base"/>
            <a:r>
              <a:rPr lang="cs-CZ" b="1" dirty="0"/>
              <a:t>Každý, kdo chce pracovat, má nárok</a:t>
            </a:r>
            <a:r>
              <a:rPr lang="cs-CZ" dirty="0"/>
              <a:t> na podporu zaměstnanosti</a:t>
            </a:r>
          </a:p>
          <a:p>
            <a:pPr lvl="0" fontAlgn="base"/>
            <a:r>
              <a:rPr lang="cs-CZ" dirty="0"/>
              <a:t>Pomáháme vám hledat práci, která vyhovuje </a:t>
            </a:r>
            <a:r>
              <a:rPr lang="cs-CZ" b="1" dirty="0"/>
              <a:t>vašim preferencím a silným stránkám</a:t>
            </a:r>
          </a:p>
          <a:p>
            <a:pPr lvl="0" fontAlgn="base"/>
            <a:r>
              <a:rPr lang="cs-CZ" dirty="0"/>
              <a:t>Začínáme </a:t>
            </a:r>
            <a:r>
              <a:rPr lang="cs-CZ" b="1" dirty="0"/>
              <a:t>rychle</a:t>
            </a:r>
            <a:r>
              <a:rPr lang="cs-CZ" dirty="0"/>
              <a:t> hledat zaměstnání a kontaktovat zaměstnavatele - do čtyř týdnů</a:t>
            </a:r>
          </a:p>
          <a:p>
            <a:pPr lvl="0" fontAlgn="base"/>
            <a:r>
              <a:rPr lang="cs-CZ" dirty="0"/>
              <a:t>Zaměstnanci specialisté </a:t>
            </a:r>
            <a:r>
              <a:rPr lang="cs-CZ" b="1" dirty="0"/>
              <a:t>sídlí v rámci klinických tý</a:t>
            </a:r>
            <a:r>
              <a:rPr lang="cs-CZ" dirty="0"/>
              <a:t>mů a spolupracují s týmem, aby pomohli lidem nalézt placené zaměstnání</a:t>
            </a:r>
          </a:p>
          <a:p>
            <a:pPr lvl="0" fontAlgn="base"/>
            <a:r>
              <a:rPr lang="cs-CZ" dirty="0"/>
              <a:t>Naše </a:t>
            </a:r>
            <a:r>
              <a:rPr lang="cs-CZ" b="1" dirty="0"/>
              <a:t>podpora</a:t>
            </a:r>
            <a:r>
              <a:rPr lang="cs-CZ" dirty="0"/>
              <a:t> probíhá a je uspořádána tak, aby odpovídala </a:t>
            </a:r>
            <a:r>
              <a:rPr lang="cs-CZ" b="1" dirty="0"/>
              <a:t>zaměstnanci i </a:t>
            </a:r>
            <a:r>
              <a:rPr lang="cs-CZ" b="1" dirty="0" smtClean="0"/>
              <a:t>zaměstnavateli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081377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AE1E23F8B5A245AC6E45F70F5382A9" ma:contentTypeVersion="7" ma:contentTypeDescription="Vytvoří nový dokument" ma:contentTypeScope="" ma:versionID="8f188600e4ddd56dacbb6a548df197eb">
  <xsd:schema xmlns:xsd="http://www.w3.org/2001/XMLSchema" xmlns:xs="http://www.w3.org/2001/XMLSchema" xmlns:p="http://schemas.microsoft.com/office/2006/metadata/properties" xmlns:ns2="7d809470-1a6e-4bfc-91db-225fb1e90d66" xmlns:ns3="cbf93933-7e34-445d-b573-df8b936ebd31" targetNamespace="http://schemas.microsoft.com/office/2006/metadata/properties" ma:root="true" ma:fieldsID="8de6e60e7054b2874c1c9b9e28ec946a" ns2:_="" ns3:_="">
    <xsd:import namespace="7d809470-1a6e-4bfc-91db-225fb1e90d66"/>
    <xsd:import namespace="cbf93933-7e34-445d-b573-df8b936ebd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809470-1a6e-4bfc-91db-225fb1e90d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93933-7e34-445d-b573-df8b936ebd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D77819-937C-4A5B-8B15-587653C0E0BD}"/>
</file>

<file path=customXml/itemProps2.xml><?xml version="1.0" encoding="utf-8"?>
<ds:datastoreItem xmlns:ds="http://schemas.openxmlformats.org/officeDocument/2006/customXml" ds:itemID="{0A357712-3BC8-458F-A0BA-ADCA76077DD3}"/>
</file>

<file path=customXml/itemProps3.xml><?xml version="1.0" encoding="utf-8"?>
<ds:datastoreItem xmlns:ds="http://schemas.openxmlformats.org/officeDocument/2006/customXml" ds:itemID="{1F68F7BC-A292-407D-AE65-E2B50A8987C8}"/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785</Words>
  <Application>Microsoft Macintosh PowerPoint</Application>
  <PresentationFormat>Širokoúhlá obrazovka</PresentationFormat>
  <Paragraphs>89</Paragraphs>
  <Slides>23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Calibri</vt:lpstr>
      <vt:lpstr>Calibri Light</vt:lpstr>
      <vt:lpstr>Mangal</vt:lpstr>
      <vt:lpstr>Arial</vt:lpstr>
      <vt:lpstr>Motiv Office</vt:lpstr>
      <vt:lpstr>Sociální inovace</vt:lpstr>
      <vt:lpstr> </vt:lpstr>
      <vt:lpstr>CO</vt:lpstr>
      <vt:lpstr>   </vt:lpstr>
      <vt:lpstr>CA    CAFÉ PRÁH</vt:lpstr>
      <vt:lpstr>    Vzdělávací středisko –malý sál</vt:lpstr>
      <vt:lpstr> ZMĚNA V OBLASTI PRÁCE</vt:lpstr>
      <vt:lpstr>    METODA IPS</vt:lpstr>
      <vt:lpstr>Principy IPS:</vt:lpstr>
      <vt:lpstr>    VÝSLEDKY</vt:lpstr>
      <vt:lpstr>    SPOLUPRACUJÍCÍ         ZAMĚSTNAVATELÉ </vt:lpstr>
      <vt:lpstr>Prezentace aplikace PowerPoint</vt:lpstr>
      <vt:lpstr>Premiéra Sweet: dodavatel reklamních cukrovinek, pan Havlík </vt:lpstr>
      <vt:lpstr>Premiéra Sweet: dodavatel reklamních cukrovinek </vt:lpstr>
      <vt:lpstr>    DOBŘÍ SOUSEDÉ JSOU TAKÉ NA     BLANENSKU </vt:lpstr>
      <vt:lpstr>Prezentace aplikace PowerPoint</vt:lpstr>
      <vt:lpstr>       JAK? </vt:lpstr>
      <vt:lpstr>Prezentace aplikace PowerPoint</vt:lpstr>
      <vt:lpstr>Prezentace aplikace PowerPoint</vt:lpstr>
      <vt:lpstr>     Běžím....</vt:lpstr>
      <vt:lpstr>BLANENSKÁ DESÍTKA</vt:lpstr>
      <vt:lpstr>Rozloučení ....</vt:lpstr>
      <vt:lpstr>Prezentace aplikace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prvního Centra duševního zdraví v JMK</dc:title>
  <dc:creator>Blanka Veškrnová</dc:creator>
  <cp:lastModifiedBy>blanka@veskrnova.cz</cp:lastModifiedBy>
  <cp:revision>102</cp:revision>
  <dcterms:created xsi:type="dcterms:W3CDTF">2017-10-08T12:59:03Z</dcterms:created>
  <dcterms:modified xsi:type="dcterms:W3CDTF">2017-11-21T22:08:24Z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0x01010017AE1E23F8B5A245AC6E45F70F5382A9</vt:lpwstr>
  </property>
</Properties>
</file>