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4" r:id="rId3"/>
    <p:sldId id="259" r:id="rId4"/>
    <p:sldId id="264" r:id="rId5"/>
    <p:sldId id="290" r:id="rId6"/>
    <p:sldId id="291" r:id="rId7"/>
    <p:sldId id="273" r:id="rId8"/>
    <p:sldId id="272" r:id="rId9"/>
    <p:sldId id="285" r:id="rId10"/>
    <p:sldId id="286" r:id="rId11"/>
    <p:sldId id="280" r:id="rId12"/>
    <p:sldId id="275" r:id="rId13"/>
    <p:sldId id="276" r:id="rId14"/>
    <p:sldId id="293" r:id="rId15"/>
    <p:sldId id="294" r:id="rId16"/>
    <p:sldId id="268" r:id="rId17"/>
    <p:sldId id="279" r:id="rId18"/>
    <p:sldId id="27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6600CC"/>
    <a:srgbClr val="99FFCC"/>
    <a:srgbClr val="9999FF"/>
    <a:srgbClr val="33CCFF"/>
    <a:srgbClr val="00DBD6"/>
    <a:srgbClr val="00FFFF"/>
    <a:srgbClr val="FD9D7B"/>
    <a:srgbClr val="FFFA38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92" d="100"/>
          <a:sy n="92" d="100"/>
        </p:scale>
        <p:origin x="2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">
              <a:srgbClr val="6600CC"/>
            </a:gs>
            <a:gs pos="100000">
              <a:srgbClr val="00DBD6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0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12" Type="http://schemas.openxmlformats.org/officeDocument/2006/relationships/image" Target="../media/image69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Relationship Id="rId14" Type="http://schemas.openxmlformats.org/officeDocument/2006/relationships/image" Target="../media/image7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3" Type="http://schemas.openxmlformats.org/officeDocument/2006/relationships/image" Target="../media/image83.jpeg"/><Relationship Id="rId7" Type="http://schemas.openxmlformats.org/officeDocument/2006/relationships/image" Target="../media/image87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jpg"/><Relationship Id="rId11" Type="http://schemas.openxmlformats.org/officeDocument/2006/relationships/image" Target="../media/image91.jpe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G"/><Relationship Id="rId13" Type="http://schemas.openxmlformats.org/officeDocument/2006/relationships/image" Target="../media/image101.jpg"/><Relationship Id="rId18" Type="http://schemas.openxmlformats.org/officeDocument/2006/relationships/image" Target="../media/image106.JPG"/><Relationship Id="rId3" Type="http://schemas.openxmlformats.org/officeDocument/2006/relationships/image" Target="../media/image93.jpg"/><Relationship Id="rId7" Type="http://schemas.openxmlformats.org/officeDocument/2006/relationships/image" Target="../media/image97.JPG"/><Relationship Id="rId12" Type="http://schemas.openxmlformats.org/officeDocument/2006/relationships/image" Target="../media/image100.jpeg"/><Relationship Id="rId17" Type="http://schemas.openxmlformats.org/officeDocument/2006/relationships/image" Target="../media/image105.JPG"/><Relationship Id="rId2" Type="http://schemas.openxmlformats.org/officeDocument/2006/relationships/image" Target="../media/image92.jpg"/><Relationship Id="rId16" Type="http://schemas.openxmlformats.org/officeDocument/2006/relationships/image" Target="../media/image10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JPG"/><Relationship Id="rId11" Type="http://schemas.openxmlformats.org/officeDocument/2006/relationships/image" Target="../media/image18.JPG"/><Relationship Id="rId5" Type="http://schemas.openxmlformats.org/officeDocument/2006/relationships/image" Target="../media/image95.JPG"/><Relationship Id="rId15" Type="http://schemas.openxmlformats.org/officeDocument/2006/relationships/image" Target="../media/image103.jpg"/><Relationship Id="rId10" Type="http://schemas.openxmlformats.org/officeDocument/2006/relationships/image" Target="../media/image99.jpg"/><Relationship Id="rId4" Type="http://schemas.openxmlformats.org/officeDocument/2006/relationships/image" Target="../media/image94.jpg"/><Relationship Id="rId9" Type="http://schemas.openxmlformats.org/officeDocument/2006/relationships/image" Target="../media/image21.jpg"/><Relationship Id="rId14" Type="http://schemas.openxmlformats.org/officeDocument/2006/relationships/image" Target="../media/image10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g"/><Relationship Id="rId13" Type="http://schemas.openxmlformats.org/officeDocument/2006/relationships/image" Target="../media/image118.jpg"/><Relationship Id="rId3" Type="http://schemas.openxmlformats.org/officeDocument/2006/relationships/image" Target="../media/image108.jpg"/><Relationship Id="rId7" Type="http://schemas.openxmlformats.org/officeDocument/2006/relationships/image" Target="../media/image112.jpg"/><Relationship Id="rId12" Type="http://schemas.openxmlformats.org/officeDocument/2006/relationships/image" Target="../media/image117.jpe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jpg"/><Relationship Id="rId11" Type="http://schemas.openxmlformats.org/officeDocument/2006/relationships/image" Target="../media/image116.jpeg"/><Relationship Id="rId5" Type="http://schemas.openxmlformats.org/officeDocument/2006/relationships/image" Target="../media/image110.jpeg"/><Relationship Id="rId10" Type="http://schemas.openxmlformats.org/officeDocument/2006/relationships/image" Target="../media/image115.jpeg"/><Relationship Id="rId4" Type="http://schemas.openxmlformats.org/officeDocument/2006/relationships/image" Target="../media/image109.jpeg"/><Relationship Id="rId9" Type="http://schemas.openxmlformats.org/officeDocument/2006/relationships/image" Target="../media/image114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20.JPG"/><Relationship Id="rId7" Type="http://schemas.openxmlformats.org/officeDocument/2006/relationships/image" Target="../media/image123.jpeg"/><Relationship Id="rId12" Type="http://schemas.openxmlformats.org/officeDocument/2006/relationships/image" Target="../media/image128.JP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2.jpeg"/><Relationship Id="rId11" Type="http://schemas.openxmlformats.org/officeDocument/2006/relationships/image" Target="../media/image127.JPG"/><Relationship Id="rId5" Type="http://schemas.openxmlformats.org/officeDocument/2006/relationships/image" Target="../media/image19.jpg"/><Relationship Id="rId10" Type="http://schemas.openxmlformats.org/officeDocument/2006/relationships/image" Target="../media/image126.JPG"/><Relationship Id="rId4" Type="http://schemas.openxmlformats.org/officeDocument/2006/relationships/image" Target="../media/image121.JPG"/><Relationship Id="rId9" Type="http://schemas.openxmlformats.org/officeDocument/2006/relationships/image" Target="../media/image1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g"/><Relationship Id="rId3" Type="http://schemas.openxmlformats.org/officeDocument/2006/relationships/image" Target="../media/image133.jpeg"/><Relationship Id="rId7" Type="http://schemas.openxmlformats.org/officeDocument/2006/relationships/image" Target="../media/image137.JP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6.jpg"/><Relationship Id="rId5" Type="http://schemas.openxmlformats.org/officeDocument/2006/relationships/image" Target="../media/image135.jpg"/><Relationship Id="rId10" Type="http://schemas.openxmlformats.org/officeDocument/2006/relationships/image" Target="../media/image140.jpeg"/><Relationship Id="rId4" Type="http://schemas.openxmlformats.org/officeDocument/2006/relationships/image" Target="../media/image134.jpg"/><Relationship Id="rId9" Type="http://schemas.openxmlformats.org/officeDocument/2006/relationships/image" Target="../media/image13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" Type="http://schemas.openxmlformats.org/officeDocument/2006/relationships/image" Target="../media/image10.jpeg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g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10" Type="http://schemas.openxmlformats.org/officeDocument/2006/relationships/image" Target="../media/image18.JPG"/><Relationship Id="rId4" Type="http://schemas.openxmlformats.org/officeDocument/2006/relationships/image" Target="../media/image12.jpeg"/><Relationship Id="rId9" Type="http://schemas.openxmlformats.org/officeDocument/2006/relationships/image" Target="../media/image17.jpg"/><Relationship Id="rId14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13" Type="http://schemas.openxmlformats.org/officeDocument/2006/relationships/image" Target="../media/image44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12" Type="http://schemas.openxmlformats.org/officeDocument/2006/relationships/image" Target="../media/image43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g"/><Relationship Id="rId9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g"/><Relationship Id="rId11" Type="http://schemas.openxmlformats.org/officeDocument/2006/relationships/image" Target="../media/image53.jpg"/><Relationship Id="rId5" Type="http://schemas.openxmlformats.org/officeDocument/2006/relationships/image" Target="../media/image48.jpg"/><Relationship Id="rId10" Type="http://schemas.openxmlformats.org/officeDocument/2006/relationships/image" Target="../media/image52.jpg"/><Relationship Id="rId4" Type="http://schemas.openxmlformats.org/officeDocument/2006/relationships/image" Target="../media/image47.jpg"/><Relationship Id="rId9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21429" y="1315028"/>
            <a:ext cx="8001000" cy="2711868"/>
          </a:xfrm>
        </p:spPr>
        <p:txBody>
          <a:bodyPr>
            <a:normAutofit/>
          </a:bodyPr>
          <a:lstStyle/>
          <a:p>
            <a:r>
              <a:rPr lang="cs-CZ" sz="3100" b="1" dirty="0" smtClean="0"/>
              <a:t>Podpora sociálního podnikání a sociálních inovací v Moravskoslezském kraji</a:t>
            </a:r>
            <a:r>
              <a:rPr lang="cs-CZ" sz="3100" b="1" dirty="0" smtClean="0"/>
              <a:t/>
            </a:r>
            <a:br>
              <a:rPr lang="cs-CZ" sz="3100" b="1" dirty="0" smtClean="0"/>
            </a:br>
            <a:r>
              <a:rPr lang="cs-CZ" sz="3100" b="1" dirty="0" smtClean="0"/>
              <a:t/>
            </a:r>
            <a:br>
              <a:rPr lang="cs-CZ" sz="3100" b="1" dirty="0" smtClean="0"/>
            </a:br>
            <a:endParaRPr lang="cs-CZ" sz="3100" b="1" dirty="0">
              <a:solidFill>
                <a:srgbClr val="008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4212" y="4546600"/>
            <a:ext cx="6400800" cy="561514"/>
          </a:xfrm>
        </p:spPr>
        <p:txBody>
          <a:bodyPr/>
          <a:lstStyle/>
          <a:p>
            <a:r>
              <a:rPr lang="cs-CZ" b="1" dirty="0" smtClean="0"/>
              <a:t>Brno, 22. listopadu 2017</a:t>
            </a:r>
            <a:endParaRPr lang="cs-CZ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8625" y="5108114"/>
            <a:ext cx="2023175" cy="13661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1450" y="3486569"/>
            <a:ext cx="1520350" cy="137311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1742" y="5135033"/>
            <a:ext cx="2121375" cy="133925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1450" y="1856412"/>
            <a:ext cx="1520350" cy="145930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5775" y="5135032"/>
            <a:ext cx="2121375" cy="13725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9782" y="5135032"/>
            <a:ext cx="2131401" cy="13725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5984" y="3495773"/>
            <a:ext cx="1160950" cy="135470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41450" y="184287"/>
            <a:ext cx="1520350" cy="150127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789" y="5135032"/>
            <a:ext cx="2131401" cy="13725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346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Sociální podniky </a:t>
            </a:r>
            <a:br>
              <a:rPr lang="cs-CZ" sz="2800" b="1" dirty="0" smtClean="0"/>
            </a:br>
            <a:r>
              <a:rPr lang="cs-CZ" sz="2800" b="1" dirty="0" smtClean="0"/>
              <a:t>v klastru</a:t>
            </a:r>
            <a:endParaRPr lang="cs-CZ" sz="2800" b="1" dirty="0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684212" y="499536"/>
            <a:ext cx="4751388" cy="4234234"/>
          </a:xfrm>
        </p:spPr>
        <p:txBody>
          <a:bodyPr>
            <a:normAutofit/>
          </a:bodyPr>
          <a:lstStyle/>
          <a:p>
            <a:r>
              <a:rPr lang="cs-CZ" b="1" dirty="0" smtClean="0"/>
              <a:t>Spirála o. p. s. Ostrava</a:t>
            </a:r>
          </a:p>
          <a:p>
            <a:pPr marL="0" indent="0">
              <a:buNone/>
            </a:pPr>
            <a:r>
              <a:rPr lang="cs-CZ" dirty="0" smtClean="0"/>
              <a:t>Služby sociální rehabilitace, tréninkové kavárny</a:t>
            </a:r>
          </a:p>
          <a:p>
            <a:pPr marL="0" indent="0">
              <a:buNone/>
            </a:pPr>
            <a:r>
              <a:rPr lang="cs-CZ" dirty="0" smtClean="0"/>
              <a:t>Klub Kafe (veřejná jídelna)</a:t>
            </a:r>
          </a:p>
          <a:p>
            <a:pPr marL="0" indent="0">
              <a:buNone/>
            </a:pPr>
            <a:r>
              <a:rPr lang="cs-CZ" dirty="0" smtClean="0"/>
              <a:t>Kafárna (společenské i soukromé akce)</a:t>
            </a:r>
          </a:p>
          <a:p>
            <a:pPr marL="0" indent="0">
              <a:buNone/>
            </a:pPr>
            <a:r>
              <a:rPr lang="cs-CZ" dirty="0" smtClean="0"/>
              <a:t>Catering </a:t>
            </a:r>
          </a:p>
        </p:txBody>
      </p:sp>
      <p:pic>
        <p:nvPicPr>
          <p:cNvPr id="10" name="Picture 2" descr="http://files.spirala-o-p-s.webnode.cz/200003783-1efbb1ff65/IMG_01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50094"/>
            <a:ext cx="4032448" cy="32403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files.spirala-ops.cz/200006650-a8273a91f3-public/IMG_01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080" y="250547"/>
            <a:ext cx="2880320" cy="25922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files.spirala-ops.cz/200006655-535ab54526-public/IMG_01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120" y="748986"/>
            <a:ext cx="2880320" cy="25922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files.spirala-ops.cz/200002634-2d5c42e572-public/yd8m002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160" y="1247425"/>
            <a:ext cx="2880320" cy="25922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://files.spirala-ops.cz/200002637-a2be9a3b98-public/yd8m001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200" y="1757190"/>
            <a:ext cx="2880319" cy="25789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http://files.spirala-ops.cz/200003109-045e805575-public/IMG_011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239" y="2268847"/>
            <a:ext cx="2880319" cy="25677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http://files.spirala-ops.cz/200009953-13fc214f64-public/IMG_000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278" y="2758247"/>
            <a:ext cx="2878972" cy="257159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http://files.spirala-ops.cz/200009956-94ddd95d3c-public/IMG_000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970" y="3204829"/>
            <a:ext cx="2878972" cy="25650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http://files.spirala-ops.cz/200009955-93e4094e01-public/IMG_003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662" y="3618600"/>
            <a:ext cx="2878972" cy="258042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0" descr="http://files.spirala-ops.cz/200006935-e1dece2d93-public/IMG_014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354" y="4037441"/>
            <a:ext cx="2878972" cy="25770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2" descr="http://files.spirala-ops.cz/200009954-0550a07461-public/IMG_0031A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662" y="4044046"/>
            <a:ext cx="2878972" cy="25663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4" descr="http://files.spirala-o-p-s.webnode.cz/200008665-40212411b7/IMG_0003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624" y="4036368"/>
            <a:ext cx="2878972" cy="25740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http://files.spirala-ops.cz/200003108-e2d85e4cb9-public/IMG_014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664" y="1437076"/>
            <a:ext cx="3395433" cy="51985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61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1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5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95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35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75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15975" y="4597400"/>
            <a:ext cx="4103688" cy="1193800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Sociální podniky </a:t>
            </a:r>
            <a:br>
              <a:rPr lang="cs-CZ" sz="2800" b="1" dirty="0" smtClean="0"/>
            </a:br>
            <a:r>
              <a:rPr lang="cs-CZ" sz="2800" b="1" dirty="0" smtClean="0"/>
              <a:t>v klastru</a:t>
            </a:r>
            <a:endParaRPr lang="cs-CZ" sz="2800" b="1" dirty="0"/>
          </a:p>
        </p:txBody>
      </p:sp>
      <p:sp>
        <p:nvSpPr>
          <p:cNvPr id="9" name="Zástupný symbol pro obsah 8"/>
          <p:cNvSpPr>
            <a:spLocks noGrp="1"/>
          </p:cNvSpPr>
          <p:nvPr>
            <p:ph type="subTitle" idx="1"/>
          </p:nvPr>
        </p:nvSpPr>
        <p:spPr>
          <a:xfrm>
            <a:off x="815975" y="2137833"/>
            <a:ext cx="6400800" cy="1947333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 smtClean="0"/>
              <a:t>►Charita Hrabyně</a:t>
            </a:r>
          </a:p>
          <a:p>
            <a:pPr marL="0" indent="0">
              <a:buNone/>
            </a:pPr>
            <a:r>
              <a:rPr lang="cs-CZ" dirty="0" smtClean="0"/>
              <a:t>Technické služby</a:t>
            </a:r>
          </a:p>
          <a:p>
            <a:pPr marL="0" indent="0">
              <a:buNone/>
            </a:pPr>
            <a:r>
              <a:rPr lang="cs-CZ" dirty="0" smtClean="0"/>
              <a:t>Tiskové a reprografické služby</a:t>
            </a:r>
          </a:p>
          <a:p>
            <a:pPr marL="0" indent="0">
              <a:buNone/>
            </a:pPr>
            <a:r>
              <a:rPr lang="cs-CZ" dirty="0" smtClean="0"/>
              <a:t>Kompletační práce</a:t>
            </a:r>
          </a:p>
          <a:p>
            <a:pPr marL="0" indent="0">
              <a:buNone/>
            </a:pPr>
            <a:r>
              <a:rPr lang="cs-CZ" dirty="0" smtClean="0"/>
              <a:t>Likvidace odpadů</a:t>
            </a:r>
          </a:p>
        </p:txBody>
      </p:sp>
      <p:pic>
        <p:nvPicPr>
          <p:cNvPr id="5" name="Picture 4" descr="Výsledek obrázku pro charita hrabyn&amp;ecaron; zna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393700"/>
            <a:ext cx="1139825" cy="137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files.hrabyne.charita.cz/200000625-b5e22b6dc4-public/Fr%C3%A9z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93700"/>
            <a:ext cx="4010025" cy="32988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://files.hrabyne.charita.cz/200000632-ad6a4ae630-public/2%20Rastr%20v%20zimn%C3%AD%20a%20letn%C3%AD%20%C3%BAdr%C5%BEb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62" y="649817"/>
            <a:ext cx="4010025" cy="32988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://files.hrabyne.charita.cz/200000867-efaaef0a4e-public/Komplet%C3%A1%C5%BE%20pro%20firmu%20lan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649" y="905934"/>
            <a:ext cx="4010025" cy="32988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files.hrabyne.charita.cz/200000450-c1972c38a0-public/1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269" y="1162051"/>
            <a:ext cx="4010025" cy="32988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files.hrabyne.charita.cz/200000366-319d2338ff-public/Provozovna%20Koblov%20d%C3%ADlna,%20likvidace%20odpad%C5%AF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887" y="1418168"/>
            <a:ext cx="4010025" cy="32988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files.hrabyne.charita.cz/200000373-27c6029b8e-public/Provozovna%20Koblov%20zam%C4%9Bstnanec%20%20ozp%20likvidace%20odpad%C5%AF%20%2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505" y="1674285"/>
            <a:ext cx="4010025" cy="32988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files.chranenadilna.webnode.cz/200000137-1830219204/P1210254_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62" y="2929465"/>
            <a:ext cx="3179366" cy="264371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files.chranenadilna.webnode.cz/200000143-104b511455/P1180302_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87" y="2929464"/>
            <a:ext cx="3179366" cy="264371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files.chranenadilna.webnode.cz/200000027-aea40b1025/Propisky03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570" y="4085166"/>
            <a:ext cx="3179366" cy="264371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16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8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3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1" y="5084232"/>
            <a:ext cx="3532454" cy="1507067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Sociální podniky </a:t>
            </a:r>
            <a:br>
              <a:rPr lang="cs-CZ" sz="2800" b="1" dirty="0" smtClean="0"/>
            </a:br>
            <a:r>
              <a:rPr lang="cs-CZ" sz="2800" b="1" dirty="0" smtClean="0"/>
              <a:t>v klastru</a:t>
            </a:r>
            <a:endParaRPr lang="cs-CZ" sz="2800" b="1" dirty="0"/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1"/>
          </p:nvPr>
        </p:nvSpPr>
        <p:spPr>
          <a:xfrm>
            <a:off x="684211" y="1828800"/>
            <a:ext cx="4937655" cy="3255432"/>
          </a:xfrm>
        </p:spPr>
        <p:txBody>
          <a:bodyPr>
            <a:normAutofit/>
          </a:bodyPr>
          <a:lstStyle/>
          <a:p>
            <a:r>
              <a:rPr lang="cs-CZ" b="1" dirty="0" smtClean="0"/>
              <a:t>Gerlich Odry s. r. o. </a:t>
            </a:r>
          </a:p>
          <a:p>
            <a:pPr marL="0" indent="0">
              <a:buNone/>
            </a:pPr>
            <a:r>
              <a:rPr lang="cs-CZ" dirty="0" smtClean="0"/>
              <a:t>Výroba dřevěných hraček a stavebnic, loutky, loutková divadla</a:t>
            </a:r>
          </a:p>
          <a:p>
            <a:pPr marL="0" indent="0">
              <a:buNone/>
            </a:pPr>
            <a:r>
              <a:rPr lang="cs-CZ" dirty="0" smtClean="0"/>
              <a:t>Hrací prvky pro dětská hřiště</a:t>
            </a:r>
          </a:p>
          <a:p>
            <a:pPr marL="0" indent="0">
              <a:buNone/>
            </a:pPr>
            <a:r>
              <a:rPr lang="cs-CZ" dirty="0" smtClean="0"/>
              <a:t>Instalace dětských hřišť</a:t>
            </a:r>
          </a:p>
          <a:p>
            <a:pPr marL="0" indent="0">
              <a:buNone/>
            </a:pPr>
            <a:r>
              <a:rPr lang="cs-CZ" dirty="0" smtClean="0"/>
              <a:t>Výroba nábytku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457200"/>
            <a:ext cx="1403350" cy="1143000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66" y="425450"/>
            <a:ext cx="2391834" cy="189071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783" y="883443"/>
            <a:ext cx="2391834" cy="189071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100" y="1341436"/>
            <a:ext cx="2391834" cy="189071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417" y="1785142"/>
            <a:ext cx="2391834" cy="1905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59" y="2316163"/>
            <a:ext cx="2395009" cy="1905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242" y="2810670"/>
            <a:ext cx="2391834" cy="1905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750" y="3305177"/>
            <a:ext cx="2388659" cy="189256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Koloto&amp;ccaron;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783" y="3799684"/>
            <a:ext cx="2391834" cy="189098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estavy v&amp;ecaron;&amp;zcaron;í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324091"/>
            <a:ext cx="2391834" cy="189336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55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1" y="5084232"/>
            <a:ext cx="3532454" cy="1507067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Sociální podniky </a:t>
            </a:r>
            <a:br>
              <a:rPr lang="cs-CZ" sz="2800" b="1" dirty="0" smtClean="0"/>
            </a:br>
            <a:r>
              <a:rPr lang="cs-CZ" sz="2800" b="1" dirty="0" smtClean="0"/>
              <a:t>v klastru</a:t>
            </a:r>
            <a:endParaRPr lang="cs-CZ" sz="2800" b="1" dirty="0"/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1"/>
          </p:nvPr>
        </p:nvSpPr>
        <p:spPr>
          <a:xfrm>
            <a:off x="684211" y="1828800"/>
            <a:ext cx="4937655" cy="3255432"/>
          </a:xfrm>
        </p:spPr>
        <p:txBody>
          <a:bodyPr>
            <a:normAutofit/>
          </a:bodyPr>
          <a:lstStyle/>
          <a:p>
            <a:r>
              <a:rPr lang="cs-CZ" b="1" dirty="0" smtClean="0"/>
              <a:t>Čáp – stěhovací servis</a:t>
            </a:r>
          </a:p>
          <a:p>
            <a:pPr marL="0" indent="0">
              <a:buNone/>
            </a:pPr>
            <a:r>
              <a:rPr lang="cs-CZ" dirty="0" smtClean="0"/>
              <a:t>Stěhovací služby</a:t>
            </a:r>
          </a:p>
          <a:p>
            <a:pPr marL="0" indent="0">
              <a:buNone/>
            </a:pPr>
            <a:r>
              <a:rPr lang="cs-CZ" dirty="0" smtClean="0"/>
              <a:t>Služby vyklízení nemovitostí</a:t>
            </a:r>
          </a:p>
          <a:p>
            <a:pPr marL="0" indent="0">
              <a:buNone/>
            </a:pPr>
            <a:r>
              <a:rPr lang="cs-CZ" dirty="0" smtClean="0"/>
              <a:t>Bazarový prodej nábytku a doplňků</a:t>
            </a:r>
          </a:p>
          <a:p>
            <a:pPr marL="0" indent="0">
              <a:buNone/>
            </a:pPr>
            <a:r>
              <a:rPr lang="cs-CZ" dirty="0" smtClean="0"/>
              <a:t>Likvidace nepotřebných věcí včetně nebezpečného elektroodpadu</a:t>
            </a:r>
          </a:p>
          <a:p>
            <a:pPr marL="0" indent="0">
              <a:buNone/>
            </a:pPr>
            <a:r>
              <a:rPr lang="cs-CZ" dirty="0" smtClean="0"/>
              <a:t>Aperkom o. p. s. Bruntál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63" y="596159"/>
            <a:ext cx="1595437" cy="1232641"/>
          </a:xfrm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427" y="1007918"/>
            <a:ext cx="3175000" cy="24003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Obrázek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75" y="1157978"/>
            <a:ext cx="3175000" cy="24003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Obrázek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057" y="1351144"/>
            <a:ext cx="3175000" cy="24003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Obrázek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75" y="1504010"/>
            <a:ext cx="3175000" cy="24003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Obrázek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239" y="1670905"/>
            <a:ext cx="3175000" cy="24003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Obrázek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019" y="1848226"/>
            <a:ext cx="3175000" cy="238971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Obrázek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239" y="2010913"/>
            <a:ext cx="3175000" cy="24003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Obrázek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019" y="2170800"/>
            <a:ext cx="3175000" cy="238336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Obrázek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239" y="2344570"/>
            <a:ext cx="3174999" cy="240665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Obrázek 3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019" y="2534957"/>
            <a:ext cx="3174999" cy="242146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Obrázek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239" y="2684276"/>
            <a:ext cx="3174999" cy="24087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2" name="Obrázek 4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830" y="2830991"/>
            <a:ext cx="3181944" cy="24028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3" name="Obrázek 4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94" y="3013440"/>
            <a:ext cx="3181944" cy="24130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4" name="Obrázek 4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693" y="3188775"/>
            <a:ext cx="3189763" cy="24058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5" name="Obrázek 4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160" y="3339262"/>
            <a:ext cx="3198042" cy="23985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6" name="Obrázek 4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649" y="3525990"/>
            <a:ext cx="3181944" cy="23898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695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8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0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600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4000"/>
                            </p:stCondLst>
                            <p:childTnLst>
                              <p:par>
                                <p:cTn id="82" presetID="3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8000"/>
                            </p:stCondLst>
                            <p:childTnLst>
                              <p:par>
                                <p:cTn id="89" presetID="3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2000"/>
                            </p:stCondLst>
                            <p:childTnLst>
                              <p:par>
                                <p:cTn id="96" presetID="3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03" presetID="3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0000"/>
                            </p:stCondLst>
                            <p:childTnLst>
                              <p:par>
                                <p:cTn id="110" presetID="3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1" y="5084232"/>
            <a:ext cx="3532454" cy="1507067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Sociální podniky </a:t>
            </a:r>
            <a:br>
              <a:rPr lang="cs-CZ" sz="2800" b="1" dirty="0" smtClean="0"/>
            </a:br>
            <a:r>
              <a:rPr lang="cs-CZ" sz="2800" b="1" dirty="0" smtClean="0"/>
              <a:t>v klastru</a:t>
            </a:r>
            <a:endParaRPr lang="cs-CZ" sz="2800" b="1" dirty="0"/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1"/>
          </p:nvPr>
        </p:nvSpPr>
        <p:spPr>
          <a:xfrm>
            <a:off x="684211" y="1828800"/>
            <a:ext cx="4937655" cy="3255432"/>
          </a:xfrm>
        </p:spPr>
        <p:txBody>
          <a:bodyPr>
            <a:normAutofit lnSpcReduction="10000"/>
          </a:bodyPr>
          <a:lstStyle/>
          <a:p>
            <a:r>
              <a:rPr lang="cs-CZ" b="1" dirty="0" smtClean="0"/>
              <a:t>P&amp;A Thrax, s. r. o. Ostrava</a:t>
            </a:r>
          </a:p>
          <a:p>
            <a:pPr marL="0" indent="0">
              <a:buNone/>
            </a:pPr>
            <a:r>
              <a:rPr lang="cs-CZ" sz="2200" dirty="0" smtClean="0">
                <a:latin typeface="Century Gothic" panose="020B0502020202020204" pitchFamily="34" charset="0"/>
              </a:rPr>
              <a:t>Výroba </a:t>
            </a:r>
            <a:r>
              <a:rPr lang="cs-CZ" sz="2200" dirty="0">
                <a:latin typeface="Century Gothic" panose="020B0502020202020204" pitchFamily="34" charset="0"/>
              </a:rPr>
              <a:t>sportovní suplementace</a:t>
            </a:r>
          </a:p>
          <a:p>
            <a:pPr marL="0" indent="0">
              <a:buNone/>
            </a:pPr>
            <a:r>
              <a:rPr lang="cs-CZ" sz="2200" dirty="0">
                <a:latin typeface="Century Gothic" panose="020B0502020202020204" pitchFamily="34" charset="0"/>
              </a:rPr>
              <a:t>Zakázková výroba včetně komplexní asistence při tvorbě nových brandů</a:t>
            </a:r>
          </a:p>
          <a:p>
            <a:pPr marL="0" indent="0">
              <a:buNone/>
            </a:pPr>
            <a:r>
              <a:rPr lang="cs-CZ" sz="2200" dirty="0"/>
              <a:t>Výroba doplňků a náhražky stravy, speciální výživa pro osoby s omezením  příjmu potravy, výživa pro seniory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73" y="517650"/>
            <a:ext cx="1328928" cy="935736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426" y="517650"/>
            <a:ext cx="1800200" cy="2780928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325" y="985518"/>
            <a:ext cx="1800200" cy="2780928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25" y="1600200"/>
            <a:ext cx="1872208" cy="2780928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225" y="2214882"/>
            <a:ext cx="1867109" cy="2780928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5839">
            <a:off x="6716840" y="3507751"/>
            <a:ext cx="2381250" cy="2381250"/>
          </a:xfrm>
          <a:prstGeom prst="rect">
            <a:avLst/>
          </a:prstGeom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1175">
            <a:off x="9191576" y="3559052"/>
            <a:ext cx="2381250" cy="238125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32" name="Obrázek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256" y="3459358"/>
            <a:ext cx="2381250" cy="238125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33" name="Obrázek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090" y="2214881"/>
            <a:ext cx="4609581" cy="2564455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34" name="Obrázek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63" y="440606"/>
            <a:ext cx="4550027" cy="2916147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35" name="Obrázek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514" y="2196501"/>
            <a:ext cx="4550027" cy="3139892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36" name="Obrázek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848" y="3484038"/>
            <a:ext cx="4539013" cy="2992530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33094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0"/>
                            </p:stCondLst>
                            <p:childTnLst>
                              <p:par>
                                <p:cTn id="29" presetID="2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0"/>
                            </p:stCondLst>
                            <p:childTnLst>
                              <p:par>
                                <p:cTn id="33" presetID="2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6000"/>
                            </p:stCondLst>
                            <p:childTnLst>
                              <p:par>
                                <p:cTn id="37" presetID="2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000"/>
                            </p:stCondLst>
                            <p:childTnLst>
                              <p:par>
                                <p:cTn id="41" presetID="2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8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6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2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1" y="5084232"/>
            <a:ext cx="3532454" cy="1507067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Sociální podniky </a:t>
            </a:r>
            <a:br>
              <a:rPr lang="cs-CZ" sz="2800" b="1" dirty="0" smtClean="0"/>
            </a:br>
            <a:r>
              <a:rPr lang="cs-CZ" sz="2800" b="1" dirty="0" smtClean="0"/>
              <a:t>v klastru</a:t>
            </a:r>
            <a:endParaRPr lang="cs-CZ" sz="2800" b="1" dirty="0"/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1"/>
          </p:nvPr>
        </p:nvSpPr>
        <p:spPr>
          <a:xfrm>
            <a:off x="684211" y="1828800"/>
            <a:ext cx="4937655" cy="3255432"/>
          </a:xfrm>
        </p:spPr>
        <p:txBody>
          <a:bodyPr>
            <a:normAutofit/>
          </a:bodyPr>
          <a:lstStyle/>
          <a:p>
            <a:r>
              <a:rPr lang="cs-CZ" b="1" dirty="0" smtClean="0"/>
              <a:t>ERGON sociální podnik z. s. Třinec</a:t>
            </a:r>
          </a:p>
          <a:p>
            <a:pPr marL="0" indent="0">
              <a:buNone/>
            </a:pPr>
            <a:r>
              <a:rPr lang="cs-CZ" dirty="0">
                <a:latin typeface="Century Gothic" panose="020B0502020202020204" pitchFamily="34" charset="0"/>
              </a:rPr>
              <a:t>Kompletační činnosti</a:t>
            </a:r>
          </a:p>
          <a:p>
            <a:pPr marL="0" indent="0">
              <a:buNone/>
            </a:pPr>
            <a:r>
              <a:rPr lang="cs-CZ" dirty="0">
                <a:latin typeface="Century Gothic" panose="020B0502020202020204" pitchFamily="34" charset="0"/>
              </a:rPr>
              <a:t>Montážní práce</a:t>
            </a:r>
          </a:p>
          <a:p>
            <a:pPr marL="0" indent="0">
              <a:buNone/>
            </a:pPr>
            <a:r>
              <a:rPr lang="cs-CZ" dirty="0">
                <a:latin typeface="Century Gothic" panose="020B0502020202020204" pitchFamily="34" charset="0"/>
              </a:rPr>
              <a:t>Pronájem skladovacích prostor</a:t>
            </a:r>
          </a:p>
          <a:p>
            <a:pPr marL="0" indent="0">
              <a:buNone/>
            </a:pPr>
            <a:r>
              <a:rPr lang="cs-CZ" dirty="0">
                <a:latin typeface="Century Gothic" panose="020B0502020202020204" pitchFamily="34" charset="0"/>
              </a:rPr>
              <a:t>Praní, mandlování</a:t>
            </a:r>
          </a:p>
          <a:p>
            <a:pPr marL="0" indent="0">
              <a:buNone/>
            </a:pPr>
            <a:r>
              <a:rPr lang="cs-CZ" dirty="0">
                <a:latin typeface="Century Gothic" panose="020B0502020202020204" pitchFamily="34" charset="0"/>
              </a:rPr>
              <a:t>Úklidové služby</a:t>
            </a:r>
          </a:p>
        </p:txBody>
      </p:sp>
      <p:pic>
        <p:nvPicPr>
          <p:cNvPr id="26" name="Obrázek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8" y="637011"/>
            <a:ext cx="1758296" cy="547553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358" y="487278"/>
            <a:ext cx="4032448" cy="27854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783" y="842375"/>
            <a:ext cx="4032836" cy="27854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587" y="1197472"/>
            <a:ext cx="4021863" cy="27854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143" y="1595587"/>
            <a:ext cx="4014789" cy="27854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385" y="1930567"/>
            <a:ext cx="4021863" cy="27780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Obrázek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807" y="2276765"/>
            <a:ext cx="4021863" cy="27780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3" name="Obrázek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143" y="2652162"/>
            <a:ext cx="4021863" cy="27821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Obrázek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588" y="3002697"/>
            <a:ext cx="4021863" cy="27567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5" name="Obrázek 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755" y="3342883"/>
            <a:ext cx="4021864" cy="27572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6" name="Obrázek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942" y="3692934"/>
            <a:ext cx="4021864" cy="27825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7706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0"/>
                            </p:stCondLst>
                            <p:childTnLst>
                              <p:par>
                                <p:cTn id="37" presetID="21" presetClass="entr" presetSubtype="1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0"/>
                            </p:stCondLst>
                            <p:childTnLst>
                              <p:par>
                                <p:cTn id="41" presetID="21" presetClass="entr" presetSubtype="1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1035" y="5197289"/>
            <a:ext cx="8534400" cy="1507067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Sociální podniky </a:t>
            </a:r>
            <a:br>
              <a:rPr lang="cs-CZ" sz="2800" b="1" dirty="0" smtClean="0"/>
            </a:br>
            <a:r>
              <a:rPr lang="cs-CZ" sz="2800" b="1" dirty="0" smtClean="0"/>
              <a:t>V klastru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1035" y="1705611"/>
            <a:ext cx="4937655" cy="3835400"/>
          </a:xfrm>
        </p:spPr>
        <p:txBody>
          <a:bodyPr>
            <a:normAutofit/>
          </a:bodyPr>
          <a:lstStyle/>
          <a:p>
            <a:r>
              <a:rPr lang="cs-CZ" b="1" dirty="0" smtClean="0"/>
              <a:t>Osoblažský Cech</a:t>
            </a:r>
          </a:p>
          <a:p>
            <a:pPr marL="0" indent="0">
              <a:buNone/>
            </a:pPr>
            <a:r>
              <a:rPr lang="cs-CZ" dirty="0" smtClean="0"/>
              <a:t>Založen čtyřmi obcemi </a:t>
            </a:r>
            <a:r>
              <a:rPr lang="cs-CZ" dirty="0"/>
              <a:t>O</a:t>
            </a:r>
            <a:r>
              <a:rPr lang="cs-CZ" dirty="0" smtClean="0"/>
              <a:t>soblažska</a:t>
            </a:r>
          </a:p>
          <a:p>
            <a:pPr marL="0" indent="0">
              <a:buNone/>
            </a:pPr>
            <a:r>
              <a:rPr lang="cs-CZ" dirty="0" smtClean="0"/>
              <a:t>Řešení nezaměstnanosti v území</a:t>
            </a:r>
          </a:p>
          <a:p>
            <a:pPr marL="0" indent="0">
              <a:buNone/>
            </a:pPr>
            <a:r>
              <a:rPr lang="cs-CZ" dirty="0" smtClean="0"/>
              <a:t>Podpora rozvoje podnikání</a:t>
            </a:r>
          </a:p>
          <a:p>
            <a:pPr marL="0" indent="0">
              <a:buNone/>
            </a:pPr>
            <a:r>
              <a:rPr lang="cs-CZ" dirty="0" smtClean="0"/>
              <a:t>Podpora sociálního podnikání</a:t>
            </a:r>
          </a:p>
          <a:p>
            <a:pPr marL="0" indent="0">
              <a:buNone/>
            </a:pPr>
            <a:r>
              <a:rPr lang="cs-CZ" dirty="0" smtClean="0"/>
              <a:t>Sladké Osoblažsko s. </a:t>
            </a:r>
            <a:r>
              <a:rPr lang="cs-CZ" dirty="0"/>
              <a:t> </a:t>
            </a:r>
            <a:r>
              <a:rPr lang="cs-CZ" dirty="0" smtClean="0"/>
              <a:t>r. o.</a:t>
            </a:r>
          </a:p>
          <a:p>
            <a:pPr marL="0" indent="0">
              <a:buNone/>
            </a:pPr>
            <a:r>
              <a:rPr lang="cs-CZ" dirty="0" smtClean="0"/>
              <a:t>Osoblažské odpady s. r. o.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9626600" y="2438399"/>
            <a:ext cx="2282824" cy="1773767"/>
          </a:xfrm>
        </p:spPr>
        <p:txBody>
          <a:bodyPr/>
          <a:lstStyle/>
          <a:p>
            <a:endParaRPr lang="cs-CZ"/>
          </a:p>
        </p:txBody>
      </p:sp>
      <p:pic>
        <p:nvPicPr>
          <p:cNvPr id="6" name="Picture 2" descr="http://www.osoblazskycech.cz/wp-content/uploads/2016/03/cropped-li%C5%A1ta-OC-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5" y="135891"/>
            <a:ext cx="4745036" cy="141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900" y="0"/>
            <a:ext cx="3086100" cy="68579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0" name="Picture 2" descr="http://files.studio-sta.cz/system_preview_detail_200042611-5596857896/os%20cec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804" y="1476663"/>
            <a:ext cx="2753520" cy="19523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content-vie1-1.xx.fbcdn.net/v/t1.0-9/1922131_717401568280852_541123881_n.jpg?oh=68320e45e19ab6f3cd2a3d2e14c50fdc&amp;oe=57CEFD8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687" y="3855027"/>
            <a:ext cx="3703637" cy="25056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53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1035" y="5275792"/>
            <a:ext cx="8534400" cy="1507067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Sociální podniky </a:t>
            </a:r>
            <a:br>
              <a:rPr lang="cs-CZ" sz="2800" b="1" dirty="0" smtClean="0"/>
            </a:br>
            <a:r>
              <a:rPr lang="cs-CZ" sz="2800" b="1" dirty="0" smtClean="0"/>
              <a:t>V klastru</a:t>
            </a:r>
            <a:endParaRPr lang="cs-CZ" sz="2800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900" y="0"/>
            <a:ext cx="3086100" cy="68579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74" name="Picture 2" descr="https://scontent-vie1-1.xx.fbcdn.net/v/t1.0-9/10636178_799964616691213_4139717294581755857_n.jpg?oh=ce459bf86c80c2c2d4182fc11ae58de5&amp;oe=58088E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5" y="323851"/>
            <a:ext cx="5427665" cy="42968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234" y="501651"/>
            <a:ext cx="5427665" cy="42968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301" y="698500"/>
            <a:ext cx="5427665" cy="42968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403" y="876300"/>
            <a:ext cx="5427665" cy="42968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34" y="1058335"/>
            <a:ext cx="5441166" cy="43158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972" y="1239307"/>
            <a:ext cx="5922063" cy="43084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Obrázek 13" descr="F:\IMG_4384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704" y="4817532"/>
            <a:ext cx="2390775" cy="177905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15" name="Obrázek 14" descr="F:\IMG_4307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829" y="4798483"/>
            <a:ext cx="2351471" cy="178858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1838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9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1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684211" y="3020567"/>
            <a:ext cx="8534400" cy="1697400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Děkuji vám za pozornost</a:t>
            </a:r>
            <a:br>
              <a:rPr lang="cs-CZ" sz="2800" b="1" dirty="0" smtClean="0"/>
            </a:br>
            <a:endParaRPr lang="cs-CZ" sz="2800" b="1" dirty="0"/>
          </a:p>
        </p:txBody>
      </p:sp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684211" y="5399942"/>
            <a:ext cx="8535990" cy="860400"/>
          </a:xfrm>
        </p:spPr>
        <p:txBody>
          <a:bodyPr/>
          <a:lstStyle/>
          <a:p>
            <a:r>
              <a:rPr lang="cs-CZ" b="1" dirty="0" smtClean="0"/>
              <a:t>Bc. Jana Juřenová MSc.</a:t>
            </a:r>
          </a:p>
          <a:p>
            <a:r>
              <a:rPr lang="cs-CZ" b="1" dirty="0"/>
              <a:t>j</a:t>
            </a:r>
            <a:r>
              <a:rPr lang="cs-CZ" b="1" dirty="0" smtClean="0"/>
              <a:t>ana.jurenova@klastr-socialnich-podniku.cz</a:t>
            </a:r>
            <a:endParaRPr lang="cs-CZ" b="1" dirty="0"/>
          </a:p>
        </p:txBody>
      </p:sp>
      <p:grpSp>
        <p:nvGrpSpPr>
          <p:cNvPr id="7" name="Group 707"/>
          <p:cNvGrpSpPr>
            <a:grpSpLocks/>
          </p:cNvGrpSpPr>
          <p:nvPr/>
        </p:nvGrpSpPr>
        <p:grpSpPr bwMode="auto">
          <a:xfrm>
            <a:off x="5932776" y="2338592"/>
            <a:ext cx="1474788" cy="2226469"/>
            <a:chOff x="2505" y="898"/>
            <a:chExt cx="621" cy="855"/>
          </a:xfrm>
        </p:grpSpPr>
        <p:sp>
          <p:nvSpPr>
            <p:cNvPr id="8" name="Freeform 708"/>
            <p:cNvSpPr>
              <a:spLocks/>
            </p:cNvSpPr>
            <p:nvPr/>
          </p:nvSpPr>
          <p:spPr bwMode="auto">
            <a:xfrm>
              <a:off x="2505" y="1224"/>
              <a:ext cx="571" cy="529"/>
            </a:xfrm>
            <a:custGeom>
              <a:avLst/>
              <a:gdLst>
                <a:gd name="T0" fmla="*/ 406 w 571"/>
                <a:gd name="T1" fmla="*/ 227 h 529"/>
                <a:gd name="T2" fmla="*/ 366 w 571"/>
                <a:gd name="T3" fmla="*/ 345 h 529"/>
                <a:gd name="T4" fmla="*/ 348 w 571"/>
                <a:gd name="T5" fmla="*/ 409 h 529"/>
                <a:gd name="T6" fmla="*/ 348 w 571"/>
                <a:gd name="T7" fmla="*/ 409 h 529"/>
                <a:gd name="T8" fmla="*/ 325 w 571"/>
                <a:gd name="T9" fmla="*/ 204 h 529"/>
                <a:gd name="T10" fmla="*/ 366 w 571"/>
                <a:gd name="T11" fmla="*/ 6 h 529"/>
                <a:gd name="T12" fmla="*/ 305 w 571"/>
                <a:gd name="T13" fmla="*/ 168 h 529"/>
                <a:gd name="T14" fmla="*/ 315 w 571"/>
                <a:gd name="T15" fmla="*/ 400 h 529"/>
                <a:gd name="T16" fmla="*/ 288 w 571"/>
                <a:gd name="T17" fmla="*/ 379 h 529"/>
                <a:gd name="T18" fmla="*/ 159 w 571"/>
                <a:gd name="T19" fmla="*/ 252 h 529"/>
                <a:gd name="T20" fmla="*/ 0 w 571"/>
                <a:gd name="T21" fmla="*/ 261 h 529"/>
                <a:gd name="T22" fmla="*/ 65 w 571"/>
                <a:gd name="T23" fmla="*/ 410 h 529"/>
                <a:gd name="T24" fmla="*/ 279 w 571"/>
                <a:gd name="T25" fmla="*/ 406 h 529"/>
                <a:gd name="T26" fmla="*/ 350 w 571"/>
                <a:gd name="T27" fmla="*/ 529 h 529"/>
                <a:gd name="T28" fmla="*/ 371 w 571"/>
                <a:gd name="T29" fmla="*/ 524 h 529"/>
                <a:gd name="T30" fmla="*/ 358 w 571"/>
                <a:gd name="T31" fmla="*/ 433 h 529"/>
                <a:gd name="T32" fmla="*/ 371 w 571"/>
                <a:gd name="T33" fmla="*/ 364 h 529"/>
                <a:gd name="T34" fmla="*/ 422 w 571"/>
                <a:gd name="T35" fmla="*/ 379 h 529"/>
                <a:gd name="T36" fmla="*/ 546 w 571"/>
                <a:gd name="T37" fmla="*/ 325 h 529"/>
                <a:gd name="T38" fmla="*/ 570 w 571"/>
                <a:gd name="T39" fmla="*/ 179 h 529"/>
                <a:gd name="T40" fmla="*/ 406 w 571"/>
                <a:gd name="T41" fmla="*/ 227 h 5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71"/>
                <a:gd name="T64" fmla="*/ 0 h 529"/>
                <a:gd name="T65" fmla="*/ 571 w 571"/>
                <a:gd name="T66" fmla="*/ 529 h 52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71" h="529">
                  <a:moveTo>
                    <a:pt x="406" y="227"/>
                  </a:moveTo>
                  <a:cubicBezTo>
                    <a:pt x="372" y="255"/>
                    <a:pt x="376" y="315"/>
                    <a:pt x="366" y="345"/>
                  </a:cubicBezTo>
                  <a:lnTo>
                    <a:pt x="348" y="409"/>
                  </a:lnTo>
                  <a:cubicBezTo>
                    <a:pt x="344" y="375"/>
                    <a:pt x="313" y="282"/>
                    <a:pt x="325" y="204"/>
                  </a:cubicBezTo>
                  <a:cubicBezTo>
                    <a:pt x="337" y="126"/>
                    <a:pt x="371" y="12"/>
                    <a:pt x="366" y="6"/>
                  </a:cubicBezTo>
                  <a:cubicBezTo>
                    <a:pt x="363" y="0"/>
                    <a:pt x="321" y="96"/>
                    <a:pt x="305" y="168"/>
                  </a:cubicBezTo>
                  <a:cubicBezTo>
                    <a:pt x="289" y="240"/>
                    <a:pt x="318" y="365"/>
                    <a:pt x="315" y="400"/>
                  </a:cubicBezTo>
                  <a:cubicBezTo>
                    <a:pt x="312" y="435"/>
                    <a:pt x="297" y="396"/>
                    <a:pt x="288" y="379"/>
                  </a:cubicBezTo>
                  <a:cubicBezTo>
                    <a:pt x="259" y="302"/>
                    <a:pt x="207" y="272"/>
                    <a:pt x="159" y="252"/>
                  </a:cubicBezTo>
                  <a:cubicBezTo>
                    <a:pt x="111" y="232"/>
                    <a:pt x="33" y="240"/>
                    <a:pt x="0" y="261"/>
                  </a:cubicBezTo>
                  <a:cubicBezTo>
                    <a:pt x="17" y="302"/>
                    <a:pt x="19" y="386"/>
                    <a:pt x="65" y="410"/>
                  </a:cubicBezTo>
                  <a:cubicBezTo>
                    <a:pt x="111" y="434"/>
                    <a:pt x="227" y="440"/>
                    <a:pt x="279" y="406"/>
                  </a:cubicBezTo>
                  <a:cubicBezTo>
                    <a:pt x="326" y="426"/>
                    <a:pt x="335" y="509"/>
                    <a:pt x="350" y="529"/>
                  </a:cubicBezTo>
                  <a:lnTo>
                    <a:pt x="371" y="524"/>
                  </a:lnTo>
                  <a:lnTo>
                    <a:pt x="358" y="433"/>
                  </a:lnTo>
                  <a:lnTo>
                    <a:pt x="371" y="364"/>
                  </a:lnTo>
                  <a:cubicBezTo>
                    <a:pt x="371" y="364"/>
                    <a:pt x="393" y="385"/>
                    <a:pt x="422" y="379"/>
                  </a:cubicBezTo>
                  <a:cubicBezTo>
                    <a:pt x="451" y="373"/>
                    <a:pt x="521" y="358"/>
                    <a:pt x="546" y="325"/>
                  </a:cubicBezTo>
                  <a:cubicBezTo>
                    <a:pt x="571" y="292"/>
                    <a:pt x="561" y="210"/>
                    <a:pt x="570" y="179"/>
                  </a:cubicBezTo>
                  <a:cubicBezTo>
                    <a:pt x="547" y="163"/>
                    <a:pt x="440" y="199"/>
                    <a:pt x="406" y="227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9" name="Freeform 709"/>
            <p:cNvSpPr>
              <a:spLocks/>
            </p:cNvSpPr>
            <p:nvPr/>
          </p:nvSpPr>
          <p:spPr bwMode="auto">
            <a:xfrm rot="3706498">
              <a:off x="2909" y="1062"/>
              <a:ext cx="208" cy="226"/>
            </a:xfrm>
            <a:custGeom>
              <a:avLst/>
              <a:gdLst>
                <a:gd name="T0" fmla="*/ 153 w 208"/>
                <a:gd name="T1" fmla="*/ 20 h 226"/>
                <a:gd name="T2" fmla="*/ 183 w 208"/>
                <a:gd name="T3" fmla="*/ 134 h 226"/>
                <a:gd name="T4" fmla="*/ 20 w 208"/>
                <a:gd name="T5" fmla="*/ 226 h 226"/>
                <a:gd name="T6" fmla="*/ 20 w 208"/>
                <a:gd name="T7" fmla="*/ 226 h 226"/>
                <a:gd name="T8" fmla="*/ 22 w 208"/>
                <a:gd name="T9" fmla="*/ 78 h 226"/>
                <a:gd name="T10" fmla="*/ 153 w 208"/>
                <a:gd name="T11" fmla="*/ 20 h 2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8"/>
                <a:gd name="T19" fmla="*/ 0 h 226"/>
                <a:gd name="T20" fmla="*/ 208 w 208"/>
                <a:gd name="T21" fmla="*/ 226 h 2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8" h="226">
                  <a:moveTo>
                    <a:pt x="153" y="20"/>
                  </a:moveTo>
                  <a:cubicBezTo>
                    <a:pt x="193" y="40"/>
                    <a:pt x="208" y="99"/>
                    <a:pt x="183" y="134"/>
                  </a:cubicBezTo>
                  <a:cubicBezTo>
                    <a:pt x="158" y="169"/>
                    <a:pt x="49" y="211"/>
                    <a:pt x="20" y="226"/>
                  </a:cubicBezTo>
                  <a:cubicBezTo>
                    <a:pt x="20" y="226"/>
                    <a:pt x="0" y="112"/>
                    <a:pt x="22" y="78"/>
                  </a:cubicBezTo>
                  <a:cubicBezTo>
                    <a:pt x="45" y="24"/>
                    <a:pt x="113" y="0"/>
                    <a:pt x="153" y="20"/>
                  </a:cubicBez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CC0066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0" name="Freeform 710"/>
            <p:cNvSpPr>
              <a:spLocks/>
            </p:cNvSpPr>
            <p:nvPr/>
          </p:nvSpPr>
          <p:spPr bwMode="auto">
            <a:xfrm rot="7287023">
              <a:off x="2805" y="1168"/>
              <a:ext cx="208" cy="226"/>
            </a:xfrm>
            <a:custGeom>
              <a:avLst/>
              <a:gdLst>
                <a:gd name="T0" fmla="*/ 153 w 208"/>
                <a:gd name="T1" fmla="*/ 20 h 226"/>
                <a:gd name="T2" fmla="*/ 183 w 208"/>
                <a:gd name="T3" fmla="*/ 134 h 226"/>
                <a:gd name="T4" fmla="*/ 20 w 208"/>
                <a:gd name="T5" fmla="*/ 226 h 226"/>
                <a:gd name="T6" fmla="*/ 20 w 208"/>
                <a:gd name="T7" fmla="*/ 226 h 226"/>
                <a:gd name="T8" fmla="*/ 22 w 208"/>
                <a:gd name="T9" fmla="*/ 78 h 226"/>
                <a:gd name="T10" fmla="*/ 153 w 208"/>
                <a:gd name="T11" fmla="*/ 20 h 2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8"/>
                <a:gd name="T19" fmla="*/ 0 h 226"/>
                <a:gd name="T20" fmla="*/ 208 w 208"/>
                <a:gd name="T21" fmla="*/ 226 h 2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8" h="226">
                  <a:moveTo>
                    <a:pt x="153" y="20"/>
                  </a:moveTo>
                  <a:cubicBezTo>
                    <a:pt x="193" y="40"/>
                    <a:pt x="208" y="99"/>
                    <a:pt x="183" y="134"/>
                  </a:cubicBezTo>
                  <a:cubicBezTo>
                    <a:pt x="158" y="169"/>
                    <a:pt x="49" y="211"/>
                    <a:pt x="20" y="226"/>
                  </a:cubicBezTo>
                  <a:cubicBezTo>
                    <a:pt x="20" y="226"/>
                    <a:pt x="0" y="112"/>
                    <a:pt x="22" y="78"/>
                  </a:cubicBezTo>
                  <a:cubicBezTo>
                    <a:pt x="45" y="24"/>
                    <a:pt x="113" y="0"/>
                    <a:pt x="153" y="20"/>
                  </a:cubicBez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CC0066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1" name="Freeform 711"/>
            <p:cNvSpPr>
              <a:spLocks/>
            </p:cNvSpPr>
            <p:nvPr/>
          </p:nvSpPr>
          <p:spPr bwMode="auto">
            <a:xfrm rot="-10592532">
              <a:off x="2653" y="1154"/>
              <a:ext cx="208" cy="226"/>
            </a:xfrm>
            <a:custGeom>
              <a:avLst/>
              <a:gdLst>
                <a:gd name="T0" fmla="*/ 153 w 208"/>
                <a:gd name="T1" fmla="*/ 20 h 226"/>
                <a:gd name="T2" fmla="*/ 183 w 208"/>
                <a:gd name="T3" fmla="*/ 134 h 226"/>
                <a:gd name="T4" fmla="*/ 20 w 208"/>
                <a:gd name="T5" fmla="*/ 226 h 226"/>
                <a:gd name="T6" fmla="*/ 20 w 208"/>
                <a:gd name="T7" fmla="*/ 226 h 226"/>
                <a:gd name="T8" fmla="*/ 22 w 208"/>
                <a:gd name="T9" fmla="*/ 78 h 226"/>
                <a:gd name="T10" fmla="*/ 153 w 208"/>
                <a:gd name="T11" fmla="*/ 20 h 2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8"/>
                <a:gd name="T19" fmla="*/ 0 h 226"/>
                <a:gd name="T20" fmla="*/ 208 w 208"/>
                <a:gd name="T21" fmla="*/ 226 h 2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8" h="226">
                  <a:moveTo>
                    <a:pt x="153" y="20"/>
                  </a:moveTo>
                  <a:cubicBezTo>
                    <a:pt x="193" y="40"/>
                    <a:pt x="208" y="99"/>
                    <a:pt x="183" y="134"/>
                  </a:cubicBezTo>
                  <a:cubicBezTo>
                    <a:pt x="158" y="169"/>
                    <a:pt x="49" y="211"/>
                    <a:pt x="20" y="226"/>
                  </a:cubicBezTo>
                  <a:cubicBezTo>
                    <a:pt x="20" y="226"/>
                    <a:pt x="0" y="112"/>
                    <a:pt x="22" y="78"/>
                  </a:cubicBezTo>
                  <a:cubicBezTo>
                    <a:pt x="45" y="24"/>
                    <a:pt x="113" y="0"/>
                    <a:pt x="153" y="20"/>
                  </a:cubicBez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CC0066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2" name="Freeform 712"/>
            <p:cNvSpPr>
              <a:spLocks/>
            </p:cNvSpPr>
            <p:nvPr/>
          </p:nvSpPr>
          <p:spPr bwMode="auto">
            <a:xfrm rot="-7060063">
              <a:off x="2607" y="1018"/>
              <a:ext cx="208" cy="226"/>
            </a:xfrm>
            <a:custGeom>
              <a:avLst/>
              <a:gdLst>
                <a:gd name="T0" fmla="*/ 153 w 208"/>
                <a:gd name="T1" fmla="*/ 20 h 226"/>
                <a:gd name="T2" fmla="*/ 183 w 208"/>
                <a:gd name="T3" fmla="*/ 134 h 226"/>
                <a:gd name="T4" fmla="*/ 20 w 208"/>
                <a:gd name="T5" fmla="*/ 226 h 226"/>
                <a:gd name="T6" fmla="*/ 20 w 208"/>
                <a:gd name="T7" fmla="*/ 226 h 226"/>
                <a:gd name="T8" fmla="*/ 22 w 208"/>
                <a:gd name="T9" fmla="*/ 78 h 226"/>
                <a:gd name="T10" fmla="*/ 153 w 208"/>
                <a:gd name="T11" fmla="*/ 20 h 2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8"/>
                <a:gd name="T19" fmla="*/ 0 h 226"/>
                <a:gd name="T20" fmla="*/ 208 w 208"/>
                <a:gd name="T21" fmla="*/ 226 h 2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8" h="226">
                  <a:moveTo>
                    <a:pt x="153" y="20"/>
                  </a:moveTo>
                  <a:cubicBezTo>
                    <a:pt x="193" y="40"/>
                    <a:pt x="208" y="99"/>
                    <a:pt x="183" y="134"/>
                  </a:cubicBezTo>
                  <a:cubicBezTo>
                    <a:pt x="158" y="169"/>
                    <a:pt x="49" y="211"/>
                    <a:pt x="20" y="226"/>
                  </a:cubicBezTo>
                  <a:cubicBezTo>
                    <a:pt x="20" y="226"/>
                    <a:pt x="0" y="112"/>
                    <a:pt x="22" y="78"/>
                  </a:cubicBezTo>
                  <a:cubicBezTo>
                    <a:pt x="45" y="24"/>
                    <a:pt x="113" y="0"/>
                    <a:pt x="153" y="20"/>
                  </a:cubicBez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CC0066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3" name="Freeform 713"/>
            <p:cNvSpPr>
              <a:spLocks/>
            </p:cNvSpPr>
            <p:nvPr/>
          </p:nvSpPr>
          <p:spPr bwMode="auto">
            <a:xfrm>
              <a:off x="2668" y="898"/>
              <a:ext cx="198" cy="254"/>
            </a:xfrm>
            <a:custGeom>
              <a:avLst/>
              <a:gdLst>
                <a:gd name="T0" fmla="*/ 65 w 198"/>
                <a:gd name="T1" fmla="*/ 26 h 254"/>
                <a:gd name="T2" fmla="*/ 177 w 198"/>
                <a:gd name="T3" fmla="*/ 80 h 254"/>
                <a:gd name="T4" fmla="*/ 191 w 198"/>
                <a:gd name="T5" fmla="*/ 254 h 254"/>
                <a:gd name="T6" fmla="*/ 191 w 198"/>
                <a:gd name="T7" fmla="*/ 254 h 254"/>
                <a:gd name="T8" fmla="*/ 31 w 198"/>
                <a:gd name="T9" fmla="*/ 178 h 254"/>
                <a:gd name="T10" fmla="*/ 65 w 198"/>
                <a:gd name="T11" fmla="*/ 26 h 2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8"/>
                <a:gd name="T19" fmla="*/ 0 h 254"/>
                <a:gd name="T20" fmla="*/ 198 w 198"/>
                <a:gd name="T21" fmla="*/ 254 h 2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8" h="254">
                  <a:moveTo>
                    <a:pt x="65" y="26"/>
                  </a:moveTo>
                  <a:cubicBezTo>
                    <a:pt x="130" y="0"/>
                    <a:pt x="156" y="42"/>
                    <a:pt x="177" y="80"/>
                  </a:cubicBezTo>
                  <a:cubicBezTo>
                    <a:pt x="198" y="118"/>
                    <a:pt x="189" y="225"/>
                    <a:pt x="191" y="254"/>
                  </a:cubicBezTo>
                  <a:cubicBezTo>
                    <a:pt x="191" y="254"/>
                    <a:pt x="52" y="216"/>
                    <a:pt x="31" y="178"/>
                  </a:cubicBezTo>
                  <a:cubicBezTo>
                    <a:pt x="10" y="140"/>
                    <a:pt x="0" y="52"/>
                    <a:pt x="65" y="26"/>
                  </a:cubicBez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CC0066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4" name="Freeform 714"/>
            <p:cNvSpPr>
              <a:spLocks/>
            </p:cNvSpPr>
            <p:nvPr/>
          </p:nvSpPr>
          <p:spPr bwMode="auto">
            <a:xfrm>
              <a:off x="2841" y="930"/>
              <a:ext cx="208" cy="226"/>
            </a:xfrm>
            <a:custGeom>
              <a:avLst/>
              <a:gdLst>
                <a:gd name="T0" fmla="*/ 153 w 208"/>
                <a:gd name="T1" fmla="*/ 20 h 226"/>
                <a:gd name="T2" fmla="*/ 183 w 208"/>
                <a:gd name="T3" fmla="*/ 134 h 226"/>
                <a:gd name="T4" fmla="*/ 20 w 208"/>
                <a:gd name="T5" fmla="*/ 226 h 226"/>
                <a:gd name="T6" fmla="*/ 20 w 208"/>
                <a:gd name="T7" fmla="*/ 226 h 226"/>
                <a:gd name="T8" fmla="*/ 22 w 208"/>
                <a:gd name="T9" fmla="*/ 78 h 226"/>
                <a:gd name="T10" fmla="*/ 153 w 208"/>
                <a:gd name="T11" fmla="*/ 20 h 2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8"/>
                <a:gd name="T19" fmla="*/ 0 h 226"/>
                <a:gd name="T20" fmla="*/ 208 w 208"/>
                <a:gd name="T21" fmla="*/ 226 h 2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8" h="226">
                  <a:moveTo>
                    <a:pt x="153" y="20"/>
                  </a:moveTo>
                  <a:cubicBezTo>
                    <a:pt x="193" y="40"/>
                    <a:pt x="208" y="99"/>
                    <a:pt x="183" y="134"/>
                  </a:cubicBezTo>
                  <a:cubicBezTo>
                    <a:pt x="158" y="169"/>
                    <a:pt x="49" y="211"/>
                    <a:pt x="20" y="226"/>
                  </a:cubicBezTo>
                  <a:cubicBezTo>
                    <a:pt x="20" y="226"/>
                    <a:pt x="0" y="112"/>
                    <a:pt x="22" y="78"/>
                  </a:cubicBezTo>
                  <a:cubicBezTo>
                    <a:pt x="45" y="24"/>
                    <a:pt x="113" y="0"/>
                    <a:pt x="153" y="20"/>
                  </a:cubicBez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CC0066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5" name="Freeform 715"/>
            <p:cNvSpPr>
              <a:spLocks/>
            </p:cNvSpPr>
            <p:nvPr/>
          </p:nvSpPr>
          <p:spPr bwMode="auto">
            <a:xfrm>
              <a:off x="2833" y="1102"/>
              <a:ext cx="22" cy="42"/>
            </a:xfrm>
            <a:custGeom>
              <a:avLst/>
              <a:gdLst>
                <a:gd name="T0" fmla="*/ 22 w 22"/>
                <a:gd name="T1" fmla="*/ 42 h 42"/>
                <a:gd name="T2" fmla="*/ 18 w 22"/>
                <a:gd name="T3" fmla="*/ 34 h 42"/>
                <a:gd name="T4" fmla="*/ 10 w 22"/>
                <a:gd name="T5" fmla="*/ 16 h 42"/>
                <a:gd name="T6" fmla="*/ 0 w 22"/>
                <a:gd name="T7" fmla="*/ 0 h 42"/>
                <a:gd name="T8" fmla="*/ 22 w 22"/>
                <a:gd name="T9" fmla="*/ 42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42"/>
                <a:gd name="T17" fmla="*/ 22 w 22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42">
                  <a:moveTo>
                    <a:pt x="22" y="42"/>
                  </a:moveTo>
                  <a:lnTo>
                    <a:pt x="18" y="34"/>
                  </a:lnTo>
                  <a:lnTo>
                    <a:pt x="10" y="16"/>
                  </a:lnTo>
                  <a:lnTo>
                    <a:pt x="0" y="0"/>
                  </a:lnTo>
                  <a:lnTo>
                    <a:pt x="22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6" name="Freeform 716"/>
            <p:cNvSpPr>
              <a:spLocks/>
            </p:cNvSpPr>
            <p:nvPr/>
          </p:nvSpPr>
          <p:spPr bwMode="auto">
            <a:xfrm>
              <a:off x="2839" y="1138"/>
              <a:ext cx="42" cy="42"/>
            </a:xfrm>
            <a:custGeom>
              <a:avLst/>
              <a:gdLst>
                <a:gd name="T0" fmla="*/ 42 w 42"/>
                <a:gd name="T1" fmla="*/ 22 h 42"/>
                <a:gd name="T2" fmla="*/ 42 w 42"/>
                <a:gd name="T3" fmla="*/ 22 h 42"/>
                <a:gd name="T4" fmla="*/ 40 w 42"/>
                <a:gd name="T5" fmla="*/ 30 h 42"/>
                <a:gd name="T6" fmla="*/ 36 w 42"/>
                <a:gd name="T7" fmla="*/ 36 h 42"/>
                <a:gd name="T8" fmla="*/ 30 w 42"/>
                <a:gd name="T9" fmla="*/ 40 h 42"/>
                <a:gd name="T10" fmla="*/ 22 w 42"/>
                <a:gd name="T11" fmla="*/ 42 h 42"/>
                <a:gd name="T12" fmla="*/ 22 w 42"/>
                <a:gd name="T13" fmla="*/ 42 h 42"/>
                <a:gd name="T14" fmla="*/ 14 w 42"/>
                <a:gd name="T15" fmla="*/ 40 h 42"/>
                <a:gd name="T16" fmla="*/ 6 w 42"/>
                <a:gd name="T17" fmla="*/ 36 h 42"/>
                <a:gd name="T18" fmla="*/ 2 w 42"/>
                <a:gd name="T19" fmla="*/ 30 h 42"/>
                <a:gd name="T20" fmla="*/ 0 w 42"/>
                <a:gd name="T21" fmla="*/ 22 h 42"/>
                <a:gd name="T22" fmla="*/ 0 w 42"/>
                <a:gd name="T23" fmla="*/ 22 h 42"/>
                <a:gd name="T24" fmla="*/ 2 w 42"/>
                <a:gd name="T25" fmla="*/ 14 h 42"/>
                <a:gd name="T26" fmla="*/ 6 w 42"/>
                <a:gd name="T27" fmla="*/ 6 h 42"/>
                <a:gd name="T28" fmla="*/ 14 w 42"/>
                <a:gd name="T29" fmla="*/ 2 h 42"/>
                <a:gd name="T30" fmla="*/ 22 w 42"/>
                <a:gd name="T31" fmla="*/ 0 h 42"/>
                <a:gd name="T32" fmla="*/ 22 w 42"/>
                <a:gd name="T33" fmla="*/ 0 h 42"/>
                <a:gd name="T34" fmla="*/ 30 w 42"/>
                <a:gd name="T35" fmla="*/ 2 h 42"/>
                <a:gd name="T36" fmla="*/ 36 w 42"/>
                <a:gd name="T37" fmla="*/ 6 h 42"/>
                <a:gd name="T38" fmla="*/ 40 w 42"/>
                <a:gd name="T39" fmla="*/ 14 h 42"/>
                <a:gd name="T40" fmla="*/ 42 w 42"/>
                <a:gd name="T41" fmla="*/ 22 h 42"/>
                <a:gd name="T42" fmla="*/ 42 w 42"/>
                <a:gd name="T43" fmla="*/ 22 h 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2"/>
                <a:gd name="T67" fmla="*/ 0 h 42"/>
                <a:gd name="T68" fmla="*/ 42 w 42"/>
                <a:gd name="T69" fmla="*/ 42 h 4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2" h="42">
                  <a:moveTo>
                    <a:pt x="42" y="22"/>
                  </a:moveTo>
                  <a:lnTo>
                    <a:pt x="42" y="22"/>
                  </a:lnTo>
                  <a:lnTo>
                    <a:pt x="40" y="30"/>
                  </a:lnTo>
                  <a:lnTo>
                    <a:pt x="36" y="36"/>
                  </a:lnTo>
                  <a:lnTo>
                    <a:pt x="30" y="40"/>
                  </a:lnTo>
                  <a:lnTo>
                    <a:pt x="22" y="42"/>
                  </a:lnTo>
                  <a:lnTo>
                    <a:pt x="14" y="40"/>
                  </a:lnTo>
                  <a:lnTo>
                    <a:pt x="6" y="36"/>
                  </a:lnTo>
                  <a:lnTo>
                    <a:pt x="2" y="30"/>
                  </a:lnTo>
                  <a:lnTo>
                    <a:pt x="0" y="22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2" y="0"/>
                  </a:lnTo>
                  <a:lnTo>
                    <a:pt x="30" y="2"/>
                  </a:lnTo>
                  <a:lnTo>
                    <a:pt x="36" y="6"/>
                  </a:lnTo>
                  <a:lnTo>
                    <a:pt x="40" y="14"/>
                  </a:lnTo>
                  <a:lnTo>
                    <a:pt x="42" y="22"/>
                  </a:lnTo>
                  <a:close/>
                </a:path>
              </a:pathLst>
            </a:custGeom>
            <a:solidFill>
              <a:srgbClr val="FFC000"/>
            </a:solidFill>
            <a:ln w="1270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7" name="Freeform 717"/>
            <p:cNvSpPr>
              <a:spLocks/>
            </p:cNvSpPr>
            <p:nvPr/>
          </p:nvSpPr>
          <p:spPr bwMode="auto">
            <a:xfrm>
              <a:off x="2829" y="1098"/>
              <a:ext cx="22" cy="42"/>
            </a:xfrm>
            <a:custGeom>
              <a:avLst/>
              <a:gdLst>
                <a:gd name="T0" fmla="*/ 22 w 22"/>
                <a:gd name="T1" fmla="*/ 42 h 42"/>
                <a:gd name="T2" fmla="*/ 22 w 22"/>
                <a:gd name="T3" fmla="*/ 42 h 42"/>
                <a:gd name="T4" fmla="*/ 18 w 22"/>
                <a:gd name="T5" fmla="*/ 34 h 42"/>
                <a:gd name="T6" fmla="*/ 10 w 22"/>
                <a:gd name="T7" fmla="*/ 16 h 42"/>
                <a:gd name="T8" fmla="*/ 10 w 22"/>
                <a:gd name="T9" fmla="*/ 16 h 42"/>
                <a:gd name="T10" fmla="*/ 0 w 22"/>
                <a:gd name="T11" fmla="*/ 0 h 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42"/>
                <a:gd name="T20" fmla="*/ 22 w 22"/>
                <a:gd name="T21" fmla="*/ 42 h 4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42">
                  <a:moveTo>
                    <a:pt x="22" y="42"/>
                  </a:moveTo>
                  <a:lnTo>
                    <a:pt x="22" y="42"/>
                  </a:lnTo>
                  <a:lnTo>
                    <a:pt x="18" y="34"/>
                  </a:lnTo>
                  <a:lnTo>
                    <a:pt x="10" y="16"/>
                  </a:lnTo>
                  <a:lnTo>
                    <a:pt x="0" y="0"/>
                  </a:lnTo>
                </a:path>
              </a:pathLst>
            </a:custGeom>
            <a:solidFill>
              <a:srgbClr val="C00000"/>
            </a:solidFill>
            <a:ln w="1270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8" name="Freeform 718"/>
            <p:cNvSpPr>
              <a:spLocks/>
            </p:cNvSpPr>
            <p:nvPr/>
          </p:nvSpPr>
          <p:spPr bwMode="auto">
            <a:xfrm>
              <a:off x="2873" y="1106"/>
              <a:ext cx="14" cy="36"/>
            </a:xfrm>
            <a:custGeom>
              <a:avLst/>
              <a:gdLst>
                <a:gd name="T0" fmla="*/ 0 w 14"/>
                <a:gd name="T1" fmla="*/ 36 h 36"/>
                <a:gd name="T2" fmla="*/ 2 w 14"/>
                <a:gd name="T3" fmla="*/ 32 h 36"/>
                <a:gd name="T4" fmla="*/ 8 w 14"/>
                <a:gd name="T5" fmla="*/ 14 h 36"/>
                <a:gd name="T6" fmla="*/ 14 w 14"/>
                <a:gd name="T7" fmla="*/ 0 h 36"/>
                <a:gd name="T8" fmla="*/ 0 w 14"/>
                <a:gd name="T9" fmla="*/ 36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36"/>
                <a:gd name="T17" fmla="*/ 14 w 14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36">
                  <a:moveTo>
                    <a:pt x="0" y="36"/>
                  </a:moveTo>
                  <a:lnTo>
                    <a:pt x="2" y="32"/>
                  </a:lnTo>
                  <a:lnTo>
                    <a:pt x="8" y="14"/>
                  </a:lnTo>
                  <a:lnTo>
                    <a:pt x="14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9" name="Freeform 719"/>
            <p:cNvSpPr>
              <a:spLocks/>
            </p:cNvSpPr>
            <p:nvPr/>
          </p:nvSpPr>
          <p:spPr bwMode="auto">
            <a:xfrm>
              <a:off x="2887" y="1158"/>
              <a:ext cx="42" cy="4"/>
            </a:xfrm>
            <a:custGeom>
              <a:avLst/>
              <a:gdLst>
                <a:gd name="T0" fmla="*/ 2 w 42"/>
                <a:gd name="T1" fmla="*/ 2 h 4"/>
                <a:gd name="T2" fmla="*/ 0 w 42"/>
                <a:gd name="T3" fmla="*/ 2 h 4"/>
                <a:gd name="T4" fmla="*/ 2 w 42"/>
                <a:gd name="T5" fmla="*/ 0 h 4"/>
                <a:gd name="T6" fmla="*/ 18 w 42"/>
                <a:gd name="T7" fmla="*/ 0 h 4"/>
                <a:gd name="T8" fmla="*/ 42 w 42"/>
                <a:gd name="T9" fmla="*/ 4 h 4"/>
                <a:gd name="T10" fmla="*/ 2 w 42"/>
                <a:gd name="T11" fmla="*/ 2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2"/>
                <a:gd name="T19" fmla="*/ 0 h 4"/>
                <a:gd name="T20" fmla="*/ 42 w 42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2" h="4">
                  <a:moveTo>
                    <a:pt x="2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18" y="0"/>
                  </a:lnTo>
                  <a:lnTo>
                    <a:pt x="42" y="4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0" name="Freeform 720"/>
            <p:cNvSpPr>
              <a:spLocks/>
            </p:cNvSpPr>
            <p:nvPr/>
          </p:nvSpPr>
          <p:spPr bwMode="auto">
            <a:xfrm>
              <a:off x="2869" y="1102"/>
              <a:ext cx="14" cy="36"/>
            </a:xfrm>
            <a:custGeom>
              <a:avLst/>
              <a:gdLst>
                <a:gd name="T0" fmla="*/ 0 w 14"/>
                <a:gd name="T1" fmla="*/ 36 h 36"/>
                <a:gd name="T2" fmla="*/ 0 w 14"/>
                <a:gd name="T3" fmla="*/ 36 h 36"/>
                <a:gd name="T4" fmla="*/ 2 w 14"/>
                <a:gd name="T5" fmla="*/ 32 h 36"/>
                <a:gd name="T6" fmla="*/ 8 w 14"/>
                <a:gd name="T7" fmla="*/ 14 h 36"/>
                <a:gd name="T8" fmla="*/ 8 w 14"/>
                <a:gd name="T9" fmla="*/ 14 h 36"/>
                <a:gd name="T10" fmla="*/ 14 w 14"/>
                <a:gd name="T11" fmla="*/ 0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36"/>
                <a:gd name="T20" fmla="*/ 14 w 14"/>
                <a:gd name="T21" fmla="*/ 36 h 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36">
                  <a:moveTo>
                    <a:pt x="0" y="36"/>
                  </a:moveTo>
                  <a:lnTo>
                    <a:pt x="0" y="36"/>
                  </a:lnTo>
                  <a:lnTo>
                    <a:pt x="2" y="32"/>
                  </a:lnTo>
                  <a:lnTo>
                    <a:pt x="8" y="14"/>
                  </a:lnTo>
                  <a:lnTo>
                    <a:pt x="14" y="0"/>
                  </a:lnTo>
                </a:path>
              </a:pathLst>
            </a:custGeom>
            <a:solidFill>
              <a:srgbClr val="C00000"/>
            </a:solidFill>
            <a:ln w="1270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1" name="Freeform 721"/>
            <p:cNvSpPr>
              <a:spLocks/>
            </p:cNvSpPr>
            <p:nvPr/>
          </p:nvSpPr>
          <p:spPr bwMode="auto">
            <a:xfrm>
              <a:off x="2883" y="1154"/>
              <a:ext cx="42" cy="4"/>
            </a:xfrm>
            <a:custGeom>
              <a:avLst/>
              <a:gdLst>
                <a:gd name="T0" fmla="*/ 2 w 42"/>
                <a:gd name="T1" fmla="*/ 2 h 4"/>
                <a:gd name="T2" fmla="*/ 2 w 42"/>
                <a:gd name="T3" fmla="*/ 2 h 4"/>
                <a:gd name="T4" fmla="*/ 0 w 42"/>
                <a:gd name="T5" fmla="*/ 2 h 4"/>
                <a:gd name="T6" fmla="*/ 2 w 42"/>
                <a:gd name="T7" fmla="*/ 0 h 4"/>
                <a:gd name="T8" fmla="*/ 18 w 42"/>
                <a:gd name="T9" fmla="*/ 0 h 4"/>
                <a:gd name="T10" fmla="*/ 18 w 42"/>
                <a:gd name="T11" fmla="*/ 0 h 4"/>
                <a:gd name="T12" fmla="*/ 42 w 42"/>
                <a:gd name="T13" fmla="*/ 4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2"/>
                <a:gd name="T22" fmla="*/ 0 h 4"/>
                <a:gd name="T23" fmla="*/ 42 w 42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2" h="4">
                  <a:moveTo>
                    <a:pt x="2" y="2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18" y="0"/>
                  </a:lnTo>
                  <a:lnTo>
                    <a:pt x="42" y="4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2" name="Freeform 722"/>
            <p:cNvSpPr>
              <a:spLocks/>
            </p:cNvSpPr>
            <p:nvPr/>
          </p:nvSpPr>
          <p:spPr bwMode="auto">
            <a:xfrm>
              <a:off x="2877" y="1182"/>
              <a:ext cx="20" cy="36"/>
            </a:xfrm>
            <a:custGeom>
              <a:avLst/>
              <a:gdLst>
                <a:gd name="T0" fmla="*/ 0 w 20"/>
                <a:gd name="T1" fmla="*/ 0 h 36"/>
                <a:gd name="T2" fmla="*/ 2 w 20"/>
                <a:gd name="T3" fmla="*/ 2 h 36"/>
                <a:gd name="T4" fmla="*/ 10 w 20"/>
                <a:gd name="T5" fmla="*/ 10 h 36"/>
                <a:gd name="T6" fmla="*/ 18 w 20"/>
                <a:gd name="T7" fmla="*/ 26 h 36"/>
                <a:gd name="T8" fmla="*/ 20 w 20"/>
                <a:gd name="T9" fmla="*/ 36 h 36"/>
                <a:gd name="T10" fmla="*/ 0 w 20"/>
                <a:gd name="T11" fmla="*/ 0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"/>
                <a:gd name="T19" fmla="*/ 0 h 36"/>
                <a:gd name="T20" fmla="*/ 20 w 20"/>
                <a:gd name="T21" fmla="*/ 36 h 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" h="36">
                  <a:moveTo>
                    <a:pt x="0" y="0"/>
                  </a:moveTo>
                  <a:lnTo>
                    <a:pt x="2" y="2"/>
                  </a:lnTo>
                  <a:lnTo>
                    <a:pt x="10" y="10"/>
                  </a:lnTo>
                  <a:lnTo>
                    <a:pt x="18" y="26"/>
                  </a:lnTo>
                  <a:lnTo>
                    <a:pt x="20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3" name="Freeform 723"/>
            <p:cNvSpPr>
              <a:spLocks/>
            </p:cNvSpPr>
            <p:nvPr/>
          </p:nvSpPr>
          <p:spPr bwMode="auto">
            <a:xfrm>
              <a:off x="2873" y="1178"/>
              <a:ext cx="20" cy="36"/>
            </a:xfrm>
            <a:custGeom>
              <a:avLst/>
              <a:gdLst>
                <a:gd name="T0" fmla="*/ 0 w 20"/>
                <a:gd name="T1" fmla="*/ 0 h 36"/>
                <a:gd name="T2" fmla="*/ 0 w 20"/>
                <a:gd name="T3" fmla="*/ 0 h 36"/>
                <a:gd name="T4" fmla="*/ 2 w 20"/>
                <a:gd name="T5" fmla="*/ 2 h 36"/>
                <a:gd name="T6" fmla="*/ 10 w 20"/>
                <a:gd name="T7" fmla="*/ 10 h 36"/>
                <a:gd name="T8" fmla="*/ 10 w 20"/>
                <a:gd name="T9" fmla="*/ 10 h 36"/>
                <a:gd name="T10" fmla="*/ 18 w 20"/>
                <a:gd name="T11" fmla="*/ 26 h 36"/>
                <a:gd name="T12" fmla="*/ 20 w 20"/>
                <a:gd name="T13" fmla="*/ 36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"/>
                <a:gd name="T22" fmla="*/ 0 h 36"/>
                <a:gd name="T23" fmla="*/ 20 w 20"/>
                <a:gd name="T24" fmla="*/ 36 h 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" h="36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10" y="10"/>
                  </a:lnTo>
                  <a:lnTo>
                    <a:pt x="18" y="26"/>
                  </a:lnTo>
                  <a:lnTo>
                    <a:pt x="20" y="36"/>
                  </a:lnTo>
                </a:path>
              </a:pathLst>
            </a:custGeom>
            <a:solidFill>
              <a:srgbClr val="C00000"/>
            </a:solidFill>
            <a:ln w="1270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4" name="Freeform 724"/>
            <p:cNvSpPr>
              <a:spLocks/>
            </p:cNvSpPr>
            <p:nvPr/>
          </p:nvSpPr>
          <p:spPr bwMode="auto">
            <a:xfrm rot="1234166">
              <a:off x="2833" y="1174"/>
              <a:ext cx="10" cy="44"/>
            </a:xfrm>
            <a:custGeom>
              <a:avLst/>
              <a:gdLst>
                <a:gd name="T0" fmla="*/ 10 w 10"/>
                <a:gd name="T1" fmla="*/ 2 h 44"/>
                <a:gd name="T2" fmla="*/ 10 w 10"/>
                <a:gd name="T3" fmla="*/ 2 h 44"/>
                <a:gd name="T4" fmla="*/ 10 w 10"/>
                <a:gd name="T5" fmla="*/ 0 h 44"/>
                <a:gd name="T6" fmla="*/ 8 w 10"/>
                <a:gd name="T7" fmla="*/ 2 h 44"/>
                <a:gd name="T8" fmla="*/ 6 w 10"/>
                <a:gd name="T9" fmla="*/ 4 h 44"/>
                <a:gd name="T10" fmla="*/ 4 w 10"/>
                <a:gd name="T11" fmla="*/ 12 h 44"/>
                <a:gd name="T12" fmla="*/ 4 w 10"/>
                <a:gd name="T13" fmla="*/ 12 h 44"/>
                <a:gd name="T14" fmla="*/ 2 w 10"/>
                <a:gd name="T15" fmla="*/ 32 h 44"/>
                <a:gd name="T16" fmla="*/ 0 w 10"/>
                <a:gd name="T17" fmla="*/ 44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44"/>
                <a:gd name="T29" fmla="*/ 10 w 10"/>
                <a:gd name="T30" fmla="*/ 44 h 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44">
                  <a:moveTo>
                    <a:pt x="10" y="2"/>
                  </a:moveTo>
                  <a:lnTo>
                    <a:pt x="10" y="2"/>
                  </a:lnTo>
                  <a:lnTo>
                    <a:pt x="10" y="0"/>
                  </a:lnTo>
                  <a:lnTo>
                    <a:pt x="8" y="2"/>
                  </a:lnTo>
                  <a:lnTo>
                    <a:pt x="6" y="4"/>
                  </a:lnTo>
                  <a:lnTo>
                    <a:pt x="4" y="12"/>
                  </a:lnTo>
                  <a:lnTo>
                    <a:pt x="2" y="32"/>
                  </a:lnTo>
                  <a:lnTo>
                    <a:pt x="0" y="44"/>
                  </a:lnTo>
                </a:path>
              </a:pathLst>
            </a:custGeom>
            <a:solidFill>
              <a:srgbClr val="C00000"/>
            </a:solidFill>
            <a:ln w="1270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5" name="Freeform 725"/>
            <p:cNvSpPr>
              <a:spLocks/>
            </p:cNvSpPr>
            <p:nvPr/>
          </p:nvSpPr>
          <p:spPr bwMode="auto">
            <a:xfrm>
              <a:off x="2809" y="1162"/>
              <a:ext cx="32" cy="4"/>
            </a:xfrm>
            <a:custGeom>
              <a:avLst/>
              <a:gdLst>
                <a:gd name="T0" fmla="*/ 32 w 32"/>
                <a:gd name="T1" fmla="*/ 0 h 4"/>
                <a:gd name="T2" fmla="*/ 22 w 32"/>
                <a:gd name="T3" fmla="*/ 2 h 4"/>
                <a:gd name="T4" fmla="*/ 6 w 32"/>
                <a:gd name="T5" fmla="*/ 2 h 4"/>
                <a:gd name="T6" fmla="*/ 0 w 32"/>
                <a:gd name="T7" fmla="*/ 4 h 4"/>
                <a:gd name="T8" fmla="*/ 32 w 32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4"/>
                <a:gd name="T17" fmla="*/ 32 w 3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4">
                  <a:moveTo>
                    <a:pt x="32" y="0"/>
                  </a:moveTo>
                  <a:lnTo>
                    <a:pt x="22" y="2"/>
                  </a:lnTo>
                  <a:lnTo>
                    <a:pt x="6" y="2"/>
                  </a:lnTo>
                  <a:lnTo>
                    <a:pt x="0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6" name="Freeform 726"/>
            <p:cNvSpPr>
              <a:spLocks/>
            </p:cNvSpPr>
            <p:nvPr/>
          </p:nvSpPr>
          <p:spPr bwMode="auto">
            <a:xfrm>
              <a:off x="2805" y="1158"/>
              <a:ext cx="32" cy="4"/>
            </a:xfrm>
            <a:custGeom>
              <a:avLst/>
              <a:gdLst>
                <a:gd name="T0" fmla="*/ 32 w 32"/>
                <a:gd name="T1" fmla="*/ 0 h 4"/>
                <a:gd name="T2" fmla="*/ 32 w 32"/>
                <a:gd name="T3" fmla="*/ 0 h 4"/>
                <a:gd name="T4" fmla="*/ 22 w 32"/>
                <a:gd name="T5" fmla="*/ 2 h 4"/>
                <a:gd name="T6" fmla="*/ 6 w 32"/>
                <a:gd name="T7" fmla="*/ 2 h 4"/>
                <a:gd name="T8" fmla="*/ 6 w 32"/>
                <a:gd name="T9" fmla="*/ 2 h 4"/>
                <a:gd name="T10" fmla="*/ 0 w 32"/>
                <a:gd name="T11" fmla="*/ 4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4"/>
                <a:gd name="T20" fmla="*/ 32 w 32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4">
                  <a:moveTo>
                    <a:pt x="32" y="0"/>
                  </a:moveTo>
                  <a:lnTo>
                    <a:pt x="32" y="0"/>
                  </a:lnTo>
                  <a:lnTo>
                    <a:pt x="22" y="2"/>
                  </a:lnTo>
                  <a:lnTo>
                    <a:pt x="6" y="2"/>
                  </a:lnTo>
                  <a:lnTo>
                    <a:pt x="0" y="4"/>
                  </a:lnTo>
                </a:path>
              </a:pathLst>
            </a:custGeom>
            <a:solidFill>
              <a:srgbClr val="C00000"/>
            </a:solidFill>
            <a:ln w="1270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7" name="Oval 727"/>
            <p:cNvSpPr>
              <a:spLocks noChangeArrowheads="1"/>
            </p:cNvSpPr>
            <p:nvPr/>
          </p:nvSpPr>
          <p:spPr bwMode="auto">
            <a:xfrm>
              <a:off x="2928" y="1144"/>
              <a:ext cx="36" cy="27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8" name="Oval 728"/>
            <p:cNvSpPr>
              <a:spLocks noChangeArrowheads="1"/>
            </p:cNvSpPr>
            <p:nvPr/>
          </p:nvSpPr>
          <p:spPr bwMode="auto">
            <a:xfrm rot="-4130108">
              <a:off x="2876" y="1074"/>
              <a:ext cx="36" cy="27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9" name="Oval 729"/>
            <p:cNvSpPr>
              <a:spLocks noChangeArrowheads="1"/>
            </p:cNvSpPr>
            <p:nvPr/>
          </p:nvSpPr>
          <p:spPr bwMode="auto">
            <a:xfrm rot="3866401">
              <a:off x="2884" y="1216"/>
              <a:ext cx="36" cy="27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30" name="Oval 730"/>
            <p:cNvSpPr>
              <a:spLocks noChangeArrowheads="1"/>
            </p:cNvSpPr>
            <p:nvPr/>
          </p:nvSpPr>
          <p:spPr bwMode="auto">
            <a:xfrm rot="-3871303">
              <a:off x="2802" y="1214"/>
              <a:ext cx="36" cy="27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31" name="Oval 731"/>
            <p:cNvSpPr>
              <a:spLocks noChangeArrowheads="1"/>
            </p:cNvSpPr>
            <p:nvPr/>
          </p:nvSpPr>
          <p:spPr bwMode="auto">
            <a:xfrm>
              <a:off x="2770" y="1148"/>
              <a:ext cx="36" cy="27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32" name="Oval 732"/>
            <p:cNvSpPr>
              <a:spLocks noChangeArrowheads="1"/>
            </p:cNvSpPr>
            <p:nvPr/>
          </p:nvSpPr>
          <p:spPr bwMode="auto">
            <a:xfrm rot="3378594">
              <a:off x="2802" y="1068"/>
              <a:ext cx="36" cy="27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</p:spTree>
    <p:extLst>
      <p:ext uri="{BB962C8B-B14F-4D97-AF65-F5344CB8AC3E}">
        <p14:creationId xmlns:p14="http://schemas.microsoft.com/office/powerpoint/2010/main" val="194165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0851" y="5219700"/>
            <a:ext cx="8534400" cy="1130300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Sociální ekonomika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4212" y="685800"/>
            <a:ext cx="5932488" cy="4533900"/>
          </a:xfrm>
        </p:spPr>
        <p:txBody>
          <a:bodyPr>
            <a:normAutofit/>
          </a:bodyPr>
          <a:lstStyle/>
          <a:p>
            <a:r>
              <a:rPr lang="cs-CZ" b="1" dirty="0" smtClean="0"/>
              <a:t>Sociální ekonomika je určitou alternativou pro řešení problematiky, kterou tradiční ekonomika nedokáže vždy řešit (dlouhodobá nezaměstnanost, sociální vyloučení některých skupin obyvatel, nižší ekonomická síla v okrajových regionech)</a:t>
            </a:r>
          </a:p>
          <a:p>
            <a:r>
              <a:rPr lang="cs-CZ" b="1" dirty="0" smtClean="0"/>
              <a:t>Sociální ekonomika hraje důležitou roli v místním rozvoji a v sociální soudržnosti (zvýšení zaměstnanosti, boj proti chudobě) </a:t>
            </a:r>
            <a:endParaRPr lang="cs-CZ" b="1" dirty="0"/>
          </a:p>
        </p:txBody>
      </p:sp>
      <p:pic>
        <p:nvPicPr>
          <p:cNvPr id="8" name="Picture 9" descr="kom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00" y="504130"/>
            <a:ext cx="2300064" cy="24486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ompletac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548" y="685800"/>
            <a:ext cx="2300064" cy="24486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396" y="868890"/>
            <a:ext cx="2300064" cy="244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6" descr="DSC_00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244" y="1051980"/>
            <a:ext cx="2300064" cy="244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Myšk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092" y="1235070"/>
            <a:ext cx="2300064" cy="244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3" name="Picture 2" descr="C:\Users\Marketa\Desktop\KASEA\Fotky\VO - Fifejdy\P101015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28775" y="1418160"/>
            <a:ext cx="2297229" cy="244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5" name="obrázek 26" descr="D:\Stará plocha\sociální podnikání\MTS 2014\SAM_179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77283" y="1594175"/>
            <a:ext cx="2273980" cy="2454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983" y="1766430"/>
            <a:ext cx="2308212" cy="24580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561" y="1973866"/>
            <a:ext cx="2322679" cy="24228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409" y="2137282"/>
            <a:ext cx="2355385" cy="23576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561" y="2312117"/>
            <a:ext cx="2355385" cy="23762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983" y="2513149"/>
            <a:ext cx="2355385" cy="23382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553" y="2764560"/>
            <a:ext cx="2346913" cy="22331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23101" y="2976755"/>
            <a:ext cx="2346211" cy="22139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676" y="3132540"/>
            <a:ext cx="2340537" cy="22128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350" y="3325354"/>
            <a:ext cx="2334735" cy="2199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700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1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8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2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9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2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Malé Srovnání podniků</a:t>
            </a:r>
            <a:endParaRPr lang="cs-CZ" sz="2800" b="1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684212" y="500063"/>
            <a:ext cx="4649787" cy="576262"/>
          </a:xfrm>
        </p:spPr>
        <p:txBody>
          <a:bodyPr/>
          <a:lstStyle/>
          <a:p>
            <a:r>
              <a:rPr lang="cs-CZ" sz="2400" b="1" u="sng" dirty="0" smtClean="0"/>
              <a:t>Sociální podnik</a:t>
            </a:r>
            <a:endParaRPr lang="cs-CZ" sz="2400" b="1" u="sng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430210" y="1345669"/>
            <a:ext cx="6122989" cy="3141663"/>
          </a:xfrm>
        </p:spPr>
        <p:txBody>
          <a:bodyPr>
            <a:normAutofit fontScale="92500"/>
          </a:bodyPr>
          <a:lstStyle/>
          <a:p>
            <a:r>
              <a:rPr lang="cs-CZ" sz="2100" b="1" dirty="0" smtClean="0"/>
              <a:t>Schopnost vytvářet zisk není prvořadým cílem</a:t>
            </a:r>
          </a:p>
          <a:p>
            <a:r>
              <a:rPr lang="cs-CZ" sz="2100" b="1" dirty="0" smtClean="0"/>
              <a:t>Téměř nemožnost získání úvěrů, půjček</a:t>
            </a:r>
          </a:p>
          <a:p>
            <a:r>
              <a:rPr lang="cs-CZ" sz="2100" b="1" dirty="0" smtClean="0"/>
              <a:t>Nižší procentuální spoluúčast při realizaci projektu EU fondů</a:t>
            </a:r>
          </a:p>
          <a:p>
            <a:r>
              <a:rPr lang="cs-CZ" sz="2100" b="1" dirty="0" smtClean="0"/>
              <a:t>Nutnost ekonomického základu, finančního plánování, přípravy strategií, vhodný výrobní program</a:t>
            </a:r>
          </a:p>
          <a:p>
            <a:r>
              <a:rPr lang="cs-CZ" sz="2100" b="1" dirty="0" smtClean="0"/>
              <a:t>Zaměstnanec je zaměstnancem</a:t>
            </a:r>
          </a:p>
          <a:p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3"/>
          </p:nvPr>
        </p:nvSpPr>
        <p:spPr>
          <a:xfrm>
            <a:off x="6769099" y="500063"/>
            <a:ext cx="4665134" cy="576262"/>
          </a:xfrm>
        </p:spPr>
        <p:txBody>
          <a:bodyPr/>
          <a:lstStyle/>
          <a:p>
            <a:r>
              <a:rPr lang="cs-CZ" sz="2400" b="1" u="sng" dirty="0" smtClean="0"/>
              <a:t>Běžný podnik</a:t>
            </a:r>
            <a:endParaRPr lang="cs-CZ" sz="2400" b="1" u="sng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4"/>
          </p:nvPr>
        </p:nvSpPr>
        <p:spPr>
          <a:xfrm>
            <a:off x="6553198" y="1262062"/>
            <a:ext cx="5308601" cy="3957638"/>
          </a:xfrm>
        </p:spPr>
        <p:txBody>
          <a:bodyPr>
            <a:normAutofit/>
          </a:bodyPr>
          <a:lstStyle/>
          <a:p>
            <a:r>
              <a:rPr lang="cs-CZ" sz="1900" b="1" dirty="0" smtClean="0"/>
              <a:t>Podnik je založen za účelem tvorby zisku</a:t>
            </a:r>
          </a:p>
          <a:p>
            <a:r>
              <a:rPr lang="cs-CZ" sz="1900" b="1" dirty="0" smtClean="0"/>
              <a:t>Možnost získání úvěrů, půjček</a:t>
            </a:r>
          </a:p>
          <a:p>
            <a:r>
              <a:rPr lang="cs-CZ" sz="1900" b="1" dirty="0" smtClean="0"/>
              <a:t>Vyšší procentuální spoluúčast při realizaci projektů EU fondů</a:t>
            </a:r>
          </a:p>
          <a:p>
            <a:r>
              <a:rPr lang="cs-CZ" sz="1900" b="1" dirty="0"/>
              <a:t>Nutnost ekonomického základu, finančního plánování, přípravy </a:t>
            </a:r>
            <a:r>
              <a:rPr lang="cs-CZ" sz="1900" b="1" dirty="0" smtClean="0"/>
              <a:t>strategií, vhodný výrobní program</a:t>
            </a:r>
            <a:endParaRPr lang="cs-CZ" sz="1900" b="1" dirty="0"/>
          </a:p>
          <a:p>
            <a:r>
              <a:rPr lang="cs-CZ" sz="1900" b="1" dirty="0" smtClean="0"/>
              <a:t>Zaměstnanec je lidským zdrojem</a:t>
            </a:r>
            <a:endParaRPr lang="cs-CZ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13969">
            <a:off x="5786965" y="4390068"/>
            <a:ext cx="3429001" cy="20307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743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1" y="4741332"/>
            <a:ext cx="6186488" cy="1507067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Kdo může založit sociální podnik?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4211" y="433916"/>
            <a:ext cx="4937655" cy="4813300"/>
          </a:xfrm>
        </p:spPr>
        <p:txBody>
          <a:bodyPr/>
          <a:lstStyle/>
          <a:p>
            <a:r>
              <a:rPr lang="cs-CZ" b="1" dirty="0" smtClean="0"/>
              <a:t>Právnické osoby podle korporátního zákona</a:t>
            </a:r>
          </a:p>
          <a:p>
            <a:r>
              <a:rPr lang="cs-CZ" b="1" dirty="0" smtClean="0"/>
              <a:t>Fyzické osoby podnikající a zaměstnávající</a:t>
            </a:r>
          </a:p>
          <a:p>
            <a:r>
              <a:rPr lang="cs-CZ" b="1" dirty="0" smtClean="0"/>
              <a:t>Neziskové organizace</a:t>
            </a:r>
          </a:p>
          <a:p>
            <a:r>
              <a:rPr lang="cs-CZ" b="1" dirty="0" smtClean="0"/>
              <a:t>Obce </a:t>
            </a:r>
          </a:p>
          <a:p>
            <a:r>
              <a:rPr lang="cs-CZ" b="1" dirty="0" smtClean="0"/>
              <a:t>Družstva</a:t>
            </a:r>
            <a:endParaRPr lang="cs-CZ" b="1" dirty="0"/>
          </a:p>
        </p:txBody>
      </p:sp>
      <p:sp>
        <p:nvSpPr>
          <p:cNvPr id="12" name="Zástupný symbol pro obsah 11"/>
          <p:cNvSpPr>
            <a:spLocks noGrp="1"/>
          </p:cNvSpPr>
          <p:nvPr>
            <p:ph sz="half" idx="2"/>
          </p:nvPr>
        </p:nvSpPr>
        <p:spPr>
          <a:xfrm>
            <a:off x="8971242" y="1511298"/>
            <a:ext cx="2192867" cy="1380067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4" name="Picture 9" descr="kom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072" y="326854"/>
            <a:ext cx="3152907" cy="27952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22" descr="http://www.krabickyvd.cz/img/content_img/content_img_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51122" y="3352846"/>
            <a:ext cx="2744857" cy="30225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Obrázek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069" y="846288"/>
            <a:ext cx="2336799" cy="22758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obrázek 19" descr="http://www.krabickyvd.cz/img/content_img/content_img_2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0469" y="3352846"/>
            <a:ext cx="2336799" cy="2031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911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4812" y="5262032"/>
            <a:ext cx="8534400" cy="1507067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Klastr sociálních </a:t>
            </a:r>
            <a:br>
              <a:rPr lang="cs-CZ" sz="2800" b="1" dirty="0" smtClean="0"/>
            </a:br>
            <a:r>
              <a:rPr lang="cs-CZ" sz="2800" b="1" dirty="0" smtClean="0"/>
              <a:t>inovací a podniků - SINEC</a:t>
            </a:r>
            <a:endParaRPr lang="cs-CZ" sz="2800" b="1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404812" y="1297178"/>
            <a:ext cx="9907588" cy="4147657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>
                <a:latin typeface="Century Gothic" panose="020B0502020202020204" pitchFamily="34" charset="0"/>
              </a:rPr>
              <a:t>Založen v prosinci 2013</a:t>
            </a:r>
          </a:p>
          <a:p>
            <a:r>
              <a:rPr lang="cs-CZ" sz="2400" dirty="0" smtClean="0">
                <a:latin typeface="Century Gothic" panose="020B0502020202020204" pitchFamily="34" charset="0"/>
              </a:rPr>
              <a:t>Začleňování </a:t>
            </a:r>
            <a:r>
              <a:rPr lang="cs-CZ" sz="2400" dirty="0">
                <a:latin typeface="Century Gothic" panose="020B0502020202020204" pitchFamily="34" charset="0"/>
              </a:rPr>
              <a:t>sociálních podniků a dalších aktérů sociálního podnikání</a:t>
            </a:r>
          </a:p>
          <a:p>
            <a:r>
              <a:rPr lang="cs-CZ" sz="2400" dirty="0" smtClean="0">
                <a:latin typeface="Century Gothic" panose="020B0502020202020204" pitchFamily="34" charset="0"/>
              </a:rPr>
              <a:t>Zájem </a:t>
            </a:r>
            <a:r>
              <a:rPr lang="cs-CZ" sz="2400" dirty="0">
                <a:latin typeface="Century Gothic" panose="020B0502020202020204" pitchFamily="34" charset="0"/>
              </a:rPr>
              <a:t>o řešení zaměstnávání osob obtížně zaměstnatelných</a:t>
            </a:r>
          </a:p>
          <a:p>
            <a:r>
              <a:rPr lang="cs-CZ" sz="2400" dirty="0" smtClean="0">
                <a:latin typeface="Century Gothic" panose="020B0502020202020204" pitchFamily="34" charset="0"/>
              </a:rPr>
              <a:t>51 </a:t>
            </a:r>
            <a:r>
              <a:rPr lang="cs-CZ" sz="2400" dirty="0">
                <a:latin typeface="Century Gothic" panose="020B0502020202020204" pitchFamily="34" charset="0"/>
              </a:rPr>
              <a:t>členských subjektů</a:t>
            </a:r>
          </a:p>
          <a:p>
            <a:r>
              <a:rPr lang="cs-CZ" sz="2400" dirty="0" smtClean="0">
                <a:latin typeface="Century Gothic" panose="020B0502020202020204" pitchFamily="34" charset="0"/>
              </a:rPr>
              <a:t>Téměř 2 000 zaměstnanců</a:t>
            </a:r>
            <a:endParaRPr lang="cs-CZ" sz="2400" dirty="0">
              <a:latin typeface="Century Gothic" panose="020B0502020202020204" pitchFamily="34" charset="0"/>
            </a:endParaRPr>
          </a:p>
          <a:p>
            <a:r>
              <a:rPr lang="cs-CZ" sz="2400" dirty="0" smtClean="0">
                <a:latin typeface="Century Gothic" panose="020B0502020202020204" pitchFamily="34" charset="0"/>
              </a:rPr>
              <a:t>Více </a:t>
            </a:r>
            <a:r>
              <a:rPr lang="cs-CZ" sz="2400" dirty="0">
                <a:latin typeface="Century Gothic" panose="020B0502020202020204" pitchFamily="34" charset="0"/>
              </a:rPr>
              <a:t>než </a:t>
            </a:r>
            <a:r>
              <a:rPr lang="cs-CZ" sz="2400" dirty="0" smtClean="0">
                <a:latin typeface="Century Gothic" panose="020B0502020202020204" pitchFamily="34" charset="0"/>
              </a:rPr>
              <a:t>450 </a:t>
            </a:r>
            <a:r>
              <a:rPr lang="cs-CZ" sz="2400" dirty="0">
                <a:latin typeface="Century Gothic" panose="020B0502020202020204" pitchFamily="34" charset="0"/>
              </a:rPr>
              <a:t>mil. Kč obratu </a:t>
            </a:r>
            <a:endParaRPr lang="cs-CZ" sz="2400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cs-CZ" sz="2400" dirty="0">
                <a:latin typeface="Century Gothic" panose="020B0502020202020204" pitchFamily="34" charset="0"/>
              </a:rPr>
              <a:t> </a:t>
            </a:r>
            <a:r>
              <a:rPr lang="cs-CZ" sz="2400" dirty="0" smtClean="0">
                <a:latin typeface="Century Gothic" panose="020B0502020202020204" pitchFamily="34" charset="0"/>
              </a:rPr>
              <a:t>   členských </a:t>
            </a:r>
            <a:r>
              <a:rPr lang="cs-CZ" sz="2400" dirty="0">
                <a:latin typeface="Century Gothic" panose="020B0502020202020204" pitchFamily="34" charset="0"/>
              </a:rPr>
              <a:t>subjektů</a:t>
            </a:r>
          </a:p>
        </p:txBody>
      </p:sp>
      <p:pic>
        <p:nvPicPr>
          <p:cNvPr id="5" name="Zástupný symbol pro obsah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20" y="156558"/>
            <a:ext cx="3466729" cy="103671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955" y="3183969"/>
            <a:ext cx="5881253" cy="339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11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4812" y="5262032"/>
            <a:ext cx="8534400" cy="1507067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Klastr sociálních </a:t>
            </a:r>
            <a:br>
              <a:rPr lang="cs-CZ" sz="2800" b="1" dirty="0" smtClean="0"/>
            </a:br>
            <a:r>
              <a:rPr lang="cs-CZ" sz="2800" b="1" dirty="0" smtClean="0"/>
              <a:t>inovací a podniků - SINEC</a:t>
            </a:r>
            <a:endParaRPr lang="cs-CZ" sz="2800" b="1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404812" y="1193269"/>
            <a:ext cx="9907588" cy="4147657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b="1" dirty="0"/>
              <a:t>Stabilizace Klastru sociálních inovací a podniků SINEC </a:t>
            </a:r>
            <a:r>
              <a:rPr lang="cs-CZ" sz="2400" b="1" dirty="0" smtClean="0"/>
              <a:t>a podpora </a:t>
            </a:r>
            <a:r>
              <a:rPr lang="cs-CZ" sz="2400" b="1" dirty="0"/>
              <a:t>jeho </a:t>
            </a:r>
            <a:r>
              <a:rPr lang="cs-CZ" sz="2400" b="1" dirty="0" smtClean="0"/>
              <a:t>členů</a:t>
            </a:r>
          </a:p>
          <a:p>
            <a:pPr marL="0" indent="0">
              <a:buNone/>
            </a:pPr>
            <a:r>
              <a:rPr lang="cs-CZ" sz="2400" dirty="0" smtClean="0"/>
              <a:t>CZ.03.2.63/0.0/0.0/15_041/0002223</a:t>
            </a:r>
          </a:p>
          <a:p>
            <a:pPr marL="0" indent="0">
              <a:buNone/>
            </a:pPr>
            <a:endParaRPr lang="cs-CZ" sz="1100" b="1" dirty="0"/>
          </a:p>
          <a:p>
            <a:pPr marL="0" indent="0">
              <a:buNone/>
            </a:pPr>
            <a:r>
              <a:rPr lang="cs-CZ" sz="2400" b="1" dirty="0" smtClean="0"/>
              <a:t>Doba realizace: 1. 10. 2016 – 30. 9. 2018</a:t>
            </a:r>
          </a:p>
          <a:p>
            <a:pPr marL="0" indent="0">
              <a:buNone/>
            </a:pPr>
            <a:endParaRPr lang="cs-CZ" sz="1100" b="1" dirty="0"/>
          </a:p>
          <a:p>
            <a:pPr marL="0" indent="0">
              <a:buNone/>
            </a:pPr>
            <a:r>
              <a:rPr lang="cs-CZ" sz="2400" b="1" dirty="0" smtClean="0"/>
              <a:t>Stabilizace managementu, strategické řízení, workshopy pro zaměstnavatele, semináře pro veřejnou správu, stáže v sociálních podnicích, vzdělávání NNO, mezinárodní konference</a:t>
            </a:r>
            <a:endParaRPr lang="cs-CZ" sz="2400" b="1" dirty="0"/>
          </a:p>
        </p:txBody>
      </p:sp>
      <p:pic>
        <p:nvPicPr>
          <p:cNvPr id="3074" name="Picture 2" descr="http://files.klastr-socialnich-podniku.webnode.cz/200000157-b342ab43e6/logo_OPZ_barev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30" y="473075"/>
            <a:ext cx="2504643" cy="59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42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1" y="5084232"/>
            <a:ext cx="3532454" cy="1507067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Sociální podniky </a:t>
            </a:r>
            <a:br>
              <a:rPr lang="cs-CZ" sz="2800" b="1" dirty="0" smtClean="0"/>
            </a:br>
            <a:r>
              <a:rPr lang="cs-CZ" sz="2800" b="1" dirty="0" smtClean="0"/>
              <a:t>v klastru</a:t>
            </a:r>
            <a:endParaRPr lang="cs-CZ" sz="2800" b="1" dirty="0"/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1"/>
          </p:nvPr>
        </p:nvSpPr>
        <p:spPr>
          <a:xfrm>
            <a:off x="684211" y="1562100"/>
            <a:ext cx="3913189" cy="3158278"/>
          </a:xfrm>
        </p:spPr>
        <p:txBody>
          <a:bodyPr/>
          <a:lstStyle/>
          <a:p>
            <a:r>
              <a:rPr lang="cs-CZ" b="1" dirty="0" smtClean="0"/>
              <a:t>Chrpa Krnov</a:t>
            </a:r>
          </a:p>
          <a:p>
            <a:pPr marL="0" indent="0">
              <a:buNone/>
            </a:pPr>
            <a:r>
              <a:rPr lang="cs-CZ" dirty="0" smtClean="0"/>
              <a:t>Zahradnictví</a:t>
            </a:r>
          </a:p>
          <a:p>
            <a:pPr marL="0" indent="0">
              <a:buNone/>
            </a:pPr>
            <a:r>
              <a:rPr lang="cs-CZ" dirty="0" smtClean="0"/>
              <a:t>Gravírování předmětů</a:t>
            </a:r>
          </a:p>
          <a:p>
            <a:pPr marL="0" indent="0">
              <a:buNone/>
            </a:pPr>
            <a:r>
              <a:rPr lang="cs-CZ" dirty="0" smtClean="0"/>
              <a:t>Výroba dárkových předmětů a bytových doplňků</a:t>
            </a:r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0" y="465456"/>
            <a:ext cx="1638300" cy="1568873"/>
          </a:xfr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http://img.firmy.cz/logo/medium/201202/2416/2b/4f47c0342b37c11854370000?v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33" y="362163"/>
            <a:ext cx="1964267" cy="140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775" y="465455"/>
            <a:ext cx="1668780" cy="156887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Šálky s podšálk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530" y="465455"/>
            <a:ext cx="1668780" cy="156887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397500" y="2250862"/>
            <a:ext cx="1638300" cy="156887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0" name="Picture 6" descr="Mísy a misk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255" y="2250862"/>
            <a:ext cx="1638300" cy="156887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010" y="2263669"/>
            <a:ext cx="1638300" cy="155606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2" name="Picture 8" descr="Váno&amp;ccaron;ní dekorac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0" y="4036268"/>
            <a:ext cx="1638300" cy="156887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elikono&amp;ccaron;ní dekorac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255" y="4036268"/>
            <a:ext cx="1638300" cy="156887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klen&amp;ecaron;né pilníky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010" y="4049076"/>
            <a:ext cx="1638300" cy="157532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18" y="5084232"/>
            <a:ext cx="1857375" cy="16130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22" y="465455"/>
            <a:ext cx="7222065" cy="56077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0104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5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5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0"/>
                            </p:stCondLst>
                            <p:childTnLst>
                              <p:par>
                                <p:cTn id="35" presetID="5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0"/>
                            </p:stCondLst>
                            <p:childTnLst>
                              <p:par>
                                <p:cTn id="41" presetID="5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000"/>
                            </p:stCondLst>
                            <p:childTnLst>
                              <p:par>
                                <p:cTn id="47" presetID="5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000"/>
                            </p:stCondLst>
                            <p:childTnLst>
                              <p:par>
                                <p:cTn id="53" presetID="5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6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6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1" y="5084232"/>
            <a:ext cx="3532454" cy="1507067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Sociální podniky </a:t>
            </a:r>
            <a:br>
              <a:rPr lang="cs-CZ" sz="2800" b="1" dirty="0" smtClean="0"/>
            </a:br>
            <a:r>
              <a:rPr lang="cs-CZ" sz="2800" b="1" dirty="0" smtClean="0"/>
              <a:t>v klastru</a:t>
            </a:r>
            <a:endParaRPr lang="cs-CZ" sz="2800" b="1" dirty="0"/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1"/>
          </p:nvPr>
        </p:nvSpPr>
        <p:spPr>
          <a:xfrm>
            <a:off x="684211" y="1562100"/>
            <a:ext cx="4937655" cy="3158278"/>
          </a:xfrm>
        </p:spPr>
        <p:txBody>
          <a:bodyPr/>
          <a:lstStyle/>
          <a:p>
            <a:r>
              <a:rPr lang="cs-CZ" b="1" dirty="0" smtClean="0"/>
              <a:t>Zelená dílna s. r. o. Bruntál</a:t>
            </a:r>
          </a:p>
          <a:p>
            <a:pPr marL="0" indent="0">
              <a:buNone/>
            </a:pPr>
            <a:r>
              <a:rPr lang="cs-CZ" dirty="0" smtClean="0"/>
              <a:t>Ekologická recyklace odpadního elektrického a elektronického zařízení</a:t>
            </a:r>
          </a:p>
          <a:p>
            <a:pPr marL="0" indent="0">
              <a:buNone/>
            </a:pPr>
            <a:r>
              <a:rPr lang="cs-CZ" dirty="0" smtClean="0"/>
              <a:t>Nákladní autodoprava kontejnerovým vozidlem nad 3,5 t</a:t>
            </a:r>
          </a:p>
          <a:p>
            <a:pPr marL="0" indent="0">
              <a:buNone/>
            </a:pPr>
            <a:r>
              <a:rPr lang="cs-CZ" dirty="0" smtClean="0"/>
              <a:t>Kompletační a montážní práce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10" y="572771"/>
            <a:ext cx="865189" cy="82422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866" y="410739"/>
            <a:ext cx="3340100" cy="27305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6" y="791739"/>
            <a:ext cx="3340100" cy="27305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255" y="1172739"/>
            <a:ext cx="3361266" cy="27305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933" y="1553739"/>
            <a:ext cx="3361266" cy="27305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644" y="1989878"/>
            <a:ext cx="3361266" cy="27305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683" y="2426017"/>
            <a:ext cx="3374627" cy="27305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255" y="2873268"/>
            <a:ext cx="3381377" cy="27193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6" y="3281996"/>
            <a:ext cx="3381377" cy="27467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616" y="3705435"/>
            <a:ext cx="3366160" cy="27813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088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Sociální podniky </a:t>
            </a:r>
            <a:br>
              <a:rPr lang="cs-CZ" sz="2800" b="1" dirty="0" smtClean="0"/>
            </a:br>
            <a:r>
              <a:rPr lang="cs-CZ" sz="2800" b="1" dirty="0" smtClean="0"/>
              <a:t>v klastru</a:t>
            </a:r>
            <a:endParaRPr lang="cs-CZ" sz="2800" b="1" dirty="0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684212" y="499536"/>
            <a:ext cx="4751388" cy="4234234"/>
          </a:xfrm>
        </p:spPr>
        <p:txBody>
          <a:bodyPr/>
          <a:lstStyle/>
          <a:p>
            <a:r>
              <a:rPr lang="cs-CZ" b="1" dirty="0" smtClean="0"/>
              <a:t>Unika Morava s. r. o. Karviná</a:t>
            </a:r>
          </a:p>
          <a:p>
            <a:pPr marL="0" indent="0">
              <a:buNone/>
            </a:pPr>
            <a:r>
              <a:rPr lang="cs-CZ" dirty="0" smtClean="0"/>
              <a:t>Účetní služby, účetní poradenství</a:t>
            </a:r>
          </a:p>
          <a:p>
            <a:pPr marL="0" indent="0">
              <a:buNone/>
            </a:pPr>
            <a:r>
              <a:rPr lang="cs-CZ" dirty="0" smtClean="0"/>
              <a:t>Daňová evidence</a:t>
            </a:r>
          </a:p>
          <a:p>
            <a:pPr marL="0" indent="0">
              <a:buNone/>
            </a:pPr>
            <a:r>
              <a:rPr lang="cs-CZ" dirty="0" smtClean="0"/>
              <a:t>Mzdové účetnictví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Unika Centrum o. p. s.</a:t>
            </a:r>
          </a:p>
          <a:p>
            <a:pPr marL="0" indent="0">
              <a:buNone/>
            </a:pPr>
            <a:r>
              <a:rPr lang="cs-CZ" dirty="0" smtClean="0"/>
              <a:t>Služby lidem se zdravotním postižením a seniorům</a:t>
            </a:r>
          </a:p>
          <a:p>
            <a:pPr marL="0" indent="0">
              <a:buNone/>
            </a:pPr>
            <a:r>
              <a:rPr lang="cs-CZ" dirty="0" smtClean="0"/>
              <a:t>Masérské centrum a nehtové studio</a:t>
            </a:r>
          </a:p>
        </p:txBody>
      </p:sp>
      <p:pic>
        <p:nvPicPr>
          <p:cNvPr id="15" name="Picture 4" descr="https://i.ytimg.com/vi/drDbPgN5duU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499535"/>
            <a:ext cx="5544616" cy="31683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://www.centrumkrasyaodpocinku.cz/imgs/shared/massage_pic_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906" y="3235185"/>
            <a:ext cx="1656184" cy="149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http://www.centrumkrasyaodpocinku.cz/imgs/shared/massage_pic_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179" y="3554412"/>
            <a:ext cx="1656184" cy="149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http://www.centrumkrasyaodpocinku.cz/imgs/shared/massage_pic_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452" y="3984477"/>
            <a:ext cx="1659531" cy="149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6" descr="http://www.centrumkrasyaodpocinku.cz/imgs/shared/nehty_pic_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072" y="4347617"/>
            <a:ext cx="1656184" cy="149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52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Řez">
  <a:themeElements>
    <a:clrScheme name="Slice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903AAAE-3EA5-424A-B142-CC51DC1F897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7AE1E23F8B5A245AC6E45F70F5382A9" ma:contentTypeVersion="7" ma:contentTypeDescription="Vytvoří nový dokument" ma:contentTypeScope="" ma:versionID="8f188600e4ddd56dacbb6a548df197eb">
  <xsd:schema xmlns:xsd="http://www.w3.org/2001/XMLSchema" xmlns:xs="http://www.w3.org/2001/XMLSchema" xmlns:p="http://schemas.microsoft.com/office/2006/metadata/properties" xmlns:ns2="7d809470-1a6e-4bfc-91db-225fb1e90d66" xmlns:ns3="cbf93933-7e34-445d-b573-df8b936ebd31" targetNamespace="http://schemas.microsoft.com/office/2006/metadata/properties" ma:root="true" ma:fieldsID="8de6e60e7054b2874c1c9b9e28ec946a" ns2:_="" ns3:_="">
    <xsd:import namespace="7d809470-1a6e-4bfc-91db-225fb1e90d66"/>
    <xsd:import namespace="cbf93933-7e34-445d-b573-df8b936ebd3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809470-1a6e-4bfc-91db-225fb1e90d6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f93933-7e34-445d-b573-df8b936ebd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44FED42-1CE9-4D41-A78A-554EFA182007}"/>
</file>

<file path=customXml/itemProps2.xml><?xml version="1.0" encoding="utf-8"?>
<ds:datastoreItem xmlns:ds="http://schemas.openxmlformats.org/officeDocument/2006/customXml" ds:itemID="{125D0818-38C6-449F-8F4D-C83687BC8E5D}"/>
</file>

<file path=customXml/itemProps3.xml><?xml version="1.0" encoding="utf-8"?>
<ds:datastoreItem xmlns:ds="http://schemas.openxmlformats.org/officeDocument/2006/customXml" ds:itemID="{EC2D02A1-24F2-4B85-BD42-8C709894C3C0}"/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995</TotalTime>
  <Words>558</Words>
  <Application>Microsoft Office PowerPoint</Application>
  <PresentationFormat>Širokoúhlá obrazovka</PresentationFormat>
  <Paragraphs>107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2" baseType="lpstr">
      <vt:lpstr>Arial</vt:lpstr>
      <vt:lpstr>Century Gothic</vt:lpstr>
      <vt:lpstr>Wingdings 3</vt:lpstr>
      <vt:lpstr>Řez</vt:lpstr>
      <vt:lpstr>Podpora sociálního podnikání a sociálních inovací v Moravskoslezském kraji  </vt:lpstr>
      <vt:lpstr>Sociální ekonomika</vt:lpstr>
      <vt:lpstr>Malé Srovnání podniků</vt:lpstr>
      <vt:lpstr>Kdo může založit sociální podnik?</vt:lpstr>
      <vt:lpstr>Klastr sociálních  inovací a podniků - SINEC</vt:lpstr>
      <vt:lpstr>Klastr sociálních  inovací a podniků - SINEC</vt:lpstr>
      <vt:lpstr>Sociální podniky  v klastru</vt:lpstr>
      <vt:lpstr>Sociální podniky  v klastru</vt:lpstr>
      <vt:lpstr>Sociální podniky  v klastru</vt:lpstr>
      <vt:lpstr>Sociální podniky  v klastru</vt:lpstr>
      <vt:lpstr>Sociální podniky  v klastru</vt:lpstr>
      <vt:lpstr>Sociální podniky  v klastru</vt:lpstr>
      <vt:lpstr>Sociální podniky  v klastru</vt:lpstr>
      <vt:lpstr>Sociální podniky  v klastru</vt:lpstr>
      <vt:lpstr>Sociální podniky  v klastru</vt:lpstr>
      <vt:lpstr>Sociální podniky  V klastru</vt:lpstr>
      <vt:lpstr>Sociální podniky  V klastru</vt:lpstr>
      <vt:lpstr>Děkuji vám za pozornost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Sociální podnikání v Moravskoslezském kraji</dc:title>
  <dc:creator>Jana</dc:creator>
  <cp:lastModifiedBy>uzivatel</cp:lastModifiedBy>
  <cp:revision>104</cp:revision>
  <dcterms:created xsi:type="dcterms:W3CDTF">2014-12-06T04:33:44Z</dcterms:created>
  <dcterms:modified xsi:type="dcterms:W3CDTF">2017-11-21T06:10:49Z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0x01010017AE1E23F8B5A245AC6E45F70F5382A9</vt:lpwstr>
  </property>
</Properties>
</file>