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0.xml" ContentType="application/vnd.openxmlformats-officedocument.presentationml.slide+xml"/>
  <Override PartName="/ppt/slides/slide5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6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6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1.xml" ContentType="application/vnd.openxmlformats-officedocument.theme+xml"/>
  <Override PartName="/ppt/handoutMasters/handoutMaster1.xml" ContentType="application/vnd.openxmlformats-officedocument.presentationml.handoutMaster+xml"/>
  <Override PartName="/ppt/theme/theme2.xml" ContentType="application/vnd.openxmlformats-officedocument.them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12"/>
  </p:handoutMasterIdLst>
  <p:sldIdLst>
    <p:sldId id="256" r:id="rId2"/>
    <p:sldId id="270" r:id="rId3"/>
    <p:sldId id="271" r:id="rId4"/>
    <p:sldId id="264" r:id="rId5"/>
    <p:sldId id="265" r:id="rId6"/>
    <p:sldId id="268" r:id="rId7"/>
    <p:sldId id="257" r:id="rId8"/>
    <p:sldId id="262" r:id="rId9"/>
    <p:sldId id="263" r:id="rId10"/>
    <p:sldId id="261" r:id="rId11"/>
  </p:sldIdLst>
  <p:sldSz cx="9144000" cy="6858000" type="screen4x3"/>
  <p:notesSz cx="6761163" cy="9942513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94" d="100"/>
          <a:sy n="94" d="100"/>
        </p:scale>
        <p:origin x="-2040" y="-3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18" Type="http://schemas.openxmlformats.org/officeDocument/2006/relationships/customXml" Target="../customXml/item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openxmlformats.org/officeDocument/2006/relationships/customXml" Target="../customXml/item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customXml" Target="../customXml/item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3052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quarter" idx="1"/>
          </p:nvPr>
        </p:nvSpPr>
        <p:spPr>
          <a:xfrm>
            <a:off x="3829050" y="0"/>
            <a:ext cx="293052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85CDF0-E587-4FBA-B730-AC783A1A3820}" type="datetimeFigureOut">
              <a:rPr lang="sk-SK" smtClean="0"/>
              <a:t>13.11.2017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2"/>
          </p:nvPr>
        </p:nvSpPr>
        <p:spPr>
          <a:xfrm>
            <a:off x="0" y="9444038"/>
            <a:ext cx="293052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3"/>
          </p:nvPr>
        </p:nvSpPr>
        <p:spPr>
          <a:xfrm>
            <a:off x="3829050" y="9444038"/>
            <a:ext cx="293052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890BF4-C594-47CF-8375-BAA40CD29FDA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81450004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á snímka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sk-SK" smtClean="0"/>
              <a:t>Upravte štýly predlohy textu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sk-SK" smtClean="0"/>
              <a:t>Upravte štýl predlohy podnadpisov</a:t>
            </a:r>
            <a:endParaRPr kumimoji="0" lang="en-US"/>
          </a:p>
        </p:txBody>
      </p:sp>
      <p:sp>
        <p:nvSpPr>
          <p:cNvPr id="28" name="Zástupný symbol dátumu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A7B75353-69DB-4C76-8B3C-5E9D3248C5F4}" type="datetimeFigureOut">
              <a:rPr lang="sk-SK" smtClean="0"/>
              <a:pPr/>
              <a:t>13.11.2017</a:t>
            </a:fld>
            <a:endParaRPr lang="sk-SK"/>
          </a:p>
        </p:txBody>
      </p:sp>
      <p:sp>
        <p:nvSpPr>
          <p:cNvPr id="17" name="Zástupný symbol päty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sk-SK"/>
          </a:p>
        </p:txBody>
      </p:sp>
      <p:sp>
        <p:nvSpPr>
          <p:cNvPr id="10" name="Obdĺžni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ĺžni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ĺžni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ĺžni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ovná spojnica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ovná spojnica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Rovná spojnica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Rovná spojnic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Rovná spojnica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Rovná spojnica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ĺžni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á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á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á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čísla snímky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316D847F-B44F-4125-87DC-99FB18EA99C4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k-SK" smtClean="0"/>
              <a:t>Upravte štýly predlohy textu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sk-SK" smtClean="0"/>
              <a:t>Upravte štýl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75353-69DB-4C76-8B3C-5E9D3248C5F4}" type="datetimeFigureOut">
              <a:rPr lang="sk-SK" smtClean="0"/>
              <a:pPr/>
              <a:t>13.11.2017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D847F-B44F-4125-87DC-99FB18EA99C4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sk-SK" smtClean="0"/>
              <a:t>Upravte štýly predlohy textu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sk-SK" smtClean="0"/>
              <a:t>Upravte štýl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75353-69DB-4C76-8B3C-5E9D3248C5F4}" type="datetimeFigureOut">
              <a:rPr lang="sk-SK" smtClean="0"/>
              <a:pPr/>
              <a:t>13.11.2017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D847F-B44F-4125-87DC-99FB18EA99C4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k-SK" smtClean="0"/>
              <a:t>Upravte štýly predlohy textu</a:t>
            </a:r>
            <a:endParaRPr kumimoji="0" lang="en-US"/>
          </a:p>
        </p:txBody>
      </p:sp>
      <p:sp>
        <p:nvSpPr>
          <p:cNvPr id="8" name="Zástupný symbol obsahu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sk-SK" smtClean="0"/>
              <a:t>Upravte štýl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A7B75353-69DB-4C76-8B3C-5E9D3248C5F4}" type="datetimeFigureOut">
              <a:rPr lang="sk-SK" smtClean="0"/>
              <a:pPr/>
              <a:t>13.11.2017</a:t>
            </a:fld>
            <a:endParaRPr lang="sk-SK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316D847F-B44F-4125-87DC-99FB18EA99C4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10" name="Zástupný symbol päty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sk-S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Hlavička sekci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sk-SK" smtClean="0"/>
              <a:t>Upravte štýly predlohy textu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sk-SK" smtClean="0"/>
              <a:t>Upravte štýl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A7B75353-69DB-4C76-8B3C-5E9D3248C5F4}" type="datetimeFigureOut">
              <a:rPr lang="sk-SK" smtClean="0"/>
              <a:pPr/>
              <a:t>13.11.2017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sk-SK"/>
          </a:p>
        </p:txBody>
      </p:sp>
      <p:sp>
        <p:nvSpPr>
          <p:cNvPr id="9" name="Obdĺžni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ĺžni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ĺžni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ĺžni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ovná spojnica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Rovná spojnica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Rovná spojnica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Rovná spojnic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Rovná spojnica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ĺžni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á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á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á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Rovná spojnica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316D847F-B44F-4125-87DC-99FB18EA99C4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k-SK" smtClean="0"/>
              <a:t>Upravte štýly predlohy textu</a:t>
            </a:r>
            <a:endParaRPr kumimoji="0" lang="en-US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75353-69DB-4C76-8B3C-5E9D3248C5F4}" type="datetimeFigureOut">
              <a:rPr lang="sk-SK" smtClean="0"/>
              <a:pPr/>
              <a:t>13.11.2017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D847F-B44F-4125-87DC-99FB18EA99C4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9" name="Zástupný symbol obsahu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sk-SK" smtClean="0"/>
              <a:t>Upravte štýl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11" name="Zástupný symbol obsahu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sk-SK" smtClean="0"/>
              <a:t>Upravte štýl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sk-SK" smtClean="0"/>
              <a:t>Upravte štýly predlohy textu</a:t>
            </a:r>
            <a:endParaRPr kumimoji="0" lang="en-US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75353-69DB-4C76-8B3C-5E9D3248C5F4}" type="datetimeFigureOut">
              <a:rPr lang="sk-SK" smtClean="0"/>
              <a:pPr/>
              <a:t>13.11.2017</a:t>
            </a:fld>
            <a:endParaRPr lang="sk-SK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D847F-B44F-4125-87DC-99FB18EA99C4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11" name="Zástupný symbol obsahu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sk-SK" smtClean="0"/>
              <a:t>Upravte štýl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13" name="Zástupný symbol obsahu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sk-SK" smtClean="0"/>
              <a:t>Upravte štýl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12" name="Zástupný symbol textu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sk-SK" smtClean="0"/>
              <a:t>Upravte štýl predlohy textu.</a:t>
            </a:r>
          </a:p>
        </p:txBody>
      </p:sp>
      <p:sp>
        <p:nvSpPr>
          <p:cNvPr id="14" name="Zástupný symbol textu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sk-SK" smtClean="0"/>
              <a:t>Upravte štýl predlohy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k-SK" smtClean="0"/>
              <a:t>Upravte štýly predlohy textu</a:t>
            </a:r>
            <a:endParaRPr kumimoji="0" lang="en-US"/>
          </a:p>
        </p:txBody>
      </p:sp>
      <p:sp>
        <p:nvSpPr>
          <p:cNvPr id="6" name="Zástupný symbol dátumu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A7B75353-69DB-4C76-8B3C-5E9D3248C5F4}" type="datetimeFigureOut">
              <a:rPr lang="sk-SK" smtClean="0"/>
              <a:pPr/>
              <a:t>13.11.2017</a:t>
            </a:fld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316D847F-B44F-4125-87DC-99FB18EA99C4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75353-69DB-4C76-8B3C-5E9D3248C5F4}" type="datetimeFigureOut">
              <a:rPr lang="sk-SK" smtClean="0"/>
              <a:pPr/>
              <a:t>13.11.2017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D847F-B44F-4125-87DC-99FB18EA99C4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popiso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ovná spojnica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sk-SK" smtClean="0"/>
              <a:t>Upravte štýly predlohy textu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sk-SK" smtClean="0"/>
              <a:t>Upravte štýl predlohy textu.</a:t>
            </a:r>
          </a:p>
        </p:txBody>
      </p:sp>
      <p:sp>
        <p:nvSpPr>
          <p:cNvPr id="8" name="Rovná spojnica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Rovná spojnica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Rovná spojnica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ĺžni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ovná spojnica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obsahu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sk-SK" smtClean="0"/>
              <a:t>Upravte štýl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21" name="Zástupný symbol dátumu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A7B75353-69DB-4C76-8B3C-5E9D3248C5F4}" type="datetimeFigureOut">
              <a:rPr lang="sk-SK" smtClean="0"/>
              <a:pPr/>
              <a:t>13.11.2017</a:t>
            </a:fld>
            <a:endParaRPr lang="sk-SK"/>
          </a:p>
        </p:txBody>
      </p:sp>
      <p:sp>
        <p:nvSpPr>
          <p:cNvPr id="22" name="Zástupný symbol čísla snímky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316D847F-B44F-4125-87DC-99FB18EA99C4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23" name="Zástupný symbol päty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sk-SK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vná spojnica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á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sk-SK" smtClean="0"/>
              <a:t>Upravte štýly predlohy textu</a:t>
            </a:r>
            <a:endParaRPr kumimoji="0" lang="en-US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sk-SK" smtClean="0"/>
              <a:t>Ak chcete pridať obrázok, kliknite na ikonu</a:t>
            </a:r>
            <a:endParaRPr kumimoji="0" lang="en-US" dirty="0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sk-SK" smtClean="0"/>
              <a:t>Upravte štýl predlohy textu.</a:t>
            </a:r>
          </a:p>
        </p:txBody>
      </p:sp>
      <p:sp>
        <p:nvSpPr>
          <p:cNvPr id="10" name="Rovná spojnica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ĺžni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ovná spojnica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Rovná spojnica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Rovná spojnica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dátumu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A7B75353-69DB-4C76-8B3C-5E9D3248C5F4}" type="datetimeFigureOut">
              <a:rPr lang="sk-SK" smtClean="0"/>
              <a:pPr/>
              <a:t>13.11.2017</a:t>
            </a:fld>
            <a:endParaRPr lang="sk-SK"/>
          </a:p>
        </p:txBody>
      </p:sp>
      <p:sp>
        <p:nvSpPr>
          <p:cNvPr id="18" name="Zástupný symbol čísla snímky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316D847F-B44F-4125-87DC-99FB18EA99C4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21" name="Zástupný symbol päty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sk-SK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vná spojnica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nadpisu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sk-SK" smtClean="0"/>
              <a:t>Upravte štýly predlohy textu</a:t>
            </a:r>
            <a:endParaRPr kumimoji="0" lang="en-US"/>
          </a:p>
        </p:txBody>
      </p:sp>
      <p:sp>
        <p:nvSpPr>
          <p:cNvPr id="13" name="Zástupný symbol textu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sk-SK" smtClean="0"/>
              <a:t>Upravte štýl predlohy textu.</a:t>
            </a:r>
          </a:p>
          <a:p>
            <a:pPr lvl="1" eaLnBrk="1" latinLnBrk="0" hangingPunct="1"/>
            <a:r>
              <a:rPr kumimoji="0" lang="sk-SK" smtClean="0"/>
              <a:t>Druhá úroveň</a:t>
            </a:r>
          </a:p>
          <a:p>
            <a:pPr lvl="2" eaLnBrk="1" latinLnBrk="0" hangingPunct="1"/>
            <a:r>
              <a:rPr kumimoji="0" lang="sk-SK" smtClean="0"/>
              <a:t>Tretia úroveň</a:t>
            </a:r>
          </a:p>
          <a:p>
            <a:pPr lvl="3" eaLnBrk="1" latinLnBrk="0" hangingPunct="1"/>
            <a:r>
              <a:rPr kumimoji="0" lang="sk-SK" smtClean="0"/>
              <a:t>Štvrtá úroveň</a:t>
            </a:r>
          </a:p>
          <a:p>
            <a:pPr lvl="4" eaLnBrk="1" latinLnBrk="0" hangingPunct="1"/>
            <a:r>
              <a:rPr kumimoji="0" lang="sk-SK" smtClean="0"/>
              <a:t>Piata úroveň</a:t>
            </a:r>
            <a:endParaRPr kumimoji="0" lang="en-US"/>
          </a:p>
        </p:txBody>
      </p:sp>
      <p:sp>
        <p:nvSpPr>
          <p:cNvPr id="14" name="Zástupný symbol dátumu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A7B75353-69DB-4C76-8B3C-5E9D3248C5F4}" type="datetimeFigureOut">
              <a:rPr lang="sk-SK" smtClean="0"/>
              <a:pPr/>
              <a:t>13.11.2017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sk-SK"/>
          </a:p>
        </p:txBody>
      </p:sp>
      <p:sp>
        <p:nvSpPr>
          <p:cNvPr id="7" name="Rovná spojnica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Rovná spojnica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ĺžni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ovná spojnica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á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čísla snímky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316D847F-B44F-4125-87DC-99FB18EA99C4}" type="slidenum">
              <a:rPr lang="sk-SK" smtClean="0"/>
              <a:pPr/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483768" y="188640"/>
            <a:ext cx="6336704" cy="6336704"/>
          </a:xfrm>
        </p:spPr>
        <p:txBody>
          <a:bodyPr>
            <a:normAutofit fontScale="90000"/>
          </a:bodyPr>
          <a:lstStyle/>
          <a:p>
            <a:r>
              <a:rPr lang="sk-SK" sz="2400" b="1" dirty="0" smtClean="0">
                <a:solidFill>
                  <a:schemeClr val="tx1"/>
                </a:solidFill>
              </a:rPr>
              <a:t>14. medzinárodná konferencia                      o </a:t>
            </a:r>
            <a:r>
              <a:rPr lang="sk-SK" sz="2400" b="1" dirty="0" smtClean="0">
                <a:solidFill>
                  <a:schemeClr val="tx1"/>
                </a:solidFill>
              </a:rPr>
              <a:t>kvalite a spoločenskej zodpovednosti </a:t>
            </a:r>
            <a:br>
              <a:rPr lang="sk-SK" sz="2400" b="1" dirty="0" smtClean="0">
                <a:solidFill>
                  <a:schemeClr val="tx1"/>
                </a:solidFill>
              </a:rPr>
            </a:br>
            <a:r>
              <a:rPr lang="sk-SK" sz="2400" b="1" dirty="0" smtClean="0">
                <a:solidFill>
                  <a:schemeClr val="tx1"/>
                </a:solidFill>
              </a:rPr>
              <a:t/>
            </a:r>
            <a:br>
              <a:rPr lang="sk-SK" sz="2400" b="1" dirty="0" smtClean="0">
                <a:solidFill>
                  <a:schemeClr val="tx1"/>
                </a:solidFill>
              </a:rPr>
            </a:br>
            <a:r>
              <a:rPr lang="sk-SK" sz="2400" b="1" dirty="0" smtClean="0">
                <a:solidFill>
                  <a:schemeClr val="tx1"/>
                </a:solidFill>
              </a:rPr>
              <a:t/>
            </a:r>
            <a:br>
              <a:rPr lang="sk-SK" sz="2400" b="1" dirty="0" smtClean="0">
                <a:solidFill>
                  <a:schemeClr val="tx1"/>
                </a:solidFill>
              </a:rPr>
            </a:br>
            <a:r>
              <a:rPr lang="sk-SK" sz="2400" b="1" dirty="0" smtClean="0">
                <a:solidFill>
                  <a:schemeClr val="tx1"/>
                </a:solidFill>
              </a:rPr>
              <a:t/>
            </a:r>
            <a:br>
              <a:rPr lang="sk-SK" sz="2400" b="1" dirty="0" smtClean="0">
                <a:solidFill>
                  <a:schemeClr val="tx1"/>
                </a:solidFill>
              </a:rPr>
            </a:br>
            <a:r>
              <a:rPr lang="sk-SK" sz="2400" dirty="0">
                <a:solidFill>
                  <a:schemeClr val="tx1"/>
                </a:solidFill>
              </a:rPr>
              <a:t/>
            </a:r>
            <a:br>
              <a:rPr lang="sk-SK" sz="2400" dirty="0">
                <a:solidFill>
                  <a:schemeClr val="tx1"/>
                </a:solidFill>
              </a:rPr>
            </a:br>
            <a:r>
              <a:rPr lang="sk-SK" sz="3800" dirty="0" smtClean="0">
                <a:solidFill>
                  <a:schemeClr val="tx1"/>
                </a:solidFill>
              </a:rPr>
              <a:t>Spoločenská </a:t>
            </a:r>
            <a:r>
              <a:rPr lang="sk-SK" sz="3800" dirty="0" err="1" smtClean="0">
                <a:solidFill>
                  <a:schemeClr val="tx1"/>
                </a:solidFill>
              </a:rPr>
              <a:t>vs</a:t>
            </a:r>
            <a:r>
              <a:rPr lang="sk-SK" sz="3800" dirty="0" smtClean="0">
                <a:solidFill>
                  <a:schemeClr val="tx1"/>
                </a:solidFill>
              </a:rPr>
              <a:t>. osobná zodpovednosť</a:t>
            </a:r>
            <a:br>
              <a:rPr lang="sk-SK" sz="3800" dirty="0" smtClean="0">
                <a:solidFill>
                  <a:schemeClr val="tx1"/>
                </a:solidFill>
              </a:rPr>
            </a:br>
            <a:r>
              <a:rPr lang="sk-SK" sz="2400" dirty="0">
                <a:solidFill>
                  <a:schemeClr val="tx1"/>
                </a:solidFill>
              </a:rPr>
              <a:t/>
            </a:r>
            <a:br>
              <a:rPr lang="sk-SK" sz="2400" dirty="0">
                <a:solidFill>
                  <a:schemeClr val="tx1"/>
                </a:solidFill>
              </a:rPr>
            </a:br>
            <a:r>
              <a:rPr lang="sk-SK" sz="2400" dirty="0" smtClean="0">
                <a:solidFill>
                  <a:schemeClr val="tx1"/>
                </a:solidFill>
              </a:rPr>
              <a:t/>
            </a:r>
            <a:br>
              <a:rPr lang="sk-SK" sz="2400" dirty="0" smtClean="0">
                <a:solidFill>
                  <a:schemeClr val="tx1"/>
                </a:solidFill>
              </a:rPr>
            </a:br>
            <a:r>
              <a:rPr lang="sk-SK" sz="2400" dirty="0">
                <a:solidFill>
                  <a:schemeClr val="tx1"/>
                </a:solidFill>
              </a:rPr>
              <a:t/>
            </a:r>
            <a:br>
              <a:rPr lang="sk-SK" sz="2400" dirty="0">
                <a:solidFill>
                  <a:schemeClr val="tx1"/>
                </a:solidFill>
              </a:rPr>
            </a:br>
            <a:r>
              <a:rPr lang="sk-SK" sz="2400" dirty="0" smtClean="0">
                <a:solidFill>
                  <a:schemeClr val="tx1"/>
                </a:solidFill>
              </a:rPr>
              <a:t/>
            </a:r>
            <a:br>
              <a:rPr lang="sk-SK" sz="2400" dirty="0" smtClean="0">
                <a:solidFill>
                  <a:schemeClr val="tx1"/>
                </a:solidFill>
              </a:rPr>
            </a:br>
            <a:r>
              <a:rPr lang="sk-SK" sz="2400" dirty="0" smtClean="0">
                <a:solidFill>
                  <a:schemeClr val="tx1"/>
                </a:solidFill>
              </a:rPr>
              <a:t/>
            </a:r>
            <a:br>
              <a:rPr lang="sk-SK" sz="2400" dirty="0" smtClean="0">
                <a:solidFill>
                  <a:schemeClr val="tx1"/>
                </a:solidFill>
              </a:rPr>
            </a:br>
            <a:r>
              <a:rPr lang="sk-SK" sz="2400" dirty="0">
                <a:solidFill>
                  <a:schemeClr val="tx1"/>
                </a:solidFill>
              </a:rPr>
              <a:t/>
            </a:r>
            <a:br>
              <a:rPr lang="sk-SK" sz="2400" dirty="0">
                <a:solidFill>
                  <a:schemeClr val="tx1"/>
                </a:solidFill>
              </a:rPr>
            </a:br>
            <a:r>
              <a:rPr lang="sk-SK" sz="2400" dirty="0" smtClean="0">
                <a:solidFill>
                  <a:schemeClr val="tx1"/>
                </a:solidFill>
              </a:rPr>
              <a:t>Silvia </a:t>
            </a:r>
            <a:r>
              <a:rPr lang="sk-SK" sz="2400" dirty="0" err="1" smtClean="0">
                <a:solidFill>
                  <a:schemeClr val="tx1"/>
                </a:solidFill>
              </a:rPr>
              <a:t>Porubänová</a:t>
            </a:r>
            <a:r>
              <a:rPr lang="sk-SK" sz="2400" dirty="0" smtClean="0">
                <a:solidFill>
                  <a:schemeClr val="tx1"/>
                </a:solidFill>
              </a:rPr>
              <a:t/>
            </a:r>
            <a:br>
              <a:rPr lang="sk-SK" sz="2400" dirty="0" smtClean="0">
                <a:solidFill>
                  <a:schemeClr val="tx1"/>
                </a:solidFill>
              </a:rPr>
            </a:br>
            <a:r>
              <a:rPr lang="sk-SK" sz="2400" dirty="0" smtClean="0">
                <a:solidFill>
                  <a:schemeClr val="tx1"/>
                </a:solidFill>
              </a:rPr>
              <a:t>Inštitút pre výskum práce a rodiny</a:t>
            </a:r>
            <a:br>
              <a:rPr lang="sk-SK" sz="2400" dirty="0" smtClean="0">
                <a:solidFill>
                  <a:schemeClr val="tx1"/>
                </a:solidFill>
              </a:rPr>
            </a:br>
            <a:r>
              <a:rPr lang="sk-SK" sz="2400" b="1" dirty="0" smtClean="0">
                <a:solidFill>
                  <a:schemeClr val="tx1"/>
                </a:solidFill>
              </a:rPr>
              <a:t/>
            </a:r>
            <a:br>
              <a:rPr lang="sk-SK" sz="2400" b="1" dirty="0" smtClean="0">
                <a:solidFill>
                  <a:schemeClr val="tx1"/>
                </a:solidFill>
              </a:rPr>
            </a:br>
            <a:r>
              <a:rPr lang="sk-SK" sz="2000" b="1" dirty="0" smtClean="0">
                <a:solidFill>
                  <a:schemeClr val="tx1"/>
                </a:solidFill>
              </a:rPr>
              <a:t>20.-</a:t>
            </a:r>
            <a:r>
              <a:rPr lang="sk-SK" sz="2000" b="1" dirty="0" smtClean="0">
                <a:solidFill>
                  <a:schemeClr val="tx1"/>
                </a:solidFill>
              </a:rPr>
              <a:t>21.11.2017 Hotel </a:t>
            </a:r>
            <a:r>
              <a:rPr lang="sk-SK" sz="2000" b="1" dirty="0" smtClean="0">
                <a:solidFill>
                  <a:schemeClr val="tx1"/>
                </a:solidFill>
              </a:rPr>
              <a:t>Bôrik Bratislava</a:t>
            </a:r>
            <a:endParaRPr lang="sk-SK" sz="2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1010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 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1"/>
          </p:nvPr>
        </p:nvSpPr>
        <p:spPr>
          <a:xfrm>
            <a:off x="755576" y="1268760"/>
            <a:ext cx="7467600" cy="4873752"/>
          </a:xfrm>
        </p:spPr>
        <p:txBody>
          <a:bodyPr/>
          <a:lstStyle/>
          <a:p>
            <a:pPr marL="0" indent="0">
              <a:buNone/>
            </a:pPr>
            <a:endParaRPr lang="sk-SK" dirty="0" smtClean="0"/>
          </a:p>
          <a:p>
            <a:pPr marL="0" indent="0">
              <a:buNone/>
            </a:pPr>
            <a:endParaRPr lang="sk-SK" sz="4000" b="1" dirty="0"/>
          </a:p>
          <a:p>
            <a:pPr marL="0" indent="0" algn="ctr">
              <a:buNone/>
            </a:pPr>
            <a:r>
              <a:rPr lang="sk-SK" sz="4000" b="1" dirty="0" smtClean="0"/>
              <a:t>Ďakujem za pozornosť,</a:t>
            </a:r>
          </a:p>
          <a:p>
            <a:pPr marL="0" indent="0" algn="ctr">
              <a:buNone/>
            </a:pPr>
            <a:r>
              <a:rPr lang="sk-SK" sz="4000" b="1" dirty="0" smtClean="0"/>
              <a:t>prajem krásny </a:t>
            </a:r>
            <a:r>
              <a:rPr lang="sk-SK" sz="4000" b="1" dirty="0" smtClean="0"/>
              <a:t>deň!</a:t>
            </a:r>
            <a:endParaRPr lang="sk-SK" sz="4000" b="1" dirty="0"/>
          </a:p>
        </p:txBody>
      </p:sp>
    </p:spTree>
    <p:extLst>
      <p:ext uri="{BB962C8B-B14F-4D97-AF65-F5344CB8AC3E}">
        <p14:creationId xmlns:p14="http://schemas.microsoft.com/office/powerpoint/2010/main" val="4041927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7467600" cy="580926"/>
          </a:xfrm>
        </p:spPr>
        <p:txBody>
          <a:bodyPr>
            <a:noAutofit/>
          </a:bodyPr>
          <a:lstStyle/>
          <a:p>
            <a:r>
              <a:rPr lang="sk-SK" altLang="sk-SK" sz="3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Sociologická </a:t>
            </a:r>
            <a:r>
              <a:rPr lang="sk-SK" altLang="sk-SK" sz="36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imaginácia</a:t>
            </a:r>
            <a:endParaRPr lang="sk-SK" sz="36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1"/>
          </p:nvPr>
        </p:nvSpPr>
        <p:spPr>
          <a:xfrm>
            <a:off x="467544" y="1412776"/>
            <a:ext cx="7920880" cy="4873752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None/>
            </a:pPr>
            <a:r>
              <a:rPr lang="sk-SK" altLang="sk-SK" sz="2800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Mills</a:t>
            </a:r>
            <a:r>
              <a:rPr lang="sk-SK" altLang="sk-SK" sz="28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endParaRPr lang="sk-SK" altLang="sk-SK" sz="2800" b="1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sk-SK" altLang="sk-SK" sz="2800" dirty="0">
                <a:latin typeface="Arial" panose="020B0604020202020204" pitchFamily="34" charset="0"/>
                <a:cs typeface="Arial" panose="020B0604020202020204" pitchFamily="34" charset="0"/>
              </a:rPr>
              <a:t>pomáha </a:t>
            </a:r>
            <a:r>
              <a:rPr lang="sk-SK" altLang="sk-SK" sz="2800" b="1" dirty="0">
                <a:latin typeface="Arial" panose="020B0604020202020204" pitchFamily="34" charset="0"/>
                <a:cs typeface="Arial" panose="020B0604020202020204" pitchFamily="34" charset="0"/>
              </a:rPr>
              <a:t>využiť informácie,</a:t>
            </a:r>
            <a:r>
              <a:rPr lang="sk-SK" altLang="sk-SK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k-SK" altLang="sk-SK" sz="2800" b="1" dirty="0">
                <a:latin typeface="Arial" panose="020B0604020202020204" pitchFamily="34" charset="0"/>
                <a:cs typeface="Arial" panose="020B0604020202020204" pitchFamily="34" charset="0"/>
              </a:rPr>
              <a:t>pochopiť širšie</a:t>
            </a:r>
            <a:r>
              <a:rPr lang="sk-SK" altLang="sk-SK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k-SK" altLang="sk-SK" sz="2800" b="1" dirty="0">
                <a:latin typeface="Arial" panose="020B0604020202020204" pitchFamily="34" charset="0"/>
                <a:cs typeface="Arial" panose="020B0604020202020204" pitchFamily="34" charset="0"/>
              </a:rPr>
              <a:t>historické súvislosti,</a:t>
            </a:r>
            <a:r>
              <a:rPr lang="sk-SK" altLang="sk-SK" sz="2800" dirty="0">
                <a:latin typeface="Arial" panose="020B0604020202020204" pitchFamily="34" charset="0"/>
                <a:cs typeface="Arial" panose="020B0604020202020204" pitchFamily="34" charset="0"/>
              </a:rPr>
              <a:t> vo význame </a:t>
            </a:r>
            <a:r>
              <a:rPr lang="sk-SK" altLang="sk-SK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pre </a:t>
            </a:r>
            <a:r>
              <a:rPr lang="sk-SK" altLang="sk-SK" sz="2800" dirty="0">
                <a:latin typeface="Arial" panose="020B0604020202020204" pitchFamily="34" charset="0"/>
                <a:cs typeface="Arial" panose="020B0604020202020204" pitchFamily="34" charset="0"/>
              </a:rPr>
              <a:t>vnútorný život /vonkajšiu životnú dráhu rôznych jednotlivcov</a:t>
            </a:r>
          </a:p>
          <a:p>
            <a:r>
              <a:rPr lang="sk-SK" altLang="sk-SK" sz="2800" b="1" dirty="0">
                <a:latin typeface="Arial" panose="020B0604020202020204" pitchFamily="34" charset="0"/>
                <a:cs typeface="Arial" panose="020B0604020202020204" pitchFamily="34" charset="0"/>
              </a:rPr>
              <a:t>schopnosť prechádzať od jedného pohľadu </a:t>
            </a:r>
            <a:r>
              <a:rPr lang="sk-SK" altLang="sk-SK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ku druhému </a:t>
            </a:r>
            <a:r>
              <a:rPr lang="sk-SK" altLang="sk-SK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– politický, </a:t>
            </a:r>
            <a:r>
              <a:rPr lang="sk-SK" altLang="sk-SK" sz="2800" dirty="0">
                <a:latin typeface="Arial" panose="020B0604020202020204" pitchFamily="34" charset="0"/>
                <a:cs typeface="Arial" panose="020B0604020202020204" pitchFamily="34" charset="0"/>
              </a:rPr>
              <a:t>psychologický, </a:t>
            </a:r>
            <a:r>
              <a:rPr lang="sk-SK" altLang="sk-SK" sz="2800" dirty="0" err="1">
                <a:latin typeface="Arial" panose="020B0604020202020204" pitchFamily="34" charset="0"/>
                <a:cs typeface="Arial" panose="020B0604020202020204" pitchFamily="34" charset="0"/>
              </a:rPr>
              <a:t>komparatívno</a:t>
            </a:r>
            <a:r>
              <a:rPr lang="sk-SK" altLang="sk-SK" sz="2800" dirty="0">
                <a:latin typeface="Arial" panose="020B0604020202020204" pitchFamily="34" charset="0"/>
                <a:cs typeface="Arial" panose="020B0604020202020204" pitchFamily="34" charset="0"/>
              </a:rPr>
              <a:t>/analytický</a:t>
            </a:r>
          </a:p>
          <a:p>
            <a:r>
              <a:rPr lang="sk-SK" altLang="sk-SK" sz="2800" b="1" dirty="0">
                <a:latin typeface="Arial" panose="020B0604020202020204" pitchFamily="34" charset="0"/>
                <a:cs typeface="Arial" panose="020B0604020202020204" pitchFamily="34" charset="0"/>
              </a:rPr>
              <a:t>odhaľovanie vzťahov medzi veľkým množstvom individuálnych prostredí</a:t>
            </a:r>
            <a:endParaRPr lang="cs-CZ" altLang="sk-SK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sk-SK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6646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3773016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sk-SK" sz="2800" dirty="0">
                <a:latin typeface="Arial" panose="020B0604020202020204" pitchFamily="34" charset="0"/>
                <a:cs typeface="Arial" panose="020B0604020202020204" pitchFamily="34" charset="0"/>
              </a:rPr>
              <a:t>zlepšovanie </a:t>
            </a:r>
            <a:r>
              <a:rPr lang="sk-SK" sz="2800" b="1" dirty="0">
                <a:latin typeface="Arial" panose="020B0604020202020204" pitchFamily="34" charset="0"/>
                <a:cs typeface="Arial" panose="020B0604020202020204" pitchFamily="34" charset="0"/>
              </a:rPr>
              <a:t>rámcových podmienok</a:t>
            </a:r>
          </a:p>
          <a:p>
            <a:pPr>
              <a:defRPr/>
            </a:pPr>
            <a:r>
              <a:rPr lang="sk-SK" sz="2800" b="1" dirty="0">
                <a:latin typeface="Arial" panose="020B0604020202020204" pitchFamily="34" charset="0"/>
                <a:cs typeface="Arial" panose="020B0604020202020204" pitchFamily="34" charset="0"/>
              </a:rPr>
              <a:t>rovnováha </a:t>
            </a:r>
            <a:r>
              <a:rPr lang="sk-SK" sz="2800" dirty="0">
                <a:latin typeface="Arial" panose="020B0604020202020204" pitchFamily="34" charset="0"/>
                <a:cs typeface="Arial" panose="020B0604020202020204" pitchFamily="34" charset="0"/>
              </a:rPr>
              <a:t>medzi pracovným, rodinným, súkromným životom</a:t>
            </a:r>
          </a:p>
          <a:p>
            <a:pPr>
              <a:defRPr/>
            </a:pPr>
            <a:r>
              <a:rPr lang="sk-SK" sz="2800" b="1" dirty="0">
                <a:latin typeface="Arial" panose="020B0604020202020204" pitchFamily="34" charset="0"/>
                <a:cs typeface="Arial" panose="020B0604020202020204" pitchFamily="34" charset="0"/>
              </a:rPr>
              <a:t>integrované stratégie- </a:t>
            </a:r>
            <a:r>
              <a:rPr lang="sk-SK" sz="2800" dirty="0">
                <a:latin typeface="Arial" panose="020B0604020202020204" pitchFamily="34" charset="0"/>
                <a:cs typeface="Arial" panose="020B0604020202020204" pitchFamily="34" charset="0"/>
              </a:rPr>
              <a:t>všestranne podporujú aj rovnaké príležitosti, boj proti chudobe, sociálnemu vylúčeniu</a:t>
            </a:r>
          </a:p>
          <a:p>
            <a:endParaRPr lang="sk-SK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Nadpis 1"/>
          <p:cNvSpPr txBox="1">
            <a:spLocks/>
          </p:cNvSpPr>
          <p:nvPr/>
        </p:nvSpPr>
        <p:spPr>
          <a:xfrm>
            <a:off x="467544" y="260648"/>
            <a:ext cx="7467600" cy="580926"/>
          </a:xfrm>
          <a:prstGeom prst="rect">
            <a:avLst/>
          </a:prstGeom>
        </p:spPr>
        <p:txBody>
          <a:bodyPr vert="horz" anchor="b">
            <a:noAutofit/>
          </a:bodyPr>
          <a:lstStyle>
            <a:lvl1pPr>
              <a:spcBef>
                <a:spcPct val="0"/>
              </a:spcBef>
              <a:buNone/>
              <a:defRPr kumimoji="0" sz="3600" b="1" cap="small" baseline="0"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sk-SK" altLang="sk-SK" dirty="0"/>
              <a:t>„Bazálna esencia“? 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8778992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sz="quarter" idx="1"/>
          </p:nvPr>
        </p:nvSpPr>
        <p:spPr>
          <a:xfrm>
            <a:off x="431632" y="1196752"/>
            <a:ext cx="8244824" cy="5184576"/>
          </a:xfrm>
        </p:spPr>
        <p:txBody>
          <a:bodyPr>
            <a:noAutofit/>
          </a:bodyPr>
          <a:lstStyle/>
          <a:p>
            <a:r>
              <a:rPr lang="sk-SK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Proces </a:t>
            </a:r>
            <a:r>
              <a:rPr lang="sk-SK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– zmena </a:t>
            </a:r>
            <a:r>
              <a:rPr lang="sk-SK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kvality, praktický dosah, novosť</a:t>
            </a:r>
          </a:p>
          <a:p>
            <a:r>
              <a:rPr lang="sk-SK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Typologizácia</a:t>
            </a:r>
            <a:r>
              <a:rPr lang="sk-SK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k-SK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– čo </a:t>
            </a:r>
            <a:r>
              <a:rPr lang="sk-SK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sa inovuje</a:t>
            </a:r>
          </a:p>
          <a:p>
            <a:r>
              <a:rPr lang="sk-SK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Sociálne inovácie...</a:t>
            </a:r>
            <a:r>
              <a:rPr lang="sk-SK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inštitucionálne, organizačné inovácie</a:t>
            </a:r>
          </a:p>
          <a:p>
            <a:r>
              <a:rPr lang="sk-SK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Cieľ, stupeň, spôsob, forma zmeny</a:t>
            </a:r>
          </a:p>
          <a:p>
            <a:r>
              <a:rPr lang="sk-SK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Dôvody, zmysel </a:t>
            </a:r>
            <a:r>
              <a:rPr lang="sk-SK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inovácií – súťaživosť, </a:t>
            </a:r>
            <a:r>
              <a:rPr lang="sk-SK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udržateľnosť, kvalita </a:t>
            </a:r>
            <a:r>
              <a:rPr lang="sk-SK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v najširšom význame slova</a:t>
            </a:r>
          </a:p>
          <a:p>
            <a:r>
              <a:rPr lang="sk-SK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Best</a:t>
            </a:r>
            <a:r>
              <a:rPr lang="sk-SK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k-SK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practises</a:t>
            </a:r>
            <a:r>
              <a:rPr lang="sk-SK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k-SK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– inovácie, </a:t>
            </a:r>
            <a:r>
              <a:rPr lang="sk-SK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ktoré evidentne vedú </a:t>
            </a:r>
            <a:r>
              <a:rPr lang="sk-SK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k </a:t>
            </a:r>
            <a:r>
              <a:rPr lang="sk-SK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výraznému zlepšeniu,</a:t>
            </a:r>
            <a:r>
              <a:rPr lang="sk-SK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k-SK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využiteľné, aplikovateľné</a:t>
            </a:r>
            <a:r>
              <a:rPr lang="sk-SK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, ako </a:t>
            </a:r>
            <a:r>
              <a:rPr lang="sk-SK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najlepšia alternatíva</a:t>
            </a:r>
            <a:endParaRPr lang="sk-SK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Nadpis 1"/>
          <p:cNvSpPr txBox="1">
            <a:spLocks/>
          </p:cNvSpPr>
          <p:nvPr/>
        </p:nvSpPr>
        <p:spPr>
          <a:xfrm>
            <a:off x="467544" y="260648"/>
            <a:ext cx="7467600" cy="580926"/>
          </a:xfrm>
          <a:prstGeom prst="rect">
            <a:avLst/>
          </a:prstGeom>
        </p:spPr>
        <p:txBody>
          <a:bodyPr vert="horz" anchor="b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000" b="0" kern="1200" cap="small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k-SK" altLang="sk-SK" sz="36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Inovácie </a:t>
            </a:r>
            <a:endParaRPr lang="sk-SK" sz="36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2018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sz="quarter" idx="1"/>
          </p:nvPr>
        </p:nvSpPr>
        <p:spPr>
          <a:xfrm>
            <a:off x="467544" y="1628800"/>
            <a:ext cx="7776864" cy="4873752"/>
          </a:xfrm>
        </p:spPr>
        <p:txBody>
          <a:bodyPr>
            <a:normAutofit/>
          </a:bodyPr>
          <a:lstStyle/>
          <a:p>
            <a:r>
              <a:rPr lang="sk-SK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Policy</a:t>
            </a:r>
            <a:r>
              <a:rPr lang="sk-SK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k-SK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transfery – prenos </a:t>
            </a:r>
            <a:r>
              <a:rPr lang="sk-SK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poznatkov</a:t>
            </a:r>
            <a:r>
              <a:rPr lang="sk-SK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, úprava politík, opatrení, </a:t>
            </a:r>
            <a:r>
              <a:rPr lang="sk-SK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inštitúcií... v </a:t>
            </a:r>
            <a:r>
              <a:rPr lang="sk-SK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inom prostredí</a:t>
            </a:r>
          </a:p>
          <a:p>
            <a:r>
              <a:rPr lang="sk-SK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Reforma </a:t>
            </a:r>
            <a:r>
              <a:rPr lang="sk-SK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– zavedenie </a:t>
            </a:r>
            <a:r>
              <a:rPr lang="sk-SK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transformácie</a:t>
            </a:r>
            <a:r>
              <a:rPr lang="sk-SK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sk-SK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širšia </a:t>
            </a:r>
            <a:r>
              <a:rPr lang="sk-SK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kvalitatívna zmena, viac inovačných prvkov,  </a:t>
            </a:r>
            <a:r>
              <a:rPr lang="sk-SK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sektorovosť</a:t>
            </a:r>
            <a:r>
              <a:rPr lang="sk-SK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sk-SK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rozdiel </a:t>
            </a:r>
            <a:r>
              <a:rPr lang="sk-SK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predmetu, rozsahu</a:t>
            </a:r>
          </a:p>
          <a:p>
            <a:r>
              <a:rPr lang="sk-SK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Modernizácia – transfer, </a:t>
            </a:r>
            <a:r>
              <a:rPr lang="sk-SK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zavádzanie </a:t>
            </a:r>
            <a:r>
              <a:rPr lang="sk-SK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už existujúcich </a:t>
            </a:r>
            <a:r>
              <a:rPr lang="sk-SK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technológií a postupov, </a:t>
            </a:r>
            <a:r>
              <a:rPr lang="sk-SK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nie </a:t>
            </a:r>
            <a:r>
              <a:rPr lang="sk-SK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podnecovanie, hľadanie, nových lepších riešení... </a:t>
            </a:r>
            <a:r>
              <a:rPr lang="sk-SK" sz="2800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sk-SK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ko inovácie</a:t>
            </a:r>
            <a:endParaRPr lang="sk-SK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Nadpis 1"/>
          <p:cNvSpPr txBox="1">
            <a:spLocks/>
          </p:cNvSpPr>
          <p:nvPr/>
        </p:nvSpPr>
        <p:spPr>
          <a:xfrm>
            <a:off x="467544" y="260648"/>
            <a:ext cx="7467600" cy="580926"/>
          </a:xfrm>
          <a:prstGeom prst="rect">
            <a:avLst/>
          </a:prstGeom>
        </p:spPr>
        <p:txBody>
          <a:bodyPr vert="horz" anchor="b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000" b="0" kern="1200" cap="small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k-SK" altLang="sk-SK" sz="36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Reforma, modernizácia </a:t>
            </a:r>
            <a:endParaRPr lang="sk-SK" sz="36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3273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sz="quarter" idx="1"/>
          </p:nvPr>
        </p:nvSpPr>
        <p:spPr>
          <a:xfrm>
            <a:off x="434296" y="1196752"/>
            <a:ext cx="8352928" cy="4873752"/>
          </a:xfrm>
        </p:spPr>
        <p:txBody>
          <a:bodyPr vert="horz">
            <a:noAutofit/>
          </a:bodyPr>
          <a:lstStyle/>
          <a:p>
            <a:r>
              <a:rPr lang="sk-SK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menej </a:t>
            </a:r>
            <a:r>
              <a:rPr lang="sk-SK" sz="2800" dirty="0">
                <a:latin typeface="Arial" panose="020B0604020202020204" pitchFamily="34" charset="0"/>
                <a:cs typeface="Arial" panose="020B0604020202020204" pitchFamily="34" charset="0"/>
              </a:rPr>
              <a:t>kvalitné a stabilné pracovné pozície</a:t>
            </a:r>
          </a:p>
          <a:p>
            <a:r>
              <a:rPr lang="sk-SK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nižšie </a:t>
            </a:r>
            <a:r>
              <a:rPr lang="sk-SK" sz="2800" dirty="0">
                <a:latin typeface="Arial" panose="020B0604020202020204" pitchFamily="34" charset="0"/>
                <a:cs typeface="Arial" panose="020B0604020202020204" pitchFamily="34" charset="0"/>
              </a:rPr>
              <a:t>zárobky</a:t>
            </a:r>
          </a:p>
          <a:p>
            <a:r>
              <a:rPr lang="sk-SK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nedostatočné </a:t>
            </a:r>
            <a:r>
              <a:rPr lang="sk-SK" sz="2800" dirty="0">
                <a:latin typeface="Arial" panose="020B0604020202020204" pitchFamily="34" charset="0"/>
                <a:cs typeface="Arial" panose="020B0604020202020204" pitchFamily="34" charset="0"/>
              </a:rPr>
              <a:t>zastúpenie </a:t>
            </a:r>
            <a:r>
              <a:rPr lang="sk-SK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(žien) </a:t>
            </a:r>
            <a:r>
              <a:rPr lang="sk-SK" sz="2800" dirty="0">
                <a:latin typeface="Arial" panose="020B0604020202020204" pitchFamily="34" charset="0"/>
                <a:cs typeface="Arial" panose="020B0604020202020204" pitchFamily="34" charset="0"/>
              </a:rPr>
              <a:t>v </a:t>
            </a:r>
            <a:r>
              <a:rPr lang="sk-SK" sz="2800" dirty="0">
                <a:latin typeface="Arial" panose="020B0604020202020204" pitchFamily="34" charset="0"/>
                <a:cs typeface="Arial" panose="020B0604020202020204" pitchFamily="34" charset="0"/>
              </a:rPr>
              <a:t>rozhodujúcich pozíciách</a:t>
            </a:r>
          </a:p>
          <a:p>
            <a:r>
              <a:rPr lang="sk-SK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„viac</a:t>
            </a:r>
            <a:r>
              <a:rPr lang="sk-SK" sz="2800" dirty="0">
                <a:latin typeface="Arial" panose="020B0604020202020204" pitchFamily="34" charset="0"/>
                <a:cs typeface="Arial" panose="020B0604020202020204" pitchFamily="34" charset="0"/>
              </a:rPr>
              <a:t>“ neplatenej práce</a:t>
            </a:r>
          </a:p>
          <a:p>
            <a:r>
              <a:rPr lang="sk-SK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nižšie </a:t>
            </a:r>
            <a:r>
              <a:rPr lang="sk-SK" sz="2800" dirty="0">
                <a:latin typeface="Arial" panose="020B0604020202020204" pitchFamily="34" charset="0"/>
                <a:cs typeface="Arial" panose="020B0604020202020204" pitchFamily="34" charset="0"/>
              </a:rPr>
              <a:t>dôchodky</a:t>
            </a:r>
          </a:p>
          <a:p>
            <a:r>
              <a:rPr lang="sk-SK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horšia </a:t>
            </a:r>
            <a:r>
              <a:rPr lang="sk-SK" sz="2800" dirty="0">
                <a:latin typeface="Arial" panose="020B0604020202020204" pitchFamily="34" charset="0"/>
                <a:cs typeface="Arial" panose="020B0604020202020204" pitchFamily="34" charset="0"/>
              </a:rPr>
              <a:t>kvalita života i zdravia</a:t>
            </a:r>
          </a:p>
          <a:p>
            <a:r>
              <a:rPr lang="sk-SK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znehodnocovanie </a:t>
            </a:r>
            <a:r>
              <a:rPr lang="sk-SK" sz="2800" dirty="0">
                <a:latin typeface="Arial" panose="020B0604020202020204" pitchFamily="34" charset="0"/>
                <a:cs typeface="Arial" panose="020B0604020202020204" pitchFamily="34" charset="0"/>
              </a:rPr>
              <a:t>investícii do vzdelania a talentu </a:t>
            </a:r>
          </a:p>
          <a:p>
            <a:r>
              <a:rPr lang="sk-SK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nevyužívanie ľudského </a:t>
            </a:r>
            <a:r>
              <a:rPr lang="sk-SK" sz="2800" dirty="0">
                <a:latin typeface="Arial" panose="020B0604020202020204" pitchFamily="34" charset="0"/>
                <a:cs typeface="Arial" panose="020B0604020202020204" pitchFamily="34" charset="0"/>
              </a:rPr>
              <a:t>kapitálu</a:t>
            </a:r>
          </a:p>
          <a:p>
            <a:r>
              <a:rPr lang="sk-SK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vyššie </a:t>
            </a:r>
            <a:r>
              <a:rPr lang="sk-SK" sz="2800" dirty="0">
                <a:latin typeface="Arial" panose="020B0604020202020204" pitchFamily="34" charset="0"/>
                <a:cs typeface="Arial" panose="020B0604020202020204" pitchFamily="34" charset="0"/>
              </a:rPr>
              <a:t>ohrozenie chudobou a </a:t>
            </a:r>
            <a:r>
              <a:rPr lang="sk-SK" sz="2800" dirty="0">
                <a:latin typeface="Arial" panose="020B0604020202020204" pitchFamily="34" charset="0"/>
                <a:cs typeface="Arial" panose="020B0604020202020204" pitchFamily="34" charset="0"/>
              </a:rPr>
              <a:t>sociálnym  </a:t>
            </a:r>
            <a:r>
              <a:rPr lang="sk-SK" sz="2800" dirty="0">
                <a:latin typeface="Arial" panose="020B0604020202020204" pitchFamily="34" charset="0"/>
                <a:cs typeface="Arial" panose="020B0604020202020204" pitchFamily="34" charset="0"/>
              </a:rPr>
              <a:t>vylúčením</a:t>
            </a:r>
          </a:p>
          <a:p>
            <a:endParaRPr lang="sk-SK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Nadpis 1"/>
          <p:cNvSpPr txBox="1">
            <a:spLocks/>
          </p:cNvSpPr>
          <p:nvPr/>
        </p:nvSpPr>
        <p:spPr>
          <a:xfrm>
            <a:off x="467544" y="260648"/>
            <a:ext cx="7467600" cy="580926"/>
          </a:xfrm>
          <a:prstGeom prst="rect">
            <a:avLst/>
          </a:prstGeom>
        </p:spPr>
        <p:txBody>
          <a:bodyPr vert="horz" anchor="b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000" b="0" kern="1200" cap="small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k-SK" altLang="sk-SK" sz="36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Slovenská realita </a:t>
            </a:r>
            <a:endParaRPr lang="sk-SK" sz="36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3065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sz="quarter" idx="1"/>
          </p:nvPr>
        </p:nvSpPr>
        <p:spPr>
          <a:xfrm>
            <a:off x="467544" y="1196752"/>
            <a:ext cx="8229600" cy="5251722"/>
          </a:xfrm>
        </p:spPr>
        <p:txBody>
          <a:bodyPr>
            <a:noAutofit/>
          </a:bodyPr>
          <a:lstStyle/>
          <a:p>
            <a:r>
              <a:rPr lang="sk-SK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Zlepšenie kvality života </a:t>
            </a:r>
            <a:r>
              <a:rPr lang="sk-SK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– zohľadnenie </a:t>
            </a:r>
            <a:r>
              <a:rPr lang="sk-SK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rozmanitých potrieb, rešpektovanie osobných limitov, obmedzení</a:t>
            </a:r>
          </a:p>
          <a:p>
            <a:r>
              <a:rPr lang="sk-SK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Kooperácia, koordinácia aktivít, partnerstvá</a:t>
            </a:r>
          </a:p>
          <a:p>
            <a:r>
              <a:rPr lang="sk-SK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Model + </a:t>
            </a:r>
            <a:r>
              <a:rPr lang="sk-SK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realita – </a:t>
            </a:r>
            <a:r>
              <a:rPr lang="sk-SK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bez </a:t>
            </a:r>
            <a:r>
              <a:rPr lang="sk-SK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zotrvačných riešení, predsudkov, stereotypov</a:t>
            </a:r>
          </a:p>
          <a:p>
            <a:r>
              <a:rPr lang="sk-SK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„</a:t>
            </a:r>
            <a:r>
              <a:rPr lang="sk-SK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Good</a:t>
            </a:r>
            <a:r>
              <a:rPr lang="sk-SK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k-SK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practise</a:t>
            </a:r>
            <a:r>
              <a:rPr lang="sk-SK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“ </a:t>
            </a:r>
            <a:r>
              <a:rPr lang="sk-SK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–</a:t>
            </a:r>
            <a:r>
              <a:rPr lang="sk-SK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k-SK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súťaže, </a:t>
            </a:r>
            <a:r>
              <a:rPr lang="sk-SK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ocenenia, audity</a:t>
            </a:r>
          </a:p>
          <a:p>
            <a:r>
              <a:rPr lang="sk-SK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Motivácia, podpora progresívnych zamestnávateľov</a:t>
            </a:r>
          </a:p>
          <a:p>
            <a:r>
              <a:rPr lang="sk-SK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Šírenie osvedčených postupov, komplexné synergické efekty</a:t>
            </a:r>
            <a:endParaRPr lang="sk-SK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Nadpis 1"/>
          <p:cNvSpPr txBox="1">
            <a:spLocks/>
          </p:cNvSpPr>
          <p:nvPr/>
        </p:nvSpPr>
        <p:spPr>
          <a:xfrm>
            <a:off x="467544" y="260648"/>
            <a:ext cx="8136904" cy="580926"/>
          </a:xfrm>
          <a:prstGeom prst="rect">
            <a:avLst/>
          </a:prstGeom>
        </p:spPr>
        <p:txBody>
          <a:bodyPr vert="horz" anchor="b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000" b="0" kern="1200" cap="small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k-SK" altLang="sk-SK" sz="3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Európsky kontext sociálnych inovácií </a:t>
            </a:r>
            <a:endParaRPr lang="sk-SK" sz="3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8371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sz="quarter" idx="1"/>
          </p:nvPr>
        </p:nvSpPr>
        <p:spPr>
          <a:xfrm>
            <a:off x="467544" y="1484784"/>
            <a:ext cx="8208912" cy="4873752"/>
          </a:xfrm>
        </p:spPr>
        <p:txBody>
          <a:bodyPr>
            <a:noAutofit/>
          </a:bodyPr>
          <a:lstStyle/>
          <a:p>
            <a:r>
              <a:rPr lang="sk-SK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Kompatibilita </a:t>
            </a:r>
            <a:r>
              <a:rPr lang="sk-SK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– s obsahom </a:t>
            </a:r>
            <a:r>
              <a:rPr lang="sk-SK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európskej agendy</a:t>
            </a:r>
          </a:p>
          <a:p>
            <a:r>
              <a:rPr lang="sk-SK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Ústretovosť – </a:t>
            </a:r>
            <a:r>
              <a:rPr lang="sk-SK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efekty </a:t>
            </a:r>
            <a:r>
              <a:rPr lang="sk-SK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na zvýšenie </a:t>
            </a:r>
            <a:r>
              <a:rPr lang="sk-SK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produktivity, </a:t>
            </a:r>
            <a:r>
              <a:rPr lang="sk-SK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kreativity, </a:t>
            </a:r>
            <a:r>
              <a:rPr lang="sk-SK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loajality</a:t>
            </a:r>
            <a:r>
              <a:rPr lang="sk-SK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, spokojnosti, </a:t>
            </a:r>
            <a:r>
              <a:rPr lang="sk-SK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spoľahlivosti </a:t>
            </a:r>
            <a:endParaRPr lang="sk-SK" sz="2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sk-SK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Nové modely podnikovej kultúry</a:t>
            </a:r>
          </a:p>
          <a:p>
            <a:r>
              <a:rPr lang="sk-SK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Rešpektovanie nerovnakých </a:t>
            </a:r>
            <a:r>
              <a:rPr lang="sk-SK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východísk – </a:t>
            </a:r>
            <a:r>
              <a:rPr lang="sk-SK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možnosti </a:t>
            </a:r>
            <a:r>
              <a:rPr lang="sk-SK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v </a:t>
            </a:r>
            <a:r>
              <a:rPr lang="sk-SK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„malých“ podmienkach</a:t>
            </a:r>
          </a:p>
          <a:p>
            <a:r>
              <a:rPr lang="sk-SK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Prehĺbenie východísk a cieľov, šírka expanzie</a:t>
            </a:r>
          </a:p>
          <a:p>
            <a:r>
              <a:rPr lang="sk-SK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Integrácia pracovných, rodinných, vzdelávacích, osobných  záujmov</a:t>
            </a:r>
          </a:p>
          <a:p>
            <a:pPr marL="0" indent="0">
              <a:buNone/>
            </a:pPr>
            <a:endParaRPr lang="sk-SK" sz="2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sk-SK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Nadpis 1"/>
          <p:cNvSpPr txBox="1">
            <a:spLocks/>
          </p:cNvSpPr>
          <p:nvPr/>
        </p:nvSpPr>
        <p:spPr>
          <a:xfrm>
            <a:off x="467544" y="260648"/>
            <a:ext cx="7467600" cy="580926"/>
          </a:xfrm>
          <a:prstGeom prst="rect">
            <a:avLst/>
          </a:prstGeom>
        </p:spPr>
        <p:txBody>
          <a:bodyPr vert="horz" anchor="b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000" b="0" kern="1200" cap="small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k-SK" altLang="sk-SK" sz="36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Rámec na Slovensku </a:t>
            </a:r>
            <a:endParaRPr lang="sk-SK" sz="36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9815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sz="quarter" idx="1"/>
          </p:nvPr>
        </p:nvSpPr>
        <p:spPr>
          <a:xfrm>
            <a:off x="467544" y="1412776"/>
            <a:ext cx="7920880" cy="4873752"/>
          </a:xfrm>
        </p:spPr>
        <p:txBody>
          <a:bodyPr>
            <a:normAutofit/>
          </a:bodyPr>
          <a:lstStyle/>
          <a:p>
            <a:r>
              <a:rPr lang="sk-SK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Budúci dôraz na </a:t>
            </a:r>
            <a:r>
              <a:rPr lang="sk-SK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potreby konkrétnych znevýhodnených skupín </a:t>
            </a:r>
            <a:r>
              <a:rPr lang="sk-SK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sk-SK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vek, </a:t>
            </a:r>
            <a:r>
              <a:rPr lang="sk-SK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etnicita, zdravotné znevýhodnenie, sex. orientácia</a:t>
            </a:r>
          </a:p>
          <a:p>
            <a:r>
              <a:rPr lang="sk-SK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Aspekty </a:t>
            </a:r>
            <a:r>
              <a:rPr lang="sk-SK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(predchádzania) </a:t>
            </a:r>
            <a:r>
              <a:rPr lang="sk-SK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viacnásobnej diskriminácie</a:t>
            </a:r>
          </a:p>
          <a:p>
            <a:r>
              <a:rPr lang="sk-SK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Regionálny/lokálny </a:t>
            </a:r>
            <a:r>
              <a:rPr lang="sk-SK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rozmer – obmedzenia</a:t>
            </a:r>
            <a:endParaRPr lang="sk-SK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sk-SK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Od</a:t>
            </a:r>
            <a:r>
              <a:rPr lang="sk-SK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k-SK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monitorovania/hodnotenia </a:t>
            </a:r>
            <a:r>
              <a:rPr lang="sk-SK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smerom... ?</a:t>
            </a:r>
          </a:p>
          <a:p>
            <a:r>
              <a:rPr lang="sk-SK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Tvorcovia politík, aktéri/</a:t>
            </a:r>
            <a:r>
              <a:rPr lang="sk-SK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ky</a:t>
            </a:r>
            <a:r>
              <a:rPr lang="sk-SK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na národnej, podnikovej, osobnej úrovni...</a:t>
            </a:r>
          </a:p>
          <a:p>
            <a:endParaRPr lang="sk-SK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Nadpis 1"/>
          <p:cNvSpPr txBox="1">
            <a:spLocks/>
          </p:cNvSpPr>
          <p:nvPr/>
        </p:nvSpPr>
        <p:spPr>
          <a:xfrm>
            <a:off x="467544" y="260648"/>
            <a:ext cx="7467600" cy="580926"/>
          </a:xfrm>
          <a:prstGeom prst="rect">
            <a:avLst/>
          </a:prstGeom>
        </p:spPr>
        <p:txBody>
          <a:bodyPr vert="horz" anchor="b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000" b="0" kern="1200" cap="small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k-SK" altLang="sk-SK" sz="36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Výzvy </a:t>
            </a:r>
            <a:endParaRPr lang="sk-SK" sz="36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9243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Zdobené">
  <a:themeElements>
    <a:clrScheme name="Zdobené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Zdobené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Zdobené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17AE1E23F8B5A245AC6E45F70F5382A9" ma:contentTypeVersion="7" ma:contentTypeDescription="Vytvoří nový dokument" ma:contentTypeScope="" ma:versionID="8f188600e4ddd56dacbb6a548df197eb">
  <xsd:schema xmlns:xsd="http://www.w3.org/2001/XMLSchema" xmlns:xs="http://www.w3.org/2001/XMLSchema" xmlns:p="http://schemas.microsoft.com/office/2006/metadata/properties" xmlns:ns2="7d809470-1a6e-4bfc-91db-225fb1e90d66" xmlns:ns3="cbf93933-7e34-445d-b573-df8b936ebd31" targetNamespace="http://schemas.microsoft.com/office/2006/metadata/properties" ma:root="true" ma:fieldsID="8de6e60e7054b2874c1c9b9e28ec946a" ns2:_="" ns3:_="">
    <xsd:import namespace="7d809470-1a6e-4bfc-91db-225fb1e90d66"/>
    <xsd:import namespace="cbf93933-7e34-445d-b573-df8b936ebd31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DateTaken" minOccurs="0"/>
                <xsd:element ref="ns3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d809470-1a6e-4bfc-91db-225fb1e90d66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dílí se s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dílené s podrobnostmi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bf93933-7e34-445d-b573-df8b936ebd3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MediaServiceAutoTags" ma:description="" ma:internalName="MediaServiceAutoTags" ma:readOnly="true">
      <xsd:simpleType>
        <xsd:restriction base="dms:Text"/>
      </xsd:simpleType>
    </xsd:element>
    <xsd:element name="MediaServiceDateTaken" ma:index="13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OCR" ma:index="14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EE092395-2212-4D55-9B3D-C8A6DDE8E397}"/>
</file>

<file path=customXml/itemProps2.xml><?xml version="1.0" encoding="utf-8"?>
<ds:datastoreItem xmlns:ds="http://schemas.openxmlformats.org/officeDocument/2006/customXml" ds:itemID="{24B0A355-F985-411E-A91C-FD33DAE66457}"/>
</file>

<file path=customXml/itemProps3.xml><?xml version="1.0" encoding="utf-8"?>
<ds:datastoreItem xmlns:ds="http://schemas.openxmlformats.org/officeDocument/2006/customXml" ds:itemID="{52E5182E-474E-4451-BE68-9AAB343EBF15}"/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287</TotalTime>
  <Words>414</Words>
  <Application>Microsoft Office PowerPoint</Application>
  <PresentationFormat>Prezentácia na obrazovke (4:3)</PresentationFormat>
  <Paragraphs>56</Paragraphs>
  <Slides>10</Slides>
  <Notes>0</Notes>
  <HiddenSlides>0</HiddenSlides>
  <MMClips>0</MMClips>
  <ScaleCrop>false</ScaleCrop>
  <HeadingPairs>
    <vt:vector size="4" baseType="variant">
      <vt:variant>
        <vt:lpstr>Motív</vt:lpstr>
      </vt:variant>
      <vt:variant>
        <vt:i4>1</vt:i4>
      </vt:variant>
      <vt:variant>
        <vt:lpstr>Nadpisy snímok</vt:lpstr>
      </vt:variant>
      <vt:variant>
        <vt:i4>10</vt:i4>
      </vt:variant>
    </vt:vector>
  </HeadingPairs>
  <TitlesOfParts>
    <vt:vector size="11" baseType="lpstr">
      <vt:lpstr>Zdobené</vt:lpstr>
      <vt:lpstr>14. medzinárodná konferencia                      o kvalite a spoločenskej zodpovednosti      Spoločenská vs. osobná zodpovednosť       Silvia Porubänová Inštitút pre výskum práce a rodiny  20.-21.11.2017 Hotel Bôrik Bratislava</vt:lpstr>
      <vt:lpstr>Sociologická imaginácia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 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Niekoľko „neprávnických“ poznámok k problematike pracovno-právnych vzťahov</dc:title>
  <dc:creator>porubenova</dc:creator>
  <cp:lastModifiedBy>Kasubova Katarina</cp:lastModifiedBy>
  <cp:revision>36</cp:revision>
  <cp:lastPrinted>2017-11-10T14:07:21Z</cp:lastPrinted>
  <dcterms:created xsi:type="dcterms:W3CDTF">2013-10-02T08:20:23Z</dcterms:created>
  <dcterms:modified xsi:type="dcterms:W3CDTF">2017-11-13T10:06:28Z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0x01010017AE1E23F8B5A245AC6E45F70F5382A9</vt:lpwstr>
  </property>
</Properties>
</file>