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9" r:id="rId5"/>
    <p:sldId id="266" r:id="rId6"/>
    <p:sldId id="267" r:id="rId7"/>
    <p:sldId id="260" r:id="rId8"/>
    <p:sldId id="268" r:id="rId9"/>
    <p:sldId id="270" r:id="rId10"/>
    <p:sldId id="261" r:id="rId11"/>
    <p:sldId id="264" r:id="rId12"/>
    <p:sldId id="25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D2166-3245-497D-8F97-D9051AB63682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EEA8-B1AB-49A9-8C02-9D65C9C29C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17.11.2017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640960" cy="1152129"/>
          </a:xfrm>
        </p:spPr>
        <p:txBody>
          <a:bodyPr>
            <a:normAutofit/>
          </a:bodyPr>
          <a:lstStyle/>
          <a:p>
            <a:pPr algn="l"/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</a:rPr>
              <a:t>TRIANON, z.s.</a:t>
            </a:r>
            <a:r>
              <a:rPr lang="cs-CZ" sz="40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cs-CZ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1008112"/>
          </a:xfrm>
        </p:spPr>
        <p:txBody>
          <a:bodyPr>
            <a:noAutofit/>
          </a:bodyPr>
          <a:lstStyle/>
          <a:p>
            <a:pPr algn="r"/>
            <a:r>
              <a:rPr lang="cs-CZ" sz="2800" b="1" dirty="0" smtClean="0">
                <a:solidFill>
                  <a:schemeClr val="accent1">
                    <a:lumMod val="50000"/>
                  </a:schemeClr>
                </a:solidFill>
              </a:rPr>
              <a:t>Rozvoj pracovních programů pro osoby se zdravotním postižením</a:t>
            </a:r>
            <a:endParaRPr lang="cs-CZ" sz="2800" dirty="0">
              <a:solidFill>
                <a:srgbClr val="002060"/>
              </a:solidFill>
            </a:endParaRPr>
          </a:p>
        </p:txBody>
      </p:sp>
      <p:pic>
        <p:nvPicPr>
          <p:cNvPr id="5" name="Obrázek 4" descr="trianon moza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53825"/>
            <a:ext cx="9144000" cy="3350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Další služby v režimu náhradního plnění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074" t="25811" r="3552" b="55752"/>
          <a:stretch>
            <a:fillRect/>
          </a:stretch>
        </p:blipFill>
        <p:spPr bwMode="auto">
          <a:xfrm>
            <a:off x="183634" y="5733256"/>
            <a:ext cx="878497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Y:\01_FOTO\Fotky 2016\Akce 2016\Sociální oblast 2016\2016_10_06 - rada Klastru SINEC\2016-10-06_soc podniky Trianon-Ergon-Klastr\DSC_382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79512" y="1412776"/>
            <a:ext cx="4483673" cy="3024335"/>
          </a:xfrm>
          <a:prstGeom prst="rect">
            <a:avLst/>
          </a:prstGeom>
          <a:noFill/>
        </p:spPr>
      </p:pic>
      <p:pic>
        <p:nvPicPr>
          <p:cNvPr id="6" name="Picture 5" descr="C:\Users\Trianon\Downloads\P116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111" y="1845954"/>
            <a:ext cx="4270966" cy="3203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Partnerství a spolupráce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9460" name="Picture 4" descr="Výsledek obrázku pro klastr sociálních inovací a podniků sin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420888"/>
            <a:ext cx="3672408" cy="1451749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7504" y="1412776"/>
            <a:ext cx="7200800" cy="5040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	TRIANON jedním ze zakladatelských subjektů Klastru sociálních inovací a podniků – SINEC, z.s., sdružení sociálních podniků v Moravskoslezském kraji</a:t>
            </a:r>
          </a:p>
          <a:p>
            <a:pPr>
              <a:buNone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Aktivity klastru:</a:t>
            </a: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- sdílení informací a kontaktů</a:t>
            </a: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- společný katalog produktů a služeb</a:t>
            </a: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- vzdělávání a poradenství</a:t>
            </a:r>
          </a:p>
          <a:p>
            <a:pPr>
              <a:buNone/>
            </a:pPr>
            <a:endParaRPr lang="cs-CZ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 3"/>
              </a:rPr>
              <a:t>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 budoucna možnost napojení na další klastrové organizace v MSK a navázání spolupráce v rámci efektivního využití náhradního plnění a udržení finančních prostředků v regionu</a:t>
            </a:r>
            <a:endParaRPr lang="cs-CZ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220072" y="3789040"/>
            <a:ext cx="330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www.klastr-</a:t>
            </a:r>
            <a:r>
              <a:rPr lang="cs-CZ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socialnich</a:t>
            </a:r>
            <a:r>
              <a:rPr lang="cs-CZ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-podniku.</a:t>
            </a:r>
            <a:r>
              <a:rPr lang="cs-CZ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cz</a:t>
            </a:r>
            <a:endParaRPr lang="cs-CZ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SC_0483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9144000" cy="3456384"/>
          </a:xfrm>
          <a:prstGeom prst="rect">
            <a:avLst/>
          </a:prstGeom>
        </p:spPr>
      </p:pic>
      <p:pic>
        <p:nvPicPr>
          <p:cNvPr id="1028" name="Picture 4" descr="https://www.ostrianon.cz/wp-content/uploads/2016/11/trianon-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742" y="188640"/>
            <a:ext cx="2358089" cy="165618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419872" y="213608"/>
            <a:ext cx="4536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TRIANON, z.s.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 Horkách 1701/23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737 01 Český Těšín</a:t>
            </a:r>
          </a:p>
          <a:p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t.baginska@ostrianon.cz</a:t>
            </a:r>
          </a:p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Tel.: +420 775 054 23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5949280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</a:t>
            </a:r>
            <a:r>
              <a:rPr lang="cs-CZ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ostrianon.cz</a:t>
            </a:r>
            <a:r>
              <a:rPr lang="cs-CZ" sz="2800" dirty="0" smtClean="0">
                <a:solidFill>
                  <a:srgbClr val="002060"/>
                </a:solidFill>
              </a:rPr>
              <a:t>	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52536" y="0"/>
            <a:ext cx="7978080" cy="2880320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	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Od r. 2003 realizace pilotního programu Bez Bariér bez hranic® přispívajícího k rozvoji občanské společnosti a trvale udržitelného rozvoje příhraničního regionu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067944" y="1052736"/>
            <a:ext cx="4860032" cy="5661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r" fontAlgn="base">
              <a:lnSpc>
                <a:spcPct val="120000"/>
              </a:lnSpc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cs-CZ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EKONOMICKÝ PILÍŘ</a:t>
            </a:r>
          </a:p>
          <a:p>
            <a:pPr algn="r" fontAlgn="base">
              <a:lnSpc>
                <a:spcPct val="120000"/>
              </a:lnSpc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„sociální“, tedy společensky odpovědné podnikání, zaměstnávání osob se zdravotním postižením, zaměření na místní potřeby a zdroje   </a:t>
            </a:r>
          </a:p>
          <a:p>
            <a:pPr algn="r" fontAlgn="base">
              <a:lnSpc>
                <a:spcPct val="120000"/>
              </a:lnSpc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SOCIÁLNÍ PILÍŘ</a:t>
            </a:r>
          </a:p>
          <a:p>
            <a:pPr algn="r" fontAlgn="base">
              <a:lnSpc>
                <a:spcPct val="120000"/>
              </a:lnSpc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	sociální inovace vedoucí ke komplexní podpoře osob ohrožených sociálním vyloučením (OZP, studentů a seniorů), prosazování mobility a přístupnosti prostředí pro všechny</a:t>
            </a:r>
          </a:p>
          <a:p>
            <a:pPr algn="r" fontAlgn="base">
              <a:lnSpc>
                <a:spcPct val="120000"/>
              </a:lnSpc>
            </a:pPr>
            <a:r>
              <a:rPr lang="cs-CZ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ENVIROMENTÁLNÍ PILÍŘ</a:t>
            </a:r>
          </a:p>
          <a:p>
            <a:pPr algn="r" fontAlgn="base">
              <a:lnSpc>
                <a:spcPct val="120000"/>
              </a:lnSpc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 podnikání šetrné k životnímu prostředí, podpora obnovitelných zdrojů energie a ostrovních systémů energetické nezávislosti, ekologická a technická edukace dětí a mládeže</a:t>
            </a:r>
          </a:p>
          <a:p>
            <a:pPr marL="342900" marR="0" lvl="0" indent="-342900" algn="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3600" dirty="0"/>
          </a:p>
        </p:txBody>
      </p:sp>
      <p:pic>
        <p:nvPicPr>
          <p:cNvPr id="2051" name="Picture 3" descr="C:\Users\Trianon\AppData\Local\Temp\Rar$DRa0.938\Triády-page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489884" cy="4936497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 r="17778" b="21058"/>
          <a:stretch>
            <a:fillRect/>
          </a:stretch>
        </p:blipFill>
        <p:spPr bwMode="auto">
          <a:xfrm>
            <a:off x="3923928" y="1772816"/>
            <a:ext cx="5077556" cy="379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Provoz „Separace pro recyklaci“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17539" t="17806" r="29623" b="72697"/>
          <a:stretch>
            <a:fillRect/>
          </a:stretch>
        </p:blipFill>
        <p:spPr bwMode="auto">
          <a:xfrm>
            <a:off x="287524" y="6059295"/>
            <a:ext cx="856895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-252536" y="1162751"/>
            <a:ext cx="7992888" cy="48965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Ekologická likvidace elektrických nebo elektronických zařízení a 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jednodruhových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plastů.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Elektrozařízení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jsou zpracovávána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našimi zaměstnanci, kteří separací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získávají jednotlivé součástky k 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dalšímu využití a také cenné kovy,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nejčastěji železo, měď, hliník a mosaz.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Zpracování plastů probíhá manuální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separací a následným mletím na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požadovanou frakci s využitím 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speciálního nožového mlýnu. </a:t>
            </a:r>
          </a:p>
          <a:p>
            <a:pPr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Nově nabízíme také ekologickou 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likvidaci kabelů.</a:t>
            </a:r>
          </a:p>
          <a:p>
            <a:pPr>
              <a:buNone/>
            </a:pPr>
            <a:endParaRPr lang="cs-CZ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Modernizace provozu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259632" y="5589240"/>
            <a:ext cx="6408712" cy="5040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dirty="0" smtClean="0"/>
              <a:t>	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„Inovativní rozvoj sociálního podniku TRIANON“,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č. CZ.06.2.58/0.0/0.0/15_010/0000114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 descr="logo_Cesky_Tesin_RGB-nové.jpg"/>
          <p:cNvPicPr>
            <a:picLocks noChangeAspect="1"/>
          </p:cNvPicPr>
          <p:nvPr/>
        </p:nvPicPr>
        <p:blipFill>
          <a:blip r:embed="rId2" cstate="print"/>
          <a:srcRect t="11660" b="13474"/>
          <a:stretch>
            <a:fillRect/>
          </a:stretch>
        </p:blipFill>
        <p:spPr>
          <a:xfrm>
            <a:off x="3491880" y="6021288"/>
            <a:ext cx="2403538" cy="720080"/>
          </a:xfrm>
          <a:prstGeom prst="rect">
            <a:avLst/>
          </a:prstGeom>
        </p:spPr>
      </p:pic>
      <p:pic>
        <p:nvPicPr>
          <p:cNvPr id="9" name="Obrázek 8" descr="klastrsin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6093296"/>
            <a:ext cx="1849641" cy="594818"/>
          </a:xfrm>
          <a:prstGeom prst="rect">
            <a:avLst/>
          </a:prstGeom>
        </p:spPr>
      </p:pic>
      <p:pic>
        <p:nvPicPr>
          <p:cNvPr id="10" name="Obrázek 9" descr="logo_ms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6021288"/>
            <a:ext cx="2119606" cy="648350"/>
          </a:xfrm>
          <a:prstGeom prst="rect">
            <a:avLst/>
          </a:prstGeom>
        </p:spPr>
      </p:pic>
      <p:pic>
        <p:nvPicPr>
          <p:cNvPr id="11" name="Obrázek 10" descr="IROP_CZ_RO_B_C 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941168"/>
            <a:ext cx="4752528" cy="783518"/>
          </a:xfrm>
          <a:prstGeom prst="rect">
            <a:avLst/>
          </a:prstGeom>
        </p:spPr>
      </p:pic>
      <p:pic>
        <p:nvPicPr>
          <p:cNvPr id="2050" name="Picture 2" descr="Y:\01_FOTO\Fotky 2017\Prostory TRIANON\hala provozu před rekonstrukcí\P1230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085" y="1191816"/>
            <a:ext cx="3558976" cy="2669232"/>
          </a:xfrm>
          <a:prstGeom prst="rect">
            <a:avLst/>
          </a:prstGeom>
          <a:noFill/>
        </p:spPr>
      </p:pic>
      <p:pic>
        <p:nvPicPr>
          <p:cNvPr id="2051" name="Picture 3" descr="Y:\01_FOTO\Fotky 2017\Prostory TRIANON\hala provozu před rekonstrukcí\P12306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3023954"/>
            <a:ext cx="2556284" cy="1917213"/>
          </a:xfrm>
          <a:prstGeom prst="rect">
            <a:avLst/>
          </a:prstGeom>
          <a:noFill/>
        </p:spPr>
      </p:pic>
      <p:pic>
        <p:nvPicPr>
          <p:cNvPr id="12" name="Picture 6" descr="Y:\01_FOTO\Fotky 2017\Prostory TRIANON\Rekonstruke HALA 2017\2017 zateplení pěnou\P12307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1389130"/>
            <a:ext cx="4711750" cy="3533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IROP_CZ_RO_B_C 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4941168"/>
            <a:ext cx="4752528" cy="783518"/>
          </a:xfrm>
          <a:prstGeom prst="rect">
            <a:avLst/>
          </a:prstGeom>
        </p:spPr>
      </p:pic>
      <p:pic>
        <p:nvPicPr>
          <p:cNvPr id="2052" name="Picture 4" descr="Y:\01_FOTO\Fotky 2017\Prostory TRIANON\Rekonstruke HALA 2017\Hala rekonstrukce\P123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52613"/>
            <a:ext cx="3883802" cy="2912852"/>
          </a:xfrm>
          <a:prstGeom prst="rect">
            <a:avLst/>
          </a:prstGeom>
          <a:noFill/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Modernizace provozu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259632" y="5589240"/>
            <a:ext cx="6408712" cy="5040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dirty="0" smtClean="0"/>
              <a:t>	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„Inovativní rozvoj sociálního podniku TRIANON“,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č. CZ.06.2.58/0.0/0.0/15_010/0000114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 descr="logo_Cesky_Tesin_RGB-nové.jpg"/>
          <p:cNvPicPr>
            <a:picLocks noChangeAspect="1"/>
          </p:cNvPicPr>
          <p:nvPr/>
        </p:nvPicPr>
        <p:blipFill>
          <a:blip r:embed="rId4" cstate="print"/>
          <a:srcRect t="11660" b="13474"/>
          <a:stretch>
            <a:fillRect/>
          </a:stretch>
        </p:blipFill>
        <p:spPr>
          <a:xfrm>
            <a:off x="3491880" y="6021288"/>
            <a:ext cx="2403538" cy="720080"/>
          </a:xfrm>
          <a:prstGeom prst="rect">
            <a:avLst/>
          </a:prstGeom>
        </p:spPr>
      </p:pic>
      <p:pic>
        <p:nvPicPr>
          <p:cNvPr id="9" name="Obrázek 8" descr="klastrsine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6093296"/>
            <a:ext cx="1849641" cy="594818"/>
          </a:xfrm>
          <a:prstGeom prst="rect">
            <a:avLst/>
          </a:prstGeom>
        </p:spPr>
      </p:pic>
      <p:pic>
        <p:nvPicPr>
          <p:cNvPr id="10" name="Obrázek 9" descr="logo_ms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6021288"/>
            <a:ext cx="2119606" cy="648350"/>
          </a:xfrm>
          <a:prstGeom prst="rect">
            <a:avLst/>
          </a:prstGeom>
        </p:spPr>
      </p:pic>
      <p:pic>
        <p:nvPicPr>
          <p:cNvPr id="12" name="Picture 3" descr="Y:\01_FOTO\Fotky 2017\Prostory TRIANON\Rekonstruke HALA 2017\2017 zateplení pěnou\P1230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326917"/>
            <a:ext cx="4530784" cy="3398088"/>
          </a:xfrm>
          <a:prstGeom prst="rect">
            <a:avLst/>
          </a:prstGeom>
          <a:noFill/>
        </p:spPr>
      </p:pic>
      <p:pic>
        <p:nvPicPr>
          <p:cNvPr id="2053" name="Picture 5" descr="Y:\01_FOTO\Fotky 2017\Prostory TRIANON\Rekonstruke HALA 2017\Hala rekonstrukce\P1230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8152" y="2903229"/>
            <a:ext cx="2565497" cy="1924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Modernizace provozu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5" name="Picture 3" descr="Y:\01_FOTO\Fotky 2017\Drtič instalace\P1230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619236" cy="3240360"/>
          </a:xfrm>
          <a:prstGeom prst="rect">
            <a:avLst/>
          </a:prstGeom>
          <a:noFill/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259632" y="5589240"/>
            <a:ext cx="6408712" cy="5040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dirty="0" smtClean="0"/>
              <a:t>	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„Inovativní rozvoj sociálního podniku TRIANON“,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č. CZ.06.2.58/0.0/0.0/15_010/0000114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 descr="logo_Cesky_Tesin_RGB-nové.jpg"/>
          <p:cNvPicPr>
            <a:picLocks noChangeAspect="1"/>
          </p:cNvPicPr>
          <p:nvPr/>
        </p:nvPicPr>
        <p:blipFill>
          <a:blip r:embed="rId3" cstate="print"/>
          <a:srcRect t="11660" b="13474"/>
          <a:stretch>
            <a:fillRect/>
          </a:stretch>
        </p:blipFill>
        <p:spPr>
          <a:xfrm>
            <a:off x="3491880" y="6021288"/>
            <a:ext cx="2403538" cy="720080"/>
          </a:xfrm>
          <a:prstGeom prst="rect">
            <a:avLst/>
          </a:prstGeom>
        </p:spPr>
      </p:pic>
      <p:pic>
        <p:nvPicPr>
          <p:cNvPr id="9" name="Obrázek 8" descr="klastrsine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6093296"/>
            <a:ext cx="1849641" cy="594818"/>
          </a:xfrm>
          <a:prstGeom prst="rect">
            <a:avLst/>
          </a:prstGeom>
        </p:spPr>
      </p:pic>
      <p:pic>
        <p:nvPicPr>
          <p:cNvPr id="10" name="Obrázek 9" descr="logo_ms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21288"/>
            <a:ext cx="2119606" cy="648350"/>
          </a:xfrm>
          <a:prstGeom prst="rect">
            <a:avLst/>
          </a:prstGeom>
        </p:spPr>
      </p:pic>
      <p:pic>
        <p:nvPicPr>
          <p:cNvPr id="11" name="Obrázek 10" descr="IROP_CZ_RO_B_C 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4941168"/>
            <a:ext cx="4752528" cy="783518"/>
          </a:xfrm>
          <a:prstGeom prst="rect">
            <a:avLst/>
          </a:prstGeom>
        </p:spPr>
      </p:pic>
      <p:pic>
        <p:nvPicPr>
          <p:cNvPr id="1026" name="Picture 2" descr="Y:\01_FOTO\Fotky 2017\2017_03_23 - VZ vozík\P1220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6030" y="1844824"/>
            <a:ext cx="4128460" cy="3096345"/>
          </a:xfrm>
          <a:prstGeom prst="rect">
            <a:avLst/>
          </a:prstGeom>
          <a:noFill/>
        </p:spPr>
      </p:pic>
      <p:pic>
        <p:nvPicPr>
          <p:cNvPr id="6" name="Picture 6" descr="Y:\01_FOTO\Fotky 2017\Drtič instalace\P11408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3392313"/>
            <a:ext cx="2134739" cy="1547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Provoz „Digitalizace a skartace“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l="1754" t="60819" r="11404" b="25146"/>
          <a:stretch>
            <a:fillRect/>
          </a:stretch>
        </p:blipFill>
        <p:spPr bwMode="auto">
          <a:xfrm>
            <a:off x="107504" y="6057737"/>
            <a:ext cx="90364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-180528" y="980728"/>
            <a:ext cx="4320480" cy="5184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Skenování listin až do formátu A0+ na multifunkčním zařízení Xerox. 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Digitalizace knih, novin a časopisů do formátu A3 na knižním skeneru 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BookEye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4 V3 Kiosk. 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Disponujeme také OCR skenerem pro vytěžování textu z naskenovaných dokumentů i profesionálním fotografickým skenerem. </a:t>
            </a:r>
          </a:p>
          <a:p>
            <a:pPr>
              <a:buNone/>
            </a:pP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Naskenované soubory umíme upravit pomocí speciálního softwaru 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WiseImage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®.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>
              <a:buNone/>
            </a:pP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Dle požadavků zákazníků jsme schopni vytvářet archivy a databáze, opatřit soubory klíčovými slovy, nebo provést další opatření pro snadnou orientaci a vyhledávání, vše v digitální podobě a 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cloudovém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řešení.</a:t>
            </a:r>
          </a:p>
        </p:txBody>
      </p:sp>
      <p:pic>
        <p:nvPicPr>
          <p:cNvPr id="4099" name="Picture 3" descr="Y:\01_FOTO\Fotky 2016\Provozy 2016\2016 DIGITAL skartace\DSC_8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07645"/>
            <a:ext cx="4981261" cy="34563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Modernizace provozu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259632" y="5589240"/>
            <a:ext cx="6408712" cy="5040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cs-CZ" dirty="0" smtClean="0"/>
              <a:t>	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„Inovativní rozvoj sociálního podniku TRIANON“,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č. CZ.06.2.58/0.0/0.0/15_010/0000114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Obrázek 7" descr="logo_Cesky_Tesin_RGB-nové.jpg"/>
          <p:cNvPicPr>
            <a:picLocks noChangeAspect="1"/>
          </p:cNvPicPr>
          <p:nvPr/>
        </p:nvPicPr>
        <p:blipFill>
          <a:blip r:embed="rId2" cstate="print"/>
          <a:srcRect t="11660" b="13474"/>
          <a:stretch>
            <a:fillRect/>
          </a:stretch>
        </p:blipFill>
        <p:spPr>
          <a:xfrm>
            <a:off x="3491880" y="6021288"/>
            <a:ext cx="2403538" cy="720080"/>
          </a:xfrm>
          <a:prstGeom prst="rect">
            <a:avLst/>
          </a:prstGeom>
        </p:spPr>
      </p:pic>
      <p:pic>
        <p:nvPicPr>
          <p:cNvPr id="9" name="Obrázek 8" descr="klastrsine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6093296"/>
            <a:ext cx="1849641" cy="594818"/>
          </a:xfrm>
          <a:prstGeom prst="rect">
            <a:avLst/>
          </a:prstGeom>
        </p:spPr>
      </p:pic>
      <p:pic>
        <p:nvPicPr>
          <p:cNvPr id="10" name="Obrázek 9" descr="logo_ms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6021288"/>
            <a:ext cx="2119606" cy="648350"/>
          </a:xfrm>
          <a:prstGeom prst="rect">
            <a:avLst/>
          </a:prstGeom>
        </p:spPr>
      </p:pic>
      <p:pic>
        <p:nvPicPr>
          <p:cNvPr id="11" name="Obrázek 10" descr="IROP_CZ_RO_B_C 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941168"/>
            <a:ext cx="4752528" cy="783518"/>
          </a:xfrm>
          <a:prstGeom prst="rect">
            <a:avLst/>
          </a:prstGeom>
        </p:spPr>
      </p:pic>
      <p:pic>
        <p:nvPicPr>
          <p:cNvPr id="5122" name="Picture 2" descr="Y:\01_FOTO\Fotky 2017\2017 Digitalizace\Jana DIGItal\P1240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862826"/>
            <a:ext cx="4104456" cy="3078342"/>
          </a:xfrm>
          <a:prstGeom prst="rect">
            <a:avLst/>
          </a:prstGeom>
          <a:noFill/>
        </p:spPr>
      </p:pic>
      <p:pic>
        <p:nvPicPr>
          <p:cNvPr id="5123" name="Picture 3" descr="Y:\01_FOTO\Fotky 2016\Provozy 2016\Digitalizace 2016\P120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68760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E:\Matematika 6\Scan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4211960" cy="293173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24744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Modernizace provozu</a:t>
            </a:r>
            <a:endParaRPr lang="cs-CZ" dirty="0">
              <a:solidFill>
                <a:srgbClr val="002060"/>
              </a:solidFill>
              <a:latin typeface="Calibri Light" pitchFamily="34" charset="0"/>
              <a:cs typeface="Calibri Light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211960" y="2374588"/>
            <a:ext cx="4932040" cy="3456384"/>
            <a:chOff x="484372" y="917765"/>
            <a:chExt cx="8001008" cy="5462883"/>
          </a:xfrm>
        </p:grpSpPr>
        <p:pic>
          <p:nvPicPr>
            <p:cNvPr id="5" name="Obrázek 4"/>
            <p:cNvPicPr/>
            <p:nvPr/>
          </p:nvPicPr>
          <p:blipFill rotWithShape="1">
            <a:blip r:embed="rId3" cstate="print"/>
            <a:srcRect l="32492" t="18241" r="46204" b="17578"/>
            <a:stretch/>
          </p:blipFill>
          <p:spPr bwMode="auto">
            <a:xfrm>
              <a:off x="5530017" y="1665793"/>
              <a:ext cx="2955363" cy="47148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Obrázek 5"/>
            <p:cNvPicPr/>
            <p:nvPr/>
          </p:nvPicPr>
          <p:blipFill rotWithShape="1">
            <a:blip r:embed="rId4" cstate="print"/>
            <a:srcRect l="35991" t="31577" r="49830" b="25522"/>
            <a:stretch/>
          </p:blipFill>
          <p:spPr bwMode="auto">
            <a:xfrm>
              <a:off x="3939275" y="1408663"/>
              <a:ext cx="2955289" cy="47272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Obrázek 6"/>
            <p:cNvPicPr/>
            <p:nvPr/>
          </p:nvPicPr>
          <p:blipFill rotWithShape="1">
            <a:blip r:embed="rId5" cstate="print"/>
            <a:srcRect l="35775" t="23933" r="49395" b="33346"/>
            <a:stretch/>
          </p:blipFill>
          <p:spPr bwMode="auto">
            <a:xfrm>
              <a:off x="2022410" y="1127693"/>
              <a:ext cx="3023234" cy="47272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/>
            <p:cNvPicPr/>
            <p:nvPr/>
          </p:nvPicPr>
          <p:blipFill rotWithShape="1">
            <a:blip r:embed="rId6" cstate="print"/>
            <a:srcRect l="35625" t="15322" r="49359" b="41189"/>
            <a:stretch/>
          </p:blipFill>
          <p:spPr bwMode="auto">
            <a:xfrm>
              <a:off x="484372" y="917765"/>
              <a:ext cx="2970530" cy="47272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7655" name="Picture 7" descr="E:\Matematika 6\Scan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84784"/>
            <a:ext cx="4067944" cy="2843363"/>
          </a:xfrm>
          <a:prstGeom prst="rect">
            <a:avLst/>
          </a:prstGeom>
          <a:noFill/>
        </p:spPr>
      </p:pic>
      <p:pic>
        <p:nvPicPr>
          <p:cNvPr id="27651" name="Picture 3" descr="E:\Matematika 6\Scan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4744"/>
            <a:ext cx="1440160" cy="1939375"/>
          </a:xfrm>
          <a:prstGeom prst="rect">
            <a:avLst/>
          </a:prstGeom>
          <a:noFill/>
        </p:spPr>
      </p:pic>
      <p:sp>
        <p:nvSpPr>
          <p:cNvPr id="19" name="Zástupný symbol pro obsah 2"/>
          <p:cNvSpPr txBox="1">
            <a:spLocks/>
          </p:cNvSpPr>
          <p:nvPr/>
        </p:nvSpPr>
        <p:spPr>
          <a:xfrm>
            <a:off x="5292080" y="1708211"/>
            <a:ext cx="3600400" cy="965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Calibri Light" pitchFamily="34" charset="0"/>
              </a:rPr>
              <a:t>Zakázka na digitalizaci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libri Light" pitchFamily="34" charset="0"/>
              </a:rPr>
              <a:t>obecních a městských kronik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Calibri Light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29511" y="5622505"/>
            <a:ext cx="338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cs typeface="Calibri Light" pitchFamily="34" charset="0"/>
              </a:rPr>
              <a:t>Zakázka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vytěžování textu </a:t>
            </a: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středoškolských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učebnic</a:t>
            </a:r>
          </a:p>
        </p:txBody>
      </p:sp>
    </p:spTree>
    <p:extLst>
      <p:ext uri="{BB962C8B-B14F-4D97-AF65-F5344CB8AC3E}">
        <p14:creationId xmlns:p14="http://schemas.microsoft.com/office/powerpoint/2010/main" val="20493438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AE1E23F8B5A245AC6E45F70F5382A9" ma:contentTypeVersion="7" ma:contentTypeDescription="Vytvoří nový dokument" ma:contentTypeScope="" ma:versionID="8f188600e4ddd56dacbb6a548df197eb">
  <xsd:schema xmlns:xsd="http://www.w3.org/2001/XMLSchema" xmlns:xs="http://www.w3.org/2001/XMLSchema" xmlns:p="http://schemas.microsoft.com/office/2006/metadata/properties" xmlns:ns2="7d809470-1a6e-4bfc-91db-225fb1e90d66" xmlns:ns3="cbf93933-7e34-445d-b573-df8b936ebd31" targetNamespace="http://schemas.microsoft.com/office/2006/metadata/properties" ma:root="true" ma:fieldsID="8de6e60e7054b2874c1c9b9e28ec946a" ns2:_="" ns3:_="">
    <xsd:import namespace="7d809470-1a6e-4bfc-91db-225fb1e90d66"/>
    <xsd:import namespace="cbf93933-7e34-445d-b573-df8b936ebd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09470-1a6e-4bfc-91db-225fb1e90d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93933-7e34-445d-b573-df8b936eb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59DFB0-E014-46BC-B82C-FF3F0784807B}"/>
</file>

<file path=customXml/itemProps2.xml><?xml version="1.0" encoding="utf-8"?>
<ds:datastoreItem xmlns:ds="http://schemas.openxmlformats.org/officeDocument/2006/customXml" ds:itemID="{16DDC2FE-4109-4C57-90F0-6BE099C8ECF2}"/>
</file>

<file path=customXml/itemProps3.xml><?xml version="1.0" encoding="utf-8"?>
<ds:datastoreItem xmlns:ds="http://schemas.openxmlformats.org/officeDocument/2006/customXml" ds:itemID="{8537D405-AAAF-40F2-BEE0-B4519893B6F8}"/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80</Words>
  <Application>Microsoft Office PowerPoint</Application>
  <PresentationFormat>Předvádění na obrazovce (4:3)</PresentationFormat>
  <Paragraphs>62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 3</vt:lpstr>
      <vt:lpstr>Motiv sady Office</vt:lpstr>
      <vt:lpstr>TRIANON, z.s. </vt:lpstr>
      <vt:lpstr>Prezentace aplikace PowerPoint</vt:lpstr>
      <vt:lpstr>Provoz „Separace pro recyklaci“</vt:lpstr>
      <vt:lpstr>Modernizace provozu</vt:lpstr>
      <vt:lpstr>Modernizace provozu</vt:lpstr>
      <vt:lpstr>Modernizace provozu</vt:lpstr>
      <vt:lpstr>Provoz „Digitalizace a skartace“</vt:lpstr>
      <vt:lpstr>Modernizace provozu</vt:lpstr>
      <vt:lpstr>Modernizace provozu</vt:lpstr>
      <vt:lpstr>Další služby v režimu náhradního plnění</vt:lpstr>
      <vt:lpstr>Partnerství a spolupráce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TRIANON, z.s.</dc:title>
  <dc:creator>Tereza Baginská</dc:creator>
  <cp:lastModifiedBy>admin</cp:lastModifiedBy>
  <cp:revision>52</cp:revision>
  <dcterms:created xsi:type="dcterms:W3CDTF">2017-08-21T10:02:14Z</dcterms:created>
  <dcterms:modified xsi:type="dcterms:W3CDTF">2017-11-17T17:59:20Z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0x01010017AE1E23F8B5A245AC6E45F70F5382A9</vt:lpwstr>
  </property>
</Properties>
</file>