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53" r:id="rId5"/>
    <p:sldId id="349" r:id="rId6"/>
    <p:sldId id="350" r:id="rId7"/>
    <p:sldId id="358" r:id="rId8"/>
    <p:sldId id="352" r:id="rId9"/>
    <p:sldId id="356" r:id="rId10"/>
    <p:sldId id="364" r:id="rId11"/>
    <p:sldId id="365" r:id="rId12"/>
    <p:sldId id="359" r:id="rId13"/>
    <p:sldId id="366" r:id="rId14"/>
    <p:sldId id="360" r:id="rId15"/>
    <p:sldId id="361" r:id="rId16"/>
    <p:sldId id="357" r:id="rId17"/>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013"/>
    <a:srgbClr val="3268AD"/>
    <a:srgbClr val="A5A7A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394" autoAdjust="0"/>
  </p:normalViewPr>
  <p:slideViewPr>
    <p:cSldViewPr snapToGrid="0">
      <p:cViewPr varScale="1">
        <p:scale>
          <a:sx n="110" d="100"/>
          <a:sy n="110" d="100"/>
        </p:scale>
        <p:origin x="120" y="3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A2BFC83-1B29-4B35-BC56-1E4303E39AC7}" type="datetimeFigureOut">
              <a:rPr lang="en-GB" smtClean="0"/>
              <a:t>20/11/2017</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9DF0E2B-E993-48FD-9A38-508C461EFA86}" type="slidenum">
              <a:rPr lang="en-GB" smtClean="0"/>
              <a:t>‹#›</a:t>
            </a:fld>
            <a:endParaRPr lang="en-GB"/>
          </a:p>
        </p:txBody>
      </p:sp>
    </p:spTree>
    <p:extLst>
      <p:ext uri="{BB962C8B-B14F-4D97-AF65-F5344CB8AC3E}">
        <p14:creationId xmlns:p14="http://schemas.microsoft.com/office/powerpoint/2010/main" val="924308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7D5FCC3-FAD5-4593-BF9C-69E7171DA8E9}" type="datetimeFigureOut">
              <a:rPr lang="en-GB" smtClean="0"/>
              <a:t>20/11/2017</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223826D-7274-4BDF-A1F8-4D0B20F178FC}" type="slidenum">
              <a:rPr lang="en-GB" smtClean="0"/>
              <a:t>‹#›</a:t>
            </a:fld>
            <a:endParaRPr lang="en-GB"/>
          </a:p>
        </p:txBody>
      </p:sp>
    </p:spTree>
    <p:extLst>
      <p:ext uri="{BB962C8B-B14F-4D97-AF65-F5344CB8AC3E}">
        <p14:creationId xmlns:p14="http://schemas.microsoft.com/office/powerpoint/2010/main" val="224653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223826D-7274-4BDF-A1F8-4D0B20F178FC}" type="slidenum">
              <a:rPr lang="en-GB" smtClean="0"/>
              <a:t>2</a:t>
            </a:fld>
            <a:endParaRPr lang="en-GB"/>
          </a:p>
        </p:txBody>
      </p:sp>
    </p:spTree>
    <p:extLst>
      <p:ext uri="{BB962C8B-B14F-4D97-AF65-F5344CB8AC3E}">
        <p14:creationId xmlns:p14="http://schemas.microsoft.com/office/powerpoint/2010/main" val="401971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alpha val="0"/>
          </a:schemeClr>
        </a:solidFill>
        <a:effectLst/>
      </p:bgPr>
    </p:bg>
    <p:spTree>
      <p:nvGrpSpPr>
        <p:cNvPr id="1" name=""/>
        <p:cNvGrpSpPr/>
        <p:nvPr/>
      </p:nvGrpSpPr>
      <p:grpSpPr>
        <a:xfrm>
          <a:off x="0" y="0"/>
          <a:ext cx="0" cy="0"/>
          <a:chOff x="0" y="0"/>
          <a:chExt cx="0" cy="0"/>
        </a:xfrm>
      </p:grpSpPr>
      <p:pic>
        <p:nvPicPr>
          <p:cNvPr id="1030" name="Picture 6" descr="C:\Users\pbramb.NORTHAMPTON\Desktop\ESIPP\Website\blank-bann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6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732547"/>
            <a:ext cx="9144000" cy="1122948"/>
          </a:xfrm>
        </p:spPr>
        <p:txBody>
          <a:bodyPr anchor="b"/>
          <a:lstStyle>
            <a:lvl1pPr algn="ctr">
              <a:defRPr sz="6000" baseline="0">
                <a:solidFill>
                  <a:srgbClr val="3268AD"/>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37801"/>
            <a:ext cx="9144000" cy="898090"/>
          </a:xfrm>
        </p:spPr>
        <p:txBody>
          <a:bodyPr/>
          <a:lstStyle>
            <a:lvl1pPr marL="0" indent="0" algn="ctr">
              <a:buNone/>
              <a:defRPr sz="2400" baseline="0">
                <a:solidFill>
                  <a:srgbClr val="A5A7A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C1C1F98-3384-452A-A445-DF9CC5059F65}" type="datetime1">
              <a:rPr lang="en-GB" smtClean="0"/>
              <a:t>20/11/2017</a:t>
            </a:fld>
            <a:endParaRPr lang="en-GB" dirty="0"/>
          </a:p>
        </p:txBody>
      </p:sp>
      <p:sp>
        <p:nvSpPr>
          <p:cNvPr id="5" name="Footer Placeholder 4"/>
          <p:cNvSpPr>
            <a:spLocks noGrp="1"/>
          </p:cNvSpPr>
          <p:nvPr>
            <p:ph type="ftr" sz="quarter" idx="11"/>
          </p:nvPr>
        </p:nvSpPr>
        <p:spPr/>
        <p:txBody>
          <a:bodyPr/>
          <a:lstStyle/>
          <a:p>
            <a:endParaRPr lang="en-GB" dirty="0" smtClean="0"/>
          </a:p>
          <a:p>
            <a:r>
              <a:rPr lang="en-GB" dirty="0" smtClean="0"/>
              <a:t>2015-1-UK01-KA204-013397</a:t>
            </a:r>
          </a:p>
          <a:p>
            <a:endParaRPr lang="en-GB" dirty="0"/>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pic>
        <p:nvPicPr>
          <p:cNvPr id="1026" name="Picture 2" descr="C:\Users\pbramb.NORTHAMPTON\Desktop\ESIPP\EC Erasmus+ logos(2)\EC Erasmus+ logo\jpg\eu_flag_co_funded_pos_[rgb]_righ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1428" y="434578"/>
            <a:ext cx="3226687" cy="92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bramb.NORTHAMPTON\Desktop\SENEL\Dissemination\SENEL Logo\SENEL Final Logo_V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791574" y="187325"/>
            <a:ext cx="2422525" cy="116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116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66149" cy="1227221"/>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2069432"/>
            <a:ext cx="6172200" cy="37916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rgbClr val="30351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1746993-FE41-4BCE-A266-A85FB0469609}" type="datetime1">
              <a:rPr lang="en-GB" smtClean="0"/>
              <a:t>20/11/2017</a:t>
            </a:fld>
            <a:endParaRPr lang="en-GB"/>
          </a:p>
        </p:txBody>
      </p:sp>
      <p:sp>
        <p:nvSpPr>
          <p:cNvPr id="6" name="Footer Placeholder 5"/>
          <p:cNvSpPr>
            <a:spLocks noGrp="1"/>
          </p:cNvSpPr>
          <p:nvPr>
            <p:ph type="ftr" sz="quarter" idx="11"/>
          </p:nvPr>
        </p:nvSpPr>
        <p:spPr/>
        <p:txBody>
          <a:bodyPr/>
          <a:lstStyle/>
          <a:p>
            <a:r>
              <a:rPr lang="en-GB" smtClean="0"/>
              <a:t> 2015-1-UK01-KA204-013397 </a:t>
            </a:r>
            <a:endParaRPr lang="en-GB"/>
          </a:p>
        </p:txBody>
      </p:sp>
      <p:sp>
        <p:nvSpPr>
          <p:cNvPr id="7" name="Slide Number Placeholder 6"/>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40977477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baseline="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70A86F7-C7D0-4202-B49F-47E70B5F136F}" type="datetime1">
              <a:rPr lang="en-GB" smtClean="0"/>
              <a:t>20/11/2017</a:t>
            </a:fld>
            <a:endParaRPr lang="en-GB"/>
          </a:p>
        </p:txBody>
      </p:sp>
      <p:sp>
        <p:nvSpPr>
          <p:cNvPr id="5" name="Footer Placeholder 4"/>
          <p:cNvSpPr>
            <a:spLocks noGrp="1"/>
          </p:cNvSpPr>
          <p:nvPr>
            <p:ph type="ftr" sz="quarter" idx="11"/>
          </p:nvPr>
        </p:nvSpPr>
        <p:spPr/>
        <p:txBody>
          <a:bodyPr/>
          <a:lstStyle/>
          <a:p>
            <a:r>
              <a:rPr lang="en-GB" smtClean="0"/>
              <a:t> 2015-1-UK01-KA204-013397 </a:t>
            </a:r>
            <a:endParaRPr lang="en-GB"/>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pic>
        <p:nvPicPr>
          <p:cNvPr id="2052" name="Picture 4" descr="C:\Users\pbramb.NORTHAMPTON\Desktop\SENEL\Dissemination\Cards\SENEL_buscard_front2_1_PowerPoi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691" y="-413657"/>
            <a:ext cx="12247691" cy="7271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03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3200" baseline="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70A86F7-C7D0-4202-B49F-47E70B5F136F}" type="datetime1">
              <a:rPr lang="en-GB" smtClean="0"/>
              <a:t>20/11/2017</a:t>
            </a:fld>
            <a:endParaRPr lang="en-GB"/>
          </a:p>
        </p:txBody>
      </p:sp>
      <p:sp>
        <p:nvSpPr>
          <p:cNvPr id="5" name="Footer Placeholder 4"/>
          <p:cNvSpPr>
            <a:spLocks noGrp="1"/>
          </p:cNvSpPr>
          <p:nvPr>
            <p:ph type="ftr" sz="quarter" idx="11"/>
          </p:nvPr>
        </p:nvSpPr>
        <p:spPr/>
        <p:txBody>
          <a:bodyPr/>
          <a:lstStyle/>
          <a:p>
            <a:r>
              <a:rPr lang="en-GB" smtClean="0"/>
              <a:t> 2015-1-UK01-KA204-013397 </a:t>
            </a:r>
            <a:endParaRPr lang="en-GB"/>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pic>
        <p:nvPicPr>
          <p:cNvPr id="3075" name="Picture 3" descr="C:\Users\pbramb.NORTHAMPTON\Desktop\SENEL\Dissemination\Cards\SENEL_buscard_back2_PowerPoin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5376"/>
            <a:ext cx="12192000" cy="742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5876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B7682B11-D715-4F45-A0DE-EF3FBDFC63C5}" type="datetime1">
              <a:rPr lang="en-GB" smtClean="0"/>
              <a:t>20/11/2017</a:t>
            </a:fld>
            <a:endParaRPr lang="en-GB"/>
          </a:p>
        </p:txBody>
      </p:sp>
      <p:sp>
        <p:nvSpPr>
          <p:cNvPr id="4" name="Footer Placeholder 3"/>
          <p:cNvSpPr>
            <a:spLocks noGrp="1"/>
          </p:cNvSpPr>
          <p:nvPr>
            <p:ph type="ftr" sz="quarter" idx="11"/>
          </p:nvPr>
        </p:nvSpPr>
        <p:spPr/>
        <p:txBody>
          <a:bodyPr/>
          <a:lstStyle/>
          <a:p>
            <a:r>
              <a:rPr lang="en-GB" smtClean="0"/>
              <a:t> 2015-1-UK01-KA204-013397 </a:t>
            </a:r>
            <a:endParaRPr lang="en-GB" dirty="0"/>
          </a:p>
        </p:txBody>
      </p:sp>
      <p:sp>
        <p:nvSpPr>
          <p:cNvPr id="5" name="Slide Number Placeholder 4"/>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35256785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A19F2F6-3172-4C57-9075-0504C054B065}" type="datetime1">
              <a:rPr lang="en-GB" smtClean="0"/>
              <a:t>20/11/2017</a:t>
            </a:fld>
            <a:endParaRPr lang="en-GB"/>
          </a:p>
        </p:txBody>
      </p:sp>
      <p:sp>
        <p:nvSpPr>
          <p:cNvPr id="5" name="Footer Placeholder 4"/>
          <p:cNvSpPr>
            <a:spLocks noGrp="1"/>
          </p:cNvSpPr>
          <p:nvPr>
            <p:ph type="ftr" sz="quarter" idx="11"/>
          </p:nvPr>
        </p:nvSpPr>
        <p:spPr/>
        <p:txBody>
          <a:bodyPr/>
          <a:lstStyle/>
          <a:p>
            <a:r>
              <a:rPr lang="en-GB" smtClean="0"/>
              <a:t> 2015-1-UK01-KA204-013397 </a:t>
            </a:r>
            <a:endParaRPr lang="en-GB"/>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35462191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ust tex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0" indent="0">
              <a:buNone/>
              <a:defRPr baseline="0">
                <a:solidFill>
                  <a:srgbClr val="3268AD"/>
                </a:solidFill>
              </a:defRPr>
            </a:lvl1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19F2F6-3172-4C57-9075-0504C054B065}" type="datetime1">
              <a:rPr lang="en-GB" smtClean="0"/>
              <a:t>20/11/2017</a:t>
            </a:fld>
            <a:endParaRPr lang="en-GB"/>
          </a:p>
        </p:txBody>
      </p:sp>
      <p:sp>
        <p:nvSpPr>
          <p:cNvPr id="5" name="Footer Placeholder 4"/>
          <p:cNvSpPr>
            <a:spLocks noGrp="1"/>
          </p:cNvSpPr>
          <p:nvPr>
            <p:ph type="ftr" sz="quarter" idx="11"/>
          </p:nvPr>
        </p:nvSpPr>
        <p:spPr/>
        <p:txBody>
          <a:bodyPr/>
          <a:lstStyle/>
          <a:p>
            <a:r>
              <a:rPr lang="en-GB" smtClean="0"/>
              <a:t> 2015-1-UK01-KA204-013397 </a:t>
            </a:r>
            <a:endParaRPr lang="en-GB"/>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31990158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838200" y="3362325"/>
            <a:ext cx="4800600" cy="2814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A19F2F6-3172-4C57-9075-0504C054B065}" type="datetime1">
              <a:rPr lang="en-GB" smtClean="0"/>
              <a:t>20/11/2017</a:t>
            </a:fld>
            <a:endParaRPr lang="en-GB"/>
          </a:p>
        </p:txBody>
      </p:sp>
      <p:sp>
        <p:nvSpPr>
          <p:cNvPr id="5" name="Footer Placeholder 4"/>
          <p:cNvSpPr>
            <a:spLocks noGrp="1"/>
          </p:cNvSpPr>
          <p:nvPr>
            <p:ph type="ftr" sz="quarter" idx="11"/>
          </p:nvPr>
        </p:nvSpPr>
        <p:spPr/>
        <p:txBody>
          <a:bodyPr/>
          <a:lstStyle/>
          <a:p>
            <a:r>
              <a:rPr lang="en-GB" smtClean="0"/>
              <a:t> 2015-1-UK01-KA204-013397 </a:t>
            </a:r>
            <a:endParaRPr lang="en-GB"/>
          </a:p>
        </p:txBody>
      </p:sp>
      <p:sp>
        <p:nvSpPr>
          <p:cNvPr id="6" name="Slide Number Placeholder 5"/>
          <p:cNvSpPr>
            <a:spLocks noGrp="1"/>
          </p:cNvSpPr>
          <p:nvPr>
            <p:ph type="sldNum" sz="quarter" idx="12"/>
          </p:nvPr>
        </p:nvSpPr>
        <p:spPr/>
        <p:txBody>
          <a:bodyPr/>
          <a:lstStyle/>
          <a:p>
            <a:fld id="{B5FCCAC3-3DF8-483C-8D31-4C4303C58688}" type="slidenum">
              <a:rPr lang="en-GB" smtClean="0"/>
              <a:t>‹#›</a:t>
            </a:fld>
            <a:endParaRPr lang="en-GB"/>
          </a:p>
        </p:txBody>
      </p:sp>
      <p:sp>
        <p:nvSpPr>
          <p:cNvPr id="11" name="Content Placeholder 10"/>
          <p:cNvSpPr>
            <a:spLocks noGrp="1"/>
          </p:cNvSpPr>
          <p:nvPr>
            <p:ph sz="quarter" idx="13"/>
          </p:nvPr>
        </p:nvSpPr>
        <p:spPr>
          <a:xfrm>
            <a:off x="847726" y="2056746"/>
            <a:ext cx="10467974" cy="1038880"/>
          </a:xfrm>
        </p:spPr>
        <p:txBody>
          <a:bodyPr/>
          <a:lstStyle>
            <a:lvl1pPr marL="0" indent="0">
              <a:buNone/>
              <a:defRPr baseline="0">
                <a:solidFill>
                  <a:srgbClr val="3268AD"/>
                </a:solidFill>
              </a:defRPr>
            </a:lvl1pPr>
          </a:lstStyle>
          <a:p>
            <a:pPr lvl="0"/>
            <a:r>
              <a:rPr lang="en-US" dirty="0" smtClean="0"/>
              <a:t>Click to edit Master text styles</a:t>
            </a:r>
          </a:p>
        </p:txBody>
      </p:sp>
      <p:sp>
        <p:nvSpPr>
          <p:cNvPr id="15" name="Picture Placeholder 14"/>
          <p:cNvSpPr>
            <a:spLocks noGrp="1"/>
          </p:cNvSpPr>
          <p:nvPr>
            <p:ph type="pic" sz="quarter" idx="14"/>
          </p:nvPr>
        </p:nvSpPr>
        <p:spPr>
          <a:xfrm>
            <a:off x="5915025" y="3352800"/>
            <a:ext cx="5391150" cy="2781300"/>
          </a:xfrm>
        </p:spPr>
        <p:txBody>
          <a:bodyPr/>
          <a:lstStyle/>
          <a:p>
            <a:endParaRPr lang="en-GB"/>
          </a:p>
        </p:txBody>
      </p:sp>
    </p:spTree>
    <p:extLst>
      <p:ext uri="{BB962C8B-B14F-4D97-AF65-F5344CB8AC3E}">
        <p14:creationId xmlns:p14="http://schemas.microsoft.com/office/powerpoint/2010/main" val="2223094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6A27ABC5-FA56-4261-BBB5-D26E3A2B71C7}" type="datetime1">
              <a:rPr lang="en-GB" smtClean="0"/>
              <a:t>20/11/2017</a:t>
            </a:fld>
            <a:endParaRPr lang="en-GB"/>
          </a:p>
        </p:txBody>
      </p:sp>
      <p:sp>
        <p:nvSpPr>
          <p:cNvPr id="6" name="Footer Placeholder 5"/>
          <p:cNvSpPr>
            <a:spLocks noGrp="1"/>
          </p:cNvSpPr>
          <p:nvPr>
            <p:ph type="ftr" sz="quarter" idx="11"/>
          </p:nvPr>
        </p:nvSpPr>
        <p:spPr/>
        <p:txBody>
          <a:bodyPr/>
          <a:lstStyle/>
          <a:p>
            <a:r>
              <a:rPr lang="en-GB" smtClean="0"/>
              <a:t> 2015-1-UK01-KA204-013397 </a:t>
            </a:r>
            <a:endParaRPr lang="en-GB"/>
          </a:p>
        </p:txBody>
      </p:sp>
      <p:sp>
        <p:nvSpPr>
          <p:cNvPr id="7" name="Slide Number Placeholder 6"/>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32283056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Date Placeholder 6"/>
          <p:cNvSpPr>
            <a:spLocks noGrp="1"/>
          </p:cNvSpPr>
          <p:nvPr>
            <p:ph type="dt" sz="half" idx="10"/>
          </p:nvPr>
        </p:nvSpPr>
        <p:spPr/>
        <p:txBody>
          <a:bodyPr/>
          <a:lstStyle/>
          <a:p>
            <a:fld id="{97675E28-73E5-433A-9634-6DCE5971E2DD}" type="datetime1">
              <a:rPr lang="en-GB" smtClean="0"/>
              <a:t>20/11/2017</a:t>
            </a:fld>
            <a:endParaRPr lang="en-GB"/>
          </a:p>
        </p:txBody>
      </p:sp>
      <p:sp>
        <p:nvSpPr>
          <p:cNvPr id="8" name="Footer Placeholder 7"/>
          <p:cNvSpPr>
            <a:spLocks noGrp="1"/>
          </p:cNvSpPr>
          <p:nvPr>
            <p:ph type="ftr" sz="quarter" idx="11"/>
          </p:nvPr>
        </p:nvSpPr>
        <p:spPr/>
        <p:txBody>
          <a:bodyPr/>
          <a:lstStyle/>
          <a:p>
            <a:r>
              <a:rPr lang="en-GB" smtClean="0"/>
              <a:t> 2015-1-UK01-KA204-013397 </a:t>
            </a:r>
            <a:endParaRPr lang="en-GB"/>
          </a:p>
        </p:txBody>
      </p:sp>
      <p:sp>
        <p:nvSpPr>
          <p:cNvPr id="9" name="Slide Number Placeholder 8"/>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3676023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e Partnershi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CD9E7B-FE9B-4097-A2A3-DD28DEF09E4E}" type="datetime1">
              <a:rPr lang="en-GB" smtClean="0"/>
              <a:t>20/11/2017</a:t>
            </a:fld>
            <a:endParaRPr lang="en-GB"/>
          </a:p>
        </p:txBody>
      </p:sp>
      <p:sp>
        <p:nvSpPr>
          <p:cNvPr id="4" name="Footer Placeholder 3"/>
          <p:cNvSpPr>
            <a:spLocks noGrp="1"/>
          </p:cNvSpPr>
          <p:nvPr>
            <p:ph type="ftr" sz="quarter" idx="11"/>
          </p:nvPr>
        </p:nvSpPr>
        <p:spPr/>
        <p:txBody>
          <a:bodyPr/>
          <a:lstStyle/>
          <a:p>
            <a:r>
              <a:rPr lang="en-GB" smtClean="0"/>
              <a:t> 2015-1-UK01-KA204-013397 </a:t>
            </a:r>
            <a:endParaRPr lang="en-GB"/>
          </a:p>
        </p:txBody>
      </p:sp>
      <p:sp>
        <p:nvSpPr>
          <p:cNvPr id="5" name="Slide Number Placeholder 4"/>
          <p:cNvSpPr>
            <a:spLocks noGrp="1"/>
          </p:cNvSpPr>
          <p:nvPr>
            <p:ph type="sldNum" sz="quarter" idx="12"/>
          </p:nvPr>
        </p:nvSpPr>
        <p:spPr/>
        <p:txBody>
          <a:bodyPr/>
          <a:lstStyle/>
          <a:p>
            <a:fld id="{B5FCCAC3-3DF8-483C-8D31-4C4303C58688}" type="slidenum">
              <a:rPr lang="en-GB" smtClean="0"/>
              <a:t>‹#›</a:t>
            </a:fld>
            <a:endParaRPr lang="en-GB"/>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25382" y="4735469"/>
            <a:ext cx="1729409" cy="11049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035918" y="2192580"/>
            <a:ext cx="2994820" cy="7820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529995" y="3315450"/>
            <a:ext cx="1172043" cy="117204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579744" y="3428851"/>
            <a:ext cx="1970764" cy="1030031"/>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userDrawn="1"/>
        </p:nvPicPr>
        <p:blipFill>
          <a:blip r:embed="rId6">
            <a:extLst>
              <a:ext uri="{28A0092B-C50C-407E-A947-70E740481C1C}">
                <a14:useLocalDpi xmlns:a14="http://schemas.microsoft.com/office/drawing/2010/main" val="0"/>
              </a:ext>
            </a:extLst>
          </a:blip>
          <a:stretch>
            <a:fillRect/>
          </a:stretch>
        </p:blipFill>
        <p:spPr bwMode="auto">
          <a:xfrm>
            <a:off x="4889336" y="3531430"/>
            <a:ext cx="1924708" cy="82487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8427340" y="4735470"/>
            <a:ext cx="1968518" cy="96409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724297" y="5044758"/>
            <a:ext cx="2783440" cy="6375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590945" y="479286"/>
            <a:ext cx="6057900" cy="707886"/>
          </a:xfrm>
          <a:prstGeom prst="rect">
            <a:avLst/>
          </a:prstGeom>
          <a:noFill/>
        </p:spPr>
        <p:txBody>
          <a:bodyPr wrap="square" rtlCol="0">
            <a:spAutoFit/>
          </a:bodyPr>
          <a:lstStyle/>
          <a:p>
            <a:r>
              <a:rPr kumimoji="0" lang="en-US" sz="4000" b="0" i="0" u="none" strike="noStrike" kern="1200" cap="none" spc="0" normalizeH="0" baseline="0" noProof="0" dirty="0" smtClean="0">
                <a:ln>
                  <a:noFill/>
                </a:ln>
                <a:solidFill>
                  <a:prstClr val="white"/>
                </a:solidFill>
                <a:effectLst/>
                <a:uLnTx/>
                <a:uFillTx/>
                <a:latin typeface="Calibri Light" panose="020F0302020204030204"/>
                <a:ea typeface="+mj-ea"/>
                <a:cs typeface="+mj-cs"/>
              </a:rPr>
              <a:t>The SENEL Partnership</a:t>
            </a:r>
            <a:endParaRPr lang="en-GB" dirty="0"/>
          </a:p>
        </p:txBody>
      </p:sp>
    </p:spTree>
    <p:extLst>
      <p:ext uri="{BB962C8B-B14F-4D97-AF65-F5344CB8AC3E}">
        <p14:creationId xmlns:p14="http://schemas.microsoft.com/office/powerpoint/2010/main" val="2414392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fade">
                                      <p:cBhvr>
                                        <p:cTn id="15" dur="500"/>
                                        <p:tgtEl>
                                          <p:spTgt spid="410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fade">
                                      <p:cBhvr>
                                        <p:cTn id="19" dur="500"/>
                                        <p:tgtEl>
                                          <p:spTgt spid="410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08"/>
                                        </p:tgtEl>
                                        <p:attrNameLst>
                                          <p:attrName>style.visibility</p:attrName>
                                        </p:attrNameLst>
                                      </p:cBhvr>
                                      <p:to>
                                        <p:strVal val="visible"/>
                                      </p:to>
                                    </p:set>
                                    <p:animEffect transition="in" filter="fade">
                                      <p:cBhvr>
                                        <p:cTn id="23" dur="500"/>
                                        <p:tgtEl>
                                          <p:spTgt spid="410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98"/>
                                        </p:tgtEl>
                                        <p:attrNameLst>
                                          <p:attrName>style.visibility</p:attrName>
                                        </p:attrNameLst>
                                      </p:cBhvr>
                                      <p:to>
                                        <p:strVal val="visible"/>
                                      </p:to>
                                    </p:set>
                                    <p:animEffect transition="in" filter="fade">
                                      <p:cBhvr>
                                        <p:cTn id="27" dur="500"/>
                                        <p:tgtEl>
                                          <p:spTgt spid="409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isclaim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D21DC-B4A6-4314-9289-B15908C3DA4E}" type="datetime1">
              <a:rPr lang="en-GB" smtClean="0"/>
              <a:t>20/11/2017</a:t>
            </a:fld>
            <a:endParaRPr lang="en-GB"/>
          </a:p>
        </p:txBody>
      </p:sp>
      <p:sp>
        <p:nvSpPr>
          <p:cNvPr id="3" name="Footer Placeholder 2"/>
          <p:cNvSpPr>
            <a:spLocks noGrp="1"/>
          </p:cNvSpPr>
          <p:nvPr>
            <p:ph type="ftr" sz="quarter" idx="11"/>
          </p:nvPr>
        </p:nvSpPr>
        <p:spPr/>
        <p:txBody>
          <a:bodyPr/>
          <a:lstStyle>
            <a:lvl1pPr>
              <a:defRPr sz="1050"/>
            </a:lvl1pPr>
          </a:lstStyle>
          <a:p>
            <a:r>
              <a:rPr lang="en-GB" smtClean="0"/>
              <a:t> 2015-1-UK01-KA204-013397 </a:t>
            </a:r>
            <a:endParaRPr lang="en-GB" dirty="0"/>
          </a:p>
        </p:txBody>
      </p:sp>
      <p:sp>
        <p:nvSpPr>
          <p:cNvPr id="4" name="Slide Number Placeholder 3"/>
          <p:cNvSpPr>
            <a:spLocks noGrp="1"/>
          </p:cNvSpPr>
          <p:nvPr>
            <p:ph type="sldNum" sz="quarter" idx="12"/>
          </p:nvPr>
        </p:nvSpPr>
        <p:spPr/>
        <p:txBody>
          <a:bodyPr/>
          <a:lstStyle/>
          <a:p>
            <a:fld id="{B5FCCAC3-3DF8-483C-8D31-4C4303C58688}" type="slidenum">
              <a:rPr lang="en-GB" smtClean="0"/>
              <a:t>‹#›</a:t>
            </a:fld>
            <a:endParaRPr lang="en-GB"/>
          </a:p>
        </p:txBody>
      </p:sp>
      <p:sp>
        <p:nvSpPr>
          <p:cNvPr id="9" name="Rectangle 8"/>
          <p:cNvSpPr/>
          <p:nvPr userDrawn="1"/>
        </p:nvSpPr>
        <p:spPr>
          <a:xfrm>
            <a:off x="803189" y="2398357"/>
            <a:ext cx="10527956" cy="1477328"/>
          </a:xfrm>
          <a:prstGeom prst="rect">
            <a:avLst/>
          </a:prstGeom>
        </p:spPr>
        <p:txBody>
          <a:bodyPr wrap="square">
            <a:spAutoFit/>
          </a:bodyPr>
          <a:lstStyle/>
          <a:p>
            <a:pPr algn="ctr"/>
            <a:r>
              <a:rPr lang="en-GB" sz="2400" baseline="0" dirty="0" smtClean="0">
                <a:solidFill>
                  <a:srgbClr val="3268AD"/>
                </a:solidFill>
              </a:rPr>
              <a:t>Disclaimer</a:t>
            </a:r>
          </a:p>
          <a:p>
            <a:endParaRPr lang="en-GB" dirty="0" smtClean="0"/>
          </a:p>
          <a:p>
            <a:pPr algn="ctr"/>
            <a:r>
              <a:rPr lang="en-GB" sz="1600" baseline="0" dirty="0" smtClean="0">
                <a:solidFill>
                  <a:srgbClr val="A5A7A9"/>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600" baseline="0" dirty="0">
              <a:solidFill>
                <a:srgbClr val="A5A7A9"/>
              </a:solidFill>
            </a:endParaRPr>
          </a:p>
        </p:txBody>
      </p:sp>
    </p:spTree>
    <p:extLst>
      <p:ext uri="{BB962C8B-B14F-4D97-AF65-F5344CB8AC3E}">
        <p14:creationId xmlns:p14="http://schemas.microsoft.com/office/powerpoint/2010/main" val="17345330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98233" cy="1243263"/>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2005263"/>
            <a:ext cx="6172200" cy="3855787"/>
          </a:xfrm>
        </p:spPr>
        <p:txBody>
          <a:bodyPr/>
          <a:lstStyle>
            <a:lvl1pPr>
              <a:defRPr sz="3200"/>
            </a:lvl1pPr>
            <a:lvl2pPr>
              <a:defRPr sz="2800"/>
            </a:lvl2pPr>
            <a:lvl3pPr>
              <a:defRPr sz="2400"/>
            </a:lvl3pPr>
            <a:lvl4pPr>
              <a:defRPr sz="2000"/>
            </a:lvl4pPr>
            <a:lvl5pPr marL="1828800" indent="0">
              <a:buNone/>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20AF1-0AF8-4C09-9B15-7B9DD5A895C4}" type="datetime1">
              <a:rPr lang="en-GB" smtClean="0"/>
              <a:t>20/11/2017</a:t>
            </a:fld>
            <a:endParaRPr lang="en-GB"/>
          </a:p>
        </p:txBody>
      </p:sp>
      <p:sp>
        <p:nvSpPr>
          <p:cNvPr id="6" name="Footer Placeholder 5"/>
          <p:cNvSpPr>
            <a:spLocks noGrp="1"/>
          </p:cNvSpPr>
          <p:nvPr>
            <p:ph type="ftr" sz="quarter" idx="11"/>
          </p:nvPr>
        </p:nvSpPr>
        <p:spPr/>
        <p:txBody>
          <a:bodyPr/>
          <a:lstStyle/>
          <a:p>
            <a:r>
              <a:rPr lang="en-GB" smtClean="0"/>
              <a:t> 2015-1-UK01-KA204-013397 </a:t>
            </a:r>
            <a:endParaRPr lang="en-GB"/>
          </a:p>
        </p:txBody>
      </p:sp>
      <p:sp>
        <p:nvSpPr>
          <p:cNvPr id="7" name="Slide Number Placeholder 6"/>
          <p:cNvSpPr>
            <a:spLocks noGrp="1"/>
          </p:cNvSpPr>
          <p:nvPr>
            <p:ph type="sldNum" sz="quarter" idx="12"/>
          </p:nvPr>
        </p:nvSpPr>
        <p:spPr/>
        <p:txBody>
          <a:bodyPr/>
          <a:lstStyle/>
          <a:p>
            <a:fld id="{B5FCCAC3-3DF8-483C-8D31-4C4303C58688}" type="slidenum">
              <a:rPr lang="en-GB" smtClean="0"/>
              <a:t>‹#›</a:t>
            </a:fld>
            <a:endParaRPr lang="en-GB"/>
          </a:p>
        </p:txBody>
      </p:sp>
    </p:spTree>
    <p:extLst>
      <p:ext uri="{BB962C8B-B14F-4D97-AF65-F5344CB8AC3E}">
        <p14:creationId xmlns:p14="http://schemas.microsoft.com/office/powerpoint/2010/main" val="1408453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0" y="0"/>
            <a:ext cx="12192000" cy="1795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82B11-D715-4F45-A0DE-EF3FBDFC63C5}" type="datetime1">
              <a:rPr lang="en-GB" smtClean="0"/>
              <a:t>20/11/2017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2015-1-UK01-KA204-013397 </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CAC3-3DF8-483C-8D31-4C4303C58688}" type="slidenum">
              <a:rPr lang="en-GB" smtClean="0"/>
              <a:t>‹#›</a:t>
            </a:fld>
            <a:endParaRPr lang="en-GB"/>
          </a:p>
        </p:txBody>
      </p:sp>
    </p:spTree>
    <p:extLst>
      <p:ext uri="{BB962C8B-B14F-4D97-AF65-F5344CB8AC3E}">
        <p14:creationId xmlns:p14="http://schemas.microsoft.com/office/powerpoint/2010/main" val="2138228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4" r:id="rId4"/>
    <p:sldLayoutId id="2147483652" r:id="rId5"/>
    <p:sldLayoutId id="2147483653" r:id="rId6"/>
    <p:sldLayoutId id="2147483654" r:id="rId7"/>
    <p:sldLayoutId id="2147483655" r:id="rId8"/>
    <p:sldLayoutId id="2147483656" r:id="rId9"/>
    <p:sldLayoutId id="2147483657" r:id="rId10"/>
    <p:sldLayoutId id="2147483661" r:id="rId11"/>
    <p:sldLayoutId id="2147483651" r:id="rId12"/>
    <p:sldLayoutId id="2147483660" r:id="rId13"/>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3268A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60000"/>
              <a:lumOff val="4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40000"/>
              <a:lumOff val="6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20000"/>
              <a:lumOff val="8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hyperlink" Target="https://www.jamk.fi/en/Research-and-Development/RDI-Projects/senel/project-overview/passport-ne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jamk.fi/en/Research-and-Development/RDI-Projects/senel/our-stories/" TargetMode="Externa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jamk.fi/en/Research-and-Development/RDI-Projects/senel/project-overview/miniguide-new/"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077200" y="6492875"/>
            <a:ext cx="4114800" cy="365125"/>
          </a:xfrm>
        </p:spPr>
        <p:txBody>
          <a:bodyPr/>
          <a:lstStyle/>
          <a:p>
            <a:r>
              <a:rPr lang="en-GB" dirty="0" smtClean="0"/>
              <a:t> 2015-1-UK01-KA204-013397 </a:t>
            </a:r>
            <a:endParaRPr lang="en-GB" dirty="0"/>
          </a:p>
        </p:txBody>
      </p:sp>
      <p:sp>
        <p:nvSpPr>
          <p:cNvPr id="2" name="TextovéPole 1"/>
          <p:cNvSpPr txBox="1"/>
          <p:nvPr/>
        </p:nvSpPr>
        <p:spPr>
          <a:xfrm>
            <a:off x="1656129" y="5959367"/>
            <a:ext cx="6153057" cy="646331"/>
          </a:xfrm>
          <a:prstGeom prst="rect">
            <a:avLst/>
          </a:prstGeom>
          <a:solidFill>
            <a:schemeClr val="bg1"/>
          </a:solidFill>
        </p:spPr>
        <p:txBody>
          <a:bodyPr wrap="square" rtlCol="0">
            <a:spAutoFit/>
          </a:bodyPr>
          <a:lstStyle/>
          <a:p>
            <a:r>
              <a:rPr lang="cs-CZ" sz="3600" b="1" dirty="0" smtClean="0"/>
              <a:t>WWW.PED.MUNI.CZ/SENEL</a:t>
            </a:r>
            <a:endParaRPr lang="cs-CZ" sz="3600" b="1" dirty="0"/>
          </a:p>
        </p:txBody>
      </p:sp>
    </p:spTree>
    <p:extLst>
      <p:ext uri="{BB962C8B-B14F-4D97-AF65-F5344CB8AC3E}">
        <p14:creationId xmlns:p14="http://schemas.microsoft.com/office/powerpoint/2010/main" val="736934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rotWithShape="1">
          <a:blip r:embed="rId2"/>
          <a:srcRect l="34546" t="20617" r="35578" b="12443"/>
          <a:stretch/>
        </p:blipFill>
        <p:spPr>
          <a:xfrm>
            <a:off x="338731" y="356917"/>
            <a:ext cx="2551614" cy="3651448"/>
          </a:xfrm>
          <a:prstGeom prst="rect">
            <a:avLst/>
          </a:prstGeom>
        </p:spPr>
      </p:pic>
      <p:sp>
        <p:nvSpPr>
          <p:cNvPr id="4" name="Zástupný symbol pro zápatí 3"/>
          <p:cNvSpPr>
            <a:spLocks noGrp="1"/>
          </p:cNvSpPr>
          <p:nvPr>
            <p:ph type="ftr" sz="quarter" idx="11"/>
          </p:nvPr>
        </p:nvSpPr>
        <p:spPr/>
        <p:txBody>
          <a:bodyPr/>
          <a:lstStyle/>
          <a:p>
            <a:r>
              <a:rPr lang="en-GB" smtClean="0"/>
              <a:t> 2015-1-UK01-KA204-013397 </a:t>
            </a:r>
            <a:endParaRPr lang="en-GB"/>
          </a:p>
        </p:txBody>
      </p:sp>
      <p:pic>
        <p:nvPicPr>
          <p:cNvPr id="6" name="Obrázek 5"/>
          <p:cNvPicPr>
            <a:picLocks noChangeAspect="1"/>
          </p:cNvPicPr>
          <p:nvPr/>
        </p:nvPicPr>
        <p:blipFill rotWithShape="1">
          <a:blip r:embed="rId3"/>
          <a:srcRect l="35188" t="14700" r="35715" b="17586"/>
          <a:stretch/>
        </p:blipFill>
        <p:spPr>
          <a:xfrm>
            <a:off x="3039891" y="346841"/>
            <a:ext cx="2552465" cy="3699641"/>
          </a:xfrm>
          <a:prstGeom prst="rect">
            <a:avLst/>
          </a:prstGeom>
        </p:spPr>
      </p:pic>
      <p:pic>
        <p:nvPicPr>
          <p:cNvPr id="7" name="Obrázek 6"/>
          <p:cNvPicPr>
            <a:picLocks noChangeAspect="1"/>
          </p:cNvPicPr>
          <p:nvPr/>
        </p:nvPicPr>
        <p:blipFill rotWithShape="1">
          <a:blip r:embed="rId4"/>
          <a:srcRect l="34858" t="9448" r="35725" b="25463"/>
          <a:stretch/>
        </p:blipFill>
        <p:spPr>
          <a:xfrm>
            <a:off x="5772579" y="2290075"/>
            <a:ext cx="2594538" cy="3574697"/>
          </a:xfrm>
          <a:prstGeom prst="rect">
            <a:avLst/>
          </a:prstGeom>
        </p:spPr>
      </p:pic>
      <p:pic>
        <p:nvPicPr>
          <p:cNvPr id="8" name="Obrázek 7"/>
          <p:cNvPicPr>
            <a:picLocks noChangeAspect="1"/>
          </p:cNvPicPr>
          <p:nvPr/>
        </p:nvPicPr>
        <p:blipFill rotWithShape="1">
          <a:blip r:embed="rId5"/>
          <a:srcRect l="34647" t="24678" r="35615" b="7609"/>
          <a:stretch/>
        </p:blipFill>
        <p:spPr>
          <a:xfrm>
            <a:off x="8587280" y="2333297"/>
            <a:ext cx="2483782" cy="3520966"/>
          </a:xfrm>
          <a:prstGeom prst="rect">
            <a:avLst/>
          </a:prstGeom>
        </p:spPr>
      </p:pic>
    </p:spTree>
    <p:extLst>
      <p:ext uri="{BB962C8B-B14F-4D97-AF65-F5344CB8AC3E}">
        <p14:creationId xmlns:p14="http://schemas.microsoft.com/office/powerpoint/2010/main" val="223269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Osobní a profesní profil</a:t>
            </a:r>
            <a:endParaRPr lang="en-GB" dirty="0"/>
          </a:p>
        </p:txBody>
      </p:sp>
      <p:sp>
        <p:nvSpPr>
          <p:cNvPr id="3" name="Content Placeholder 2"/>
          <p:cNvSpPr>
            <a:spLocks noGrp="1"/>
          </p:cNvSpPr>
          <p:nvPr>
            <p:ph idx="1"/>
          </p:nvPr>
        </p:nvSpPr>
        <p:spPr/>
        <p:txBody>
          <a:bodyPr>
            <a:normAutofit fontScale="92500"/>
          </a:bodyPr>
          <a:lstStyle/>
          <a:p>
            <a:endParaRPr lang="en-GB" dirty="0" smtClean="0"/>
          </a:p>
          <a:p>
            <a:r>
              <a:rPr lang="cs-CZ" dirty="0" smtClean="0">
                <a:solidFill>
                  <a:schemeClr val="accent1"/>
                </a:solidFill>
              </a:rPr>
              <a:t>Elektronická verze ke stažení s možností úpravy podle potřeb</a:t>
            </a:r>
            <a:endParaRPr lang="en-GB" dirty="0">
              <a:solidFill>
                <a:schemeClr val="accent1"/>
              </a:solidFill>
            </a:endParaRPr>
          </a:p>
          <a:p>
            <a:endParaRPr lang="en-GB" dirty="0">
              <a:solidFill>
                <a:schemeClr val="accent1"/>
              </a:solidFill>
            </a:endParaRPr>
          </a:p>
          <a:p>
            <a:r>
              <a:rPr lang="cs-CZ" dirty="0" smtClean="0">
                <a:solidFill>
                  <a:schemeClr val="accent1"/>
                </a:solidFill>
              </a:rPr>
              <a:t>Poskytuje přehled vzdělání, kompetencí a potřeby podpory v zaměstnání</a:t>
            </a:r>
            <a:endParaRPr lang="en-GB" dirty="0">
              <a:solidFill>
                <a:schemeClr val="accent1"/>
              </a:solidFill>
            </a:endParaRPr>
          </a:p>
          <a:p>
            <a:endParaRPr lang="en-GB" dirty="0">
              <a:solidFill>
                <a:schemeClr val="accent1"/>
              </a:solidFill>
            </a:endParaRPr>
          </a:p>
          <a:p>
            <a:r>
              <a:rPr lang="cs-CZ" dirty="0" smtClean="0">
                <a:solidFill>
                  <a:schemeClr val="accent1"/>
                </a:solidFill>
              </a:rPr>
              <a:t>Využití: ve vzdělávání, při přípravě na pracovní pohovor, v poradenství…</a:t>
            </a:r>
          </a:p>
          <a:p>
            <a:endParaRPr lang="cs-CZ" dirty="0">
              <a:solidFill>
                <a:schemeClr val="accent1"/>
              </a:solidFill>
            </a:endParaRPr>
          </a:p>
          <a:p>
            <a:r>
              <a:rPr lang="cs-CZ" dirty="0" smtClean="0">
                <a:solidFill>
                  <a:schemeClr val="accent1"/>
                </a:solidFill>
              </a:rPr>
              <a:t>Manuál, video, osobní profil a CV na </a:t>
            </a:r>
            <a:r>
              <a:rPr lang="cs-CZ" dirty="0" smtClean="0">
                <a:solidFill>
                  <a:schemeClr val="accent1"/>
                </a:solidFill>
                <a:hlinkClick r:id="rId2"/>
              </a:rPr>
              <a:t>webových stránkách </a:t>
            </a:r>
            <a:r>
              <a:rPr lang="cs-CZ" dirty="0" smtClean="0">
                <a:solidFill>
                  <a:schemeClr val="accent1"/>
                </a:solidFill>
              </a:rPr>
              <a:t>projektu</a:t>
            </a:r>
            <a:endParaRPr lang="en-GB" dirty="0">
              <a:solidFill>
                <a:schemeClr val="accent1"/>
              </a:solidFill>
            </a:endParaRPr>
          </a:p>
          <a:p>
            <a:endParaRPr lang="en-GB"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smtClean="0"/>
              <a:t> 2015-1-UK01-KA204-013397 </a:t>
            </a:r>
            <a:endParaRPr lang="en-GB"/>
          </a:p>
        </p:txBody>
      </p:sp>
    </p:spTree>
    <p:extLst>
      <p:ext uri="{BB962C8B-B14F-4D97-AF65-F5344CB8AC3E}">
        <p14:creationId xmlns:p14="http://schemas.microsoft.com/office/powerpoint/2010/main" val="1180394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Webová stránka SENEL</a:t>
            </a:r>
            <a:endParaRPr lang="en-GB" dirty="0"/>
          </a:p>
        </p:txBody>
      </p:sp>
      <p:sp>
        <p:nvSpPr>
          <p:cNvPr id="3" name="Content Placeholder 2"/>
          <p:cNvSpPr>
            <a:spLocks noGrp="1"/>
          </p:cNvSpPr>
          <p:nvPr>
            <p:ph idx="1"/>
          </p:nvPr>
        </p:nvSpPr>
        <p:spPr>
          <a:xfrm>
            <a:off x="675967" y="1456915"/>
            <a:ext cx="10515600" cy="4351338"/>
          </a:xfrm>
        </p:spPr>
        <p:txBody>
          <a:bodyPr/>
          <a:lstStyle/>
          <a:p>
            <a:endParaRPr lang="en-GB" dirty="0" smtClean="0"/>
          </a:p>
          <a:p>
            <a:r>
              <a:rPr lang="cs-CZ" dirty="0" smtClean="0">
                <a:solidFill>
                  <a:schemeClr val="accent1"/>
                </a:solidFill>
              </a:rPr>
              <a:t>www.ped.muni.cz/senel</a:t>
            </a:r>
            <a:endParaRPr lang="en-GB" dirty="0"/>
          </a:p>
          <a:p>
            <a:endParaRPr lang="en-GB" dirty="0"/>
          </a:p>
        </p:txBody>
      </p:sp>
      <p:sp>
        <p:nvSpPr>
          <p:cNvPr id="4" name="Footer Placeholder 3"/>
          <p:cNvSpPr>
            <a:spLocks noGrp="1"/>
          </p:cNvSpPr>
          <p:nvPr>
            <p:ph type="ftr" sz="quarter" idx="11"/>
          </p:nvPr>
        </p:nvSpPr>
        <p:spPr/>
        <p:txBody>
          <a:bodyPr/>
          <a:lstStyle/>
          <a:p>
            <a:r>
              <a:rPr lang="en-GB" smtClean="0"/>
              <a:t> 2015-1-UK01-KA204-013397 </a:t>
            </a:r>
            <a:endParaRPr lang="en-GB"/>
          </a:p>
        </p:txBody>
      </p:sp>
      <p:pic>
        <p:nvPicPr>
          <p:cNvPr id="5" name="Obrázek 4"/>
          <p:cNvPicPr>
            <a:picLocks noChangeAspect="1"/>
          </p:cNvPicPr>
          <p:nvPr/>
        </p:nvPicPr>
        <p:blipFill rotWithShape="1">
          <a:blip r:embed="rId2"/>
          <a:srcRect t="10495" b="907"/>
          <a:stretch/>
        </p:blipFill>
        <p:spPr>
          <a:xfrm>
            <a:off x="1913213" y="2483507"/>
            <a:ext cx="7462016" cy="4170637"/>
          </a:xfrm>
          <a:prstGeom prst="rect">
            <a:avLst/>
          </a:prstGeom>
        </p:spPr>
      </p:pic>
    </p:spTree>
    <p:extLst>
      <p:ext uri="{BB962C8B-B14F-4D97-AF65-F5344CB8AC3E}">
        <p14:creationId xmlns:p14="http://schemas.microsoft.com/office/powerpoint/2010/main" val="865566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 2015-1-UK01-KA204-013397 </a:t>
            </a:r>
            <a:endParaRPr lang="en-GB"/>
          </a:p>
        </p:txBody>
      </p:sp>
    </p:spTree>
    <p:extLst>
      <p:ext uri="{BB962C8B-B14F-4D97-AF65-F5344CB8AC3E}">
        <p14:creationId xmlns:p14="http://schemas.microsoft.com/office/powerpoint/2010/main" val="48163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114" y="1632205"/>
            <a:ext cx="9144000" cy="2660204"/>
          </a:xfrm>
        </p:spPr>
        <p:txBody>
          <a:bodyPr>
            <a:noAutofit/>
          </a:bodyPr>
          <a:lstStyle/>
          <a:p>
            <a:r>
              <a:rPr lang="cs-CZ" sz="3600" dirty="0" smtClean="0"/>
              <a:t>Sen </a:t>
            </a:r>
            <a:r>
              <a:rPr lang="cs-CZ" sz="3600" dirty="0" err="1" smtClean="0"/>
              <a:t>Employment</a:t>
            </a:r>
            <a:r>
              <a:rPr lang="cs-CZ" sz="3600" dirty="0" smtClean="0"/>
              <a:t> </a:t>
            </a:r>
            <a:r>
              <a:rPr lang="cs-CZ" sz="3600" dirty="0" err="1" smtClean="0"/>
              <a:t>Links</a:t>
            </a:r>
            <a:r>
              <a:rPr lang="cs-CZ" sz="3600" dirty="0"/>
              <a:t>:</a:t>
            </a:r>
            <a:r>
              <a:rPr lang="en-GB" sz="3600" dirty="0" smtClean="0"/>
              <a:t/>
            </a:r>
            <a:br>
              <a:rPr lang="en-GB" sz="3600" dirty="0" smtClean="0"/>
            </a:br>
            <a:r>
              <a:rPr lang="en-GB" sz="3600" b="1" dirty="0" smtClean="0"/>
              <a:t/>
            </a:r>
            <a:br>
              <a:rPr lang="en-GB" sz="3600" b="1" dirty="0" smtClean="0"/>
            </a:br>
            <a:r>
              <a:rPr lang="cs-CZ" sz="3600" b="1" dirty="0" smtClean="0"/>
              <a:t>Společně se zaměstnavateli a pedagogy podporujeme mladé lidi s postižením </a:t>
            </a:r>
            <a:br>
              <a:rPr lang="cs-CZ" sz="3600" b="1" dirty="0" smtClean="0"/>
            </a:br>
            <a:r>
              <a:rPr lang="cs-CZ" sz="3600" b="1" dirty="0" smtClean="0"/>
              <a:t>při vstupu na trh práce</a:t>
            </a:r>
            <a:endParaRPr lang="en-GB" sz="3600" b="1" dirty="0"/>
          </a:p>
        </p:txBody>
      </p:sp>
      <p:sp>
        <p:nvSpPr>
          <p:cNvPr id="3" name="Subtitle 2"/>
          <p:cNvSpPr>
            <a:spLocks noGrp="1"/>
          </p:cNvSpPr>
          <p:nvPr>
            <p:ph type="subTitle" idx="1"/>
          </p:nvPr>
        </p:nvSpPr>
        <p:spPr>
          <a:xfrm>
            <a:off x="1534885" y="4878772"/>
            <a:ext cx="9144000" cy="898090"/>
          </a:xfrm>
        </p:spPr>
        <p:txBody>
          <a:bodyPr>
            <a:normAutofit/>
          </a:bodyPr>
          <a:lstStyle/>
          <a:p>
            <a:r>
              <a:rPr lang="cs-CZ" dirty="0" smtClean="0">
                <a:solidFill>
                  <a:schemeClr val="accent1">
                    <a:lumMod val="90000"/>
                    <a:lumOff val="10000"/>
                  </a:schemeClr>
                </a:solidFill>
              </a:rPr>
              <a:t>Helena </a:t>
            </a:r>
            <a:r>
              <a:rPr lang="cs-CZ" dirty="0" err="1" smtClean="0">
                <a:solidFill>
                  <a:schemeClr val="accent1">
                    <a:lumMod val="90000"/>
                    <a:lumOff val="10000"/>
                  </a:schemeClr>
                </a:solidFill>
              </a:rPr>
              <a:t>Vaďurová</a:t>
            </a:r>
            <a:endParaRPr lang="cs-CZ" dirty="0" smtClean="0">
              <a:solidFill>
                <a:schemeClr val="accent1">
                  <a:lumMod val="90000"/>
                  <a:lumOff val="10000"/>
                </a:schemeClr>
              </a:solidFill>
            </a:endParaRPr>
          </a:p>
          <a:p>
            <a:r>
              <a:rPr lang="cs-CZ" dirty="0" smtClean="0">
                <a:solidFill>
                  <a:schemeClr val="accent1">
                    <a:lumMod val="90000"/>
                    <a:lumOff val="10000"/>
                  </a:schemeClr>
                </a:solidFill>
              </a:rPr>
              <a:t>Pedagogická fakulta, Masarykova univerzita</a:t>
            </a:r>
            <a:endParaRPr lang="en-GB" dirty="0">
              <a:solidFill>
                <a:schemeClr val="accent1">
                  <a:lumMod val="90000"/>
                  <a:lumOff val="10000"/>
                </a:schemeClr>
              </a:solidFill>
            </a:endParaRPr>
          </a:p>
          <a:p>
            <a:endParaRPr lang="en-GB" dirty="0"/>
          </a:p>
        </p:txBody>
      </p:sp>
      <p:sp>
        <p:nvSpPr>
          <p:cNvPr id="4" name="Footer Placeholder 3"/>
          <p:cNvSpPr>
            <a:spLocks noGrp="1"/>
          </p:cNvSpPr>
          <p:nvPr>
            <p:ph type="ftr" sz="quarter" idx="11"/>
          </p:nvPr>
        </p:nvSpPr>
        <p:spPr/>
        <p:txBody>
          <a:bodyPr/>
          <a:lstStyle/>
          <a:p>
            <a:endParaRPr lang="en-GB" dirty="0" smtClean="0"/>
          </a:p>
          <a:p>
            <a:r>
              <a:rPr lang="en-GB" dirty="0" smtClean="0"/>
              <a:t>2015-1-UK01-KA204-013397</a:t>
            </a:r>
          </a:p>
          <a:p>
            <a:endParaRPr lang="en-GB" dirty="0"/>
          </a:p>
        </p:txBody>
      </p:sp>
    </p:spTree>
    <p:extLst>
      <p:ext uri="{BB962C8B-B14F-4D97-AF65-F5344CB8AC3E}">
        <p14:creationId xmlns:p14="http://schemas.microsoft.com/office/powerpoint/2010/main" val="200102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O projektu SENEL</a:t>
            </a:r>
            <a:endParaRPr lang="en-GB" dirty="0"/>
          </a:p>
        </p:txBody>
      </p:sp>
      <p:sp>
        <p:nvSpPr>
          <p:cNvPr id="3" name="Content Placeholder 2"/>
          <p:cNvSpPr>
            <a:spLocks noGrp="1"/>
          </p:cNvSpPr>
          <p:nvPr>
            <p:ph idx="1"/>
          </p:nvPr>
        </p:nvSpPr>
        <p:spPr/>
        <p:txBody>
          <a:bodyPr/>
          <a:lstStyle/>
          <a:p>
            <a:endParaRPr lang="en-GB" dirty="0" smtClean="0"/>
          </a:p>
          <a:p>
            <a:r>
              <a:rPr lang="cs-CZ" sz="3600" dirty="0" smtClean="0">
                <a:solidFill>
                  <a:schemeClr val="accent1"/>
                </a:solidFill>
              </a:rPr>
              <a:t>2letý projekt</a:t>
            </a:r>
            <a:r>
              <a:rPr lang="en-GB" sz="3600" dirty="0" smtClean="0">
                <a:solidFill>
                  <a:schemeClr val="accent1"/>
                </a:solidFill>
              </a:rPr>
              <a:t>- </a:t>
            </a:r>
            <a:r>
              <a:rPr lang="cs-CZ" sz="3600" dirty="0" smtClean="0">
                <a:solidFill>
                  <a:schemeClr val="accent1"/>
                </a:solidFill>
              </a:rPr>
              <a:t>září</a:t>
            </a:r>
            <a:r>
              <a:rPr lang="en-GB" sz="3600" dirty="0" smtClean="0">
                <a:solidFill>
                  <a:schemeClr val="accent1"/>
                </a:solidFill>
              </a:rPr>
              <a:t> 2015-</a:t>
            </a:r>
            <a:r>
              <a:rPr lang="cs-CZ" sz="3600" dirty="0" smtClean="0">
                <a:solidFill>
                  <a:schemeClr val="accent1"/>
                </a:solidFill>
              </a:rPr>
              <a:t> srpen</a:t>
            </a:r>
            <a:r>
              <a:rPr lang="en-GB" sz="3600" dirty="0" smtClean="0">
                <a:solidFill>
                  <a:schemeClr val="accent1"/>
                </a:solidFill>
              </a:rPr>
              <a:t> </a:t>
            </a:r>
            <a:r>
              <a:rPr lang="en-GB" sz="3600" dirty="0">
                <a:solidFill>
                  <a:schemeClr val="accent1"/>
                </a:solidFill>
              </a:rPr>
              <a:t>2017</a:t>
            </a:r>
          </a:p>
          <a:p>
            <a:r>
              <a:rPr lang="cs-CZ" sz="3600" dirty="0" smtClean="0">
                <a:solidFill>
                  <a:schemeClr val="accent1"/>
                </a:solidFill>
              </a:rPr>
              <a:t>Spolufinancován Evropskou komisí, program </a:t>
            </a:r>
            <a:r>
              <a:rPr lang="en-GB" sz="3600" dirty="0" smtClean="0">
                <a:solidFill>
                  <a:schemeClr val="accent1"/>
                </a:solidFill>
              </a:rPr>
              <a:t>Erasmus</a:t>
            </a:r>
            <a:r>
              <a:rPr lang="en-GB" sz="3600" dirty="0">
                <a:solidFill>
                  <a:schemeClr val="accent1"/>
                </a:solidFill>
              </a:rPr>
              <a:t>+ </a:t>
            </a:r>
            <a:r>
              <a:rPr lang="en-GB" sz="3600" dirty="0" smtClean="0">
                <a:solidFill>
                  <a:schemeClr val="accent1"/>
                </a:solidFill>
              </a:rPr>
              <a:t>– (</a:t>
            </a:r>
            <a:r>
              <a:rPr lang="cs-CZ" sz="3600" dirty="0" smtClean="0">
                <a:solidFill>
                  <a:schemeClr val="accent1"/>
                </a:solidFill>
              </a:rPr>
              <a:t>Klíčová aktivita </a:t>
            </a:r>
            <a:r>
              <a:rPr lang="en-GB" sz="3600" dirty="0" smtClean="0">
                <a:solidFill>
                  <a:schemeClr val="accent1"/>
                </a:solidFill>
              </a:rPr>
              <a:t>2 </a:t>
            </a:r>
            <a:r>
              <a:rPr lang="cs-CZ" sz="3600" dirty="0" smtClean="0">
                <a:solidFill>
                  <a:schemeClr val="accent1"/>
                </a:solidFill>
              </a:rPr>
              <a:t>Strategické partnerství</a:t>
            </a:r>
            <a:r>
              <a:rPr lang="en-GB" sz="3600" dirty="0" smtClean="0">
                <a:solidFill>
                  <a:schemeClr val="accent1"/>
                </a:solidFill>
              </a:rPr>
              <a:t>) </a:t>
            </a:r>
            <a:endParaRPr lang="en-GB" sz="3600" dirty="0">
              <a:solidFill>
                <a:schemeClr val="accent1"/>
              </a:solidFill>
            </a:endParaRPr>
          </a:p>
          <a:p>
            <a:r>
              <a:rPr lang="cs-CZ" sz="3600" dirty="0" smtClean="0">
                <a:solidFill>
                  <a:schemeClr val="accent1"/>
                </a:solidFill>
              </a:rPr>
              <a:t>Zaměření: podpora možností uplatnění na trhu práce pro mladé lidi s postižením/znevýhodněním</a:t>
            </a:r>
            <a:endParaRPr lang="en-GB" dirty="0"/>
          </a:p>
        </p:txBody>
      </p:sp>
      <p:sp>
        <p:nvSpPr>
          <p:cNvPr id="4" name="Footer Placeholder 3"/>
          <p:cNvSpPr>
            <a:spLocks noGrp="1"/>
          </p:cNvSpPr>
          <p:nvPr>
            <p:ph type="ftr" sz="quarter" idx="11"/>
          </p:nvPr>
        </p:nvSpPr>
        <p:spPr/>
        <p:txBody>
          <a:bodyPr/>
          <a:lstStyle/>
          <a:p>
            <a:r>
              <a:rPr lang="en-GB" smtClean="0"/>
              <a:t> 2015-1-UK01-KA204-013397 </a:t>
            </a:r>
            <a:endParaRPr lang="en-GB"/>
          </a:p>
        </p:txBody>
      </p:sp>
    </p:spTree>
    <p:extLst>
      <p:ext uri="{BB962C8B-B14F-4D97-AF65-F5344CB8AC3E}">
        <p14:creationId xmlns:p14="http://schemas.microsoft.com/office/powerpoint/2010/main" val="37864057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cs-CZ" dirty="0" smtClean="0"/>
              <a:t>Partnerské země:</a:t>
            </a:r>
            <a:endParaRPr lang="en-GB" dirty="0"/>
          </a:p>
        </p:txBody>
      </p:sp>
      <p:sp>
        <p:nvSpPr>
          <p:cNvPr id="8" name="Content Placeholder 7"/>
          <p:cNvSpPr>
            <a:spLocks noGrp="1"/>
          </p:cNvSpPr>
          <p:nvPr>
            <p:ph sz="half" idx="1"/>
          </p:nvPr>
        </p:nvSpPr>
        <p:spPr>
          <a:xfrm>
            <a:off x="3505200" y="1930730"/>
            <a:ext cx="5181600" cy="4351338"/>
          </a:xfrm>
        </p:spPr>
        <p:txBody>
          <a:bodyPr/>
          <a:lstStyle/>
          <a:p>
            <a:endParaRPr lang="en-GB" dirty="0" smtClean="0">
              <a:solidFill>
                <a:schemeClr val="accent1"/>
              </a:solidFill>
            </a:endParaRPr>
          </a:p>
          <a:p>
            <a:r>
              <a:rPr lang="cs-CZ" dirty="0" smtClean="0">
                <a:solidFill>
                  <a:schemeClr val="accent1"/>
                </a:solidFill>
              </a:rPr>
              <a:t>Česká republika</a:t>
            </a:r>
            <a:endParaRPr lang="en-GB" dirty="0">
              <a:solidFill>
                <a:schemeClr val="accent1"/>
              </a:solidFill>
            </a:endParaRPr>
          </a:p>
          <a:p>
            <a:endParaRPr lang="en-GB" dirty="0">
              <a:solidFill>
                <a:schemeClr val="accent1"/>
              </a:solidFill>
            </a:endParaRPr>
          </a:p>
          <a:p>
            <a:r>
              <a:rPr lang="cs-CZ" dirty="0" smtClean="0">
                <a:solidFill>
                  <a:schemeClr val="accent1"/>
                </a:solidFill>
              </a:rPr>
              <a:t>Finsko</a:t>
            </a:r>
            <a:endParaRPr lang="en-GB" dirty="0">
              <a:solidFill>
                <a:schemeClr val="accent1"/>
              </a:solidFill>
            </a:endParaRPr>
          </a:p>
          <a:p>
            <a:endParaRPr lang="en-GB" dirty="0">
              <a:solidFill>
                <a:schemeClr val="accent1"/>
              </a:solidFill>
            </a:endParaRPr>
          </a:p>
          <a:p>
            <a:r>
              <a:rPr lang="cs-CZ" dirty="0" smtClean="0">
                <a:solidFill>
                  <a:schemeClr val="accent1"/>
                </a:solidFill>
              </a:rPr>
              <a:t>Německo</a:t>
            </a:r>
            <a:endParaRPr lang="en-GB" dirty="0">
              <a:solidFill>
                <a:schemeClr val="accent1"/>
              </a:solidFill>
            </a:endParaRPr>
          </a:p>
          <a:p>
            <a:endParaRPr lang="en-GB" dirty="0">
              <a:solidFill>
                <a:schemeClr val="accent1"/>
              </a:solidFill>
            </a:endParaRPr>
          </a:p>
          <a:p>
            <a:r>
              <a:rPr lang="cs-CZ" dirty="0" smtClean="0">
                <a:solidFill>
                  <a:schemeClr val="accent1"/>
                </a:solidFill>
              </a:rPr>
              <a:t>Velká Británie</a:t>
            </a:r>
            <a:endParaRPr lang="en-GB"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dirty="0" smtClean="0"/>
              <a:t> 2015-1-UK01-KA204-013397 </a:t>
            </a:r>
            <a:endParaRPr lang="en-GB" dirty="0"/>
          </a:p>
        </p:txBody>
      </p:sp>
      <p:pic>
        <p:nvPicPr>
          <p:cNvPr id="10" name="Picture 2" descr="C:\Users\pbramb.NORTHAMPTON\Pictures\EU map SENEL.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60569" y="1825625"/>
            <a:ext cx="4004861"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14" y="2480440"/>
            <a:ext cx="2851807" cy="2138855"/>
          </a:xfrm>
          <a:prstGeom prst="rect">
            <a:avLst/>
          </a:prstGeom>
        </p:spPr>
      </p:pic>
    </p:spTree>
    <p:extLst>
      <p:ext uri="{BB962C8B-B14F-4D97-AF65-F5344CB8AC3E}">
        <p14:creationId xmlns:p14="http://schemas.microsoft.com/office/powerpoint/2010/main" val="271896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Výstupy:</a:t>
            </a:r>
            <a:endParaRPr lang="en-GB" dirty="0"/>
          </a:p>
        </p:txBody>
      </p:sp>
      <p:sp>
        <p:nvSpPr>
          <p:cNvPr id="3" name="Content Placeholder 2"/>
          <p:cNvSpPr>
            <a:spLocks noGrp="1"/>
          </p:cNvSpPr>
          <p:nvPr>
            <p:ph idx="1"/>
          </p:nvPr>
        </p:nvSpPr>
        <p:spPr>
          <a:xfrm>
            <a:off x="838200" y="1825624"/>
            <a:ext cx="10515600" cy="4530725"/>
          </a:xfrm>
        </p:spPr>
        <p:txBody>
          <a:bodyPr>
            <a:normAutofit/>
          </a:bodyPr>
          <a:lstStyle/>
          <a:p>
            <a:endParaRPr lang="en-GB" dirty="0" smtClean="0"/>
          </a:p>
          <a:p>
            <a:r>
              <a:rPr lang="cs-CZ" sz="3300" dirty="0" smtClean="0">
                <a:solidFill>
                  <a:schemeClr val="accent1"/>
                </a:solidFill>
              </a:rPr>
              <a:t>Výstava příkladů dobré praxe</a:t>
            </a:r>
          </a:p>
          <a:p>
            <a:endParaRPr lang="en-GB" sz="3300" dirty="0">
              <a:solidFill>
                <a:schemeClr val="accent1"/>
              </a:solidFill>
            </a:endParaRPr>
          </a:p>
          <a:p>
            <a:r>
              <a:rPr lang="cs-CZ" sz="3300" dirty="0" smtClean="0">
                <a:solidFill>
                  <a:schemeClr val="accent1"/>
                </a:solidFill>
              </a:rPr>
              <a:t>Průvodce pro zaměstnavatele mladých lidí s postižením</a:t>
            </a:r>
            <a:endParaRPr lang="en-GB" sz="3300" dirty="0">
              <a:solidFill>
                <a:schemeClr val="accent1"/>
              </a:solidFill>
            </a:endParaRPr>
          </a:p>
          <a:p>
            <a:endParaRPr lang="en-GB" sz="3300" dirty="0">
              <a:solidFill>
                <a:schemeClr val="accent1"/>
              </a:solidFill>
            </a:endParaRPr>
          </a:p>
          <a:p>
            <a:r>
              <a:rPr lang="cs-CZ" sz="3300" dirty="0" smtClean="0">
                <a:solidFill>
                  <a:schemeClr val="accent1"/>
                </a:solidFill>
              </a:rPr>
              <a:t>Portfolio pro mladé lidi s postižením</a:t>
            </a:r>
            <a:endParaRPr lang="en-GB" sz="3300"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smtClean="0"/>
              <a:t> 2015-1-UK01-KA204-013397 </a:t>
            </a:r>
            <a:endParaRPr lang="en-GB"/>
          </a:p>
        </p:txBody>
      </p:sp>
    </p:spTree>
    <p:extLst>
      <p:ext uri="{BB962C8B-B14F-4D97-AF65-F5344CB8AC3E}">
        <p14:creationId xmlns:p14="http://schemas.microsoft.com/office/powerpoint/2010/main" val="10660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VÝSTAVA PŘÍKLADŮ DOBRÉ PRAXE</a:t>
            </a:r>
            <a:endParaRPr lang="en-GB"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endParaRPr lang="en-GB" dirty="0" smtClean="0"/>
          </a:p>
          <a:p>
            <a:pPr marL="457200" indent="-457200">
              <a:buFont typeface="Arial" panose="020B0604020202020204" pitchFamily="34" charset="0"/>
              <a:buChar char="•"/>
            </a:pPr>
            <a:r>
              <a:rPr lang="cs-CZ" dirty="0" smtClean="0">
                <a:solidFill>
                  <a:schemeClr val="accent1"/>
                </a:solidFill>
              </a:rPr>
              <a:t>Fotografie s příběhy</a:t>
            </a:r>
          </a:p>
          <a:p>
            <a:pPr marL="457200" indent="-457200">
              <a:buFont typeface="Arial" panose="020B0604020202020204" pitchFamily="34" charset="0"/>
              <a:buChar char="•"/>
            </a:pPr>
            <a:r>
              <a:rPr lang="cs-CZ" dirty="0" smtClean="0">
                <a:solidFill>
                  <a:schemeClr val="accent1"/>
                </a:solidFill>
              </a:rPr>
              <a:t>Videa</a:t>
            </a:r>
          </a:p>
          <a:p>
            <a:pPr marL="457200" indent="-457200">
              <a:buFont typeface="Arial" panose="020B0604020202020204" pitchFamily="34" charset="0"/>
              <a:buChar char="•"/>
            </a:pPr>
            <a:endParaRPr lang="cs-CZ" dirty="0">
              <a:solidFill>
                <a:schemeClr val="accent1"/>
              </a:solidFill>
            </a:endParaRPr>
          </a:p>
          <a:p>
            <a:pPr marL="457200" indent="-457200">
              <a:buFont typeface="Arial" panose="020B0604020202020204" pitchFamily="34" charset="0"/>
              <a:buChar char="•"/>
            </a:pPr>
            <a:r>
              <a:rPr lang="cs-CZ" dirty="0" smtClean="0">
                <a:solidFill>
                  <a:schemeClr val="accent1"/>
                </a:solidFill>
              </a:rPr>
              <a:t>Šíření příkladů dobré praxe</a:t>
            </a:r>
          </a:p>
          <a:p>
            <a:pPr marL="457200" indent="-457200">
              <a:buFont typeface="Arial" panose="020B0604020202020204" pitchFamily="34" charset="0"/>
              <a:buChar char="•"/>
            </a:pPr>
            <a:r>
              <a:rPr lang="cs-CZ" dirty="0" smtClean="0">
                <a:solidFill>
                  <a:schemeClr val="accent1"/>
                </a:solidFill>
              </a:rPr>
              <a:t>Osvětová kampaň</a:t>
            </a:r>
            <a:endParaRPr lang="en-GB" dirty="0">
              <a:solidFill>
                <a:schemeClr val="accent1"/>
              </a:solidFill>
            </a:endParaRPr>
          </a:p>
          <a:p>
            <a:endParaRPr lang="cs-CZ" dirty="0" smtClean="0"/>
          </a:p>
          <a:p>
            <a:r>
              <a:rPr lang="cs-CZ" dirty="0" smtClean="0"/>
              <a:t>Dostupné na </a:t>
            </a:r>
            <a:r>
              <a:rPr lang="cs-CZ" dirty="0" smtClean="0">
                <a:hlinkClick r:id="rId2"/>
              </a:rPr>
              <a:t>webové stránce </a:t>
            </a:r>
            <a:r>
              <a:rPr lang="cs-CZ" dirty="0" smtClean="0"/>
              <a:t>projektu</a:t>
            </a:r>
            <a:endParaRPr lang="en-GB" dirty="0"/>
          </a:p>
        </p:txBody>
      </p:sp>
      <p:sp>
        <p:nvSpPr>
          <p:cNvPr id="4" name="Footer Placeholder 3"/>
          <p:cNvSpPr>
            <a:spLocks noGrp="1"/>
          </p:cNvSpPr>
          <p:nvPr>
            <p:ph type="ftr" sz="quarter" idx="11"/>
          </p:nvPr>
        </p:nvSpPr>
        <p:spPr/>
        <p:txBody>
          <a:bodyPr/>
          <a:lstStyle/>
          <a:p>
            <a:r>
              <a:rPr lang="en-GB" smtClean="0"/>
              <a:t> 2015-1-UK01-KA204-013397 </a:t>
            </a:r>
            <a:endParaRPr lang="en-GB"/>
          </a:p>
        </p:txBody>
      </p:sp>
      <p:pic>
        <p:nvPicPr>
          <p:cNvPr id="1026" name="Picture 2" descr="https://igx.4sqi.net/img/general/590x442/53541041_LSC5b7aORK1Rx064iEzq0rq9LIhc8RBgDv3m598aT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9879" y="1986456"/>
            <a:ext cx="2238166" cy="1676728"/>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0182" y="3871274"/>
            <a:ext cx="3056444" cy="2046049"/>
          </a:xfrm>
          <a:prstGeom prst="rect">
            <a:avLst/>
          </a:prstGeom>
        </p:spPr>
      </p:pic>
    </p:spTree>
    <p:extLst>
      <p:ext uri="{BB962C8B-B14F-4D97-AF65-F5344CB8AC3E}">
        <p14:creationId xmlns:p14="http://schemas.microsoft.com/office/powerpoint/2010/main" val="143231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zápatí 3"/>
          <p:cNvSpPr>
            <a:spLocks noGrp="1"/>
          </p:cNvSpPr>
          <p:nvPr>
            <p:ph type="ftr" sz="quarter" idx="11"/>
          </p:nvPr>
        </p:nvSpPr>
        <p:spPr/>
        <p:txBody>
          <a:bodyPr/>
          <a:lstStyle/>
          <a:p>
            <a:r>
              <a:rPr lang="en-GB" smtClean="0"/>
              <a:t> 2015-1-UK01-KA204-013397 </a:t>
            </a:r>
            <a:endParaRPr lang="en-GB"/>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01370" y="768295"/>
            <a:ext cx="9606600" cy="5321409"/>
          </a:xfrm>
          <a:prstGeom prst="rect">
            <a:avLst/>
          </a:prstGeom>
        </p:spPr>
      </p:pic>
    </p:spTree>
    <p:extLst>
      <p:ext uri="{BB962C8B-B14F-4D97-AF65-F5344CB8AC3E}">
        <p14:creationId xmlns:p14="http://schemas.microsoft.com/office/powerpoint/2010/main" val="3748503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
        <p:nvSpPr>
          <p:cNvPr id="4" name="Zástupný symbol pro zápatí 3"/>
          <p:cNvSpPr>
            <a:spLocks noGrp="1"/>
          </p:cNvSpPr>
          <p:nvPr>
            <p:ph type="ftr" sz="quarter" idx="11"/>
          </p:nvPr>
        </p:nvSpPr>
        <p:spPr/>
        <p:txBody>
          <a:bodyPr/>
          <a:lstStyle/>
          <a:p>
            <a:r>
              <a:rPr lang="en-GB" smtClean="0"/>
              <a:t> 2015-1-UK01-KA204-013397 </a:t>
            </a:r>
            <a:endParaRPr lang="en-GB"/>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508" y="753762"/>
            <a:ext cx="10302984" cy="5350476"/>
          </a:xfrm>
          <a:prstGeom prst="rect">
            <a:avLst/>
          </a:prstGeom>
        </p:spPr>
      </p:pic>
    </p:spTree>
    <p:extLst>
      <p:ext uri="{BB962C8B-B14F-4D97-AF65-F5344CB8AC3E}">
        <p14:creationId xmlns:p14="http://schemas.microsoft.com/office/powerpoint/2010/main" val="294776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cs-CZ" b="1" dirty="0" smtClean="0"/>
              <a:t>Proč zaměstnávat? Protože je to normální.</a:t>
            </a:r>
            <a:r>
              <a:rPr lang="cs-CZ" dirty="0" smtClean="0"/>
              <a:t/>
            </a:r>
            <a:br>
              <a:rPr lang="cs-CZ" dirty="0" smtClean="0"/>
            </a:br>
            <a:r>
              <a:rPr lang="cs-CZ" dirty="0" smtClean="0"/>
              <a:t>Průvodce pro zaměstnavatele </a:t>
            </a:r>
            <a:br>
              <a:rPr lang="cs-CZ" dirty="0" smtClean="0"/>
            </a:br>
            <a:r>
              <a:rPr lang="cs-CZ" dirty="0" smtClean="0"/>
              <a:t>mladých lidí s postižením/znevýhodněním</a:t>
            </a:r>
            <a:endParaRPr lang="en-GB" dirty="0"/>
          </a:p>
        </p:txBody>
      </p:sp>
      <p:sp>
        <p:nvSpPr>
          <p:cNvPr id="6" name="Content Placeholder 5"/>
          <p:cNvSpPr>
            <a:spLocks noGrp="1"/>
          </p:cNvSpPr>
          <p:nvPr>
            <p:ph idx="1"/>
          </p:nvPr>
        </p:nvSpPr>
        <p:spPr/>
        <p:txBody>
          <a:bodyPr>
            <a:normAutofit fontScale="40000" lnSpcReduction="20000"/>
          </a:bodyPr>
          <a:lstStyle/>
          <a:p>
            <a:pPr marL="0" indent="0">
              <a:buNone/>
            </a:pPr>
            <a:endParaRPr lang="en-GB" dirty="0" smtClean="0"/>
          </a:p>
          <a:p>
            <a:pPr marL="0" indent="0">
              <a:buNone/>
            </a:pPr>
            <a:endParaRPr lang="en-GB" dirty="0">
              <a:solidFill>
                <a:schemeClr val="accent1"/>
              </a:solidFill>
            </a:endParaRPr>
          </a:p>
          <a:p>
            <a:pPr>
              <a:lnSpc>
                <a:spcPct val="120000"/>
              </a:lnSpc>
            </a:pPr>
            <a:r>
              <a:rPr lang="cs-CZ" sz="5000" dirty="0" smtClean="0">
                <a:solidFill>
                  <a:schemeClr val="accent1"/>
                </a:solidFill>
              </a:rPr>
              <a:t>Nabízí informace zaměstnavatelům, kteří uvažují o rozšíření řad zaměstnanců o mladé lidi s postižením/znevýhodněním</a:t>
            </a:r>
            <a:endParaRPr lang="en-GB" sz="5000" dirty="0">
              <a:solidFill>
                <a:schemeClr val="accent1"/>
              </a:solidFill>
            </a:endParaRPr>
          </a:p>
          <a:p>
            <a:endParaRPr lang="cs-CZ" sz="5000" dirty="0" smtClean="0">
              <a:solidFill>
                <a:schemeClr val="accent1"/>
              </a:solidFill>
            </a:endParaRPr>
          </a:p>
          <a:p>
            <a:r>
              <a:rPr lang="cs-CZ" sz="5000" dirty="0" smtClean="0">
                <a:solidFill>
                  <a:schemeClr val="accent1"/>
                </a:solidFill>
              </a:rPr>
              <a:t>Zaměřuje se na pozitivní stránky, kompetence a dovednosti</a:t>
            </a:r>
            <a:endParaRPr lang="en-GB" sz="5000" dirty="0">
              <a:solidFill>
                <a:schemeClr val="accent1"/>
              </a:solidFill>
            </a:endParaRPr>
          </a:p>
          <a:p>
            <a:pPr marL="0" indent="0">
              <a:buNone/>
            </a:pPr>
            <a:endParaRPr lang="en-GB" sz="5000" dirty="0">
              <a:solidFill>
                <a:schemeClr val="accent1"/>
              </a:solidFill>
            </a:endParaRPr>
          </a:p>
          <a:p>
            <a:r>
              <a:rPr lang="cs-CZ" sz="5000" dirty="0" smtClean="0">
                <a:solidFill>
                  <a:schemeClr val="accent1"/>
                </a:solidFill>
              </a:rPr>
              <a:t>Uvádí pohled mladých lidí i zaměstnavatelů</a:t>
            </a:r>
          </a:p>
          <a:p>
            <a:endParaRPr lang="cs-CZ" sz="5000" dirty="0" smtClean="0">
              <a:solidFill>
                <a:schemeClr val="accent1"/>
              </a:solidFill>
            </a:endParaRPr>
          </a:p>
          <a:p>
            <a:r>
              <a:rPr lang="cs-CZ" sz="5000" dirty="0" smtClean="0">
                <a:solidFill>
                  <a:schemeClr val="accent1"/>
                </a:solidFill>
              </a:rPr>
              <a:t>Nastiňuje opatření, která byla zaměstnavatelem učiněna</a:t>
            </a:r>
            <a:endParaRPr lang="en-GB" sz="5000" dirty="0">
              <a:solidFill>
                <a:schemeClr val="accent1"/>
              </a:solidFill>
            </a:endParaRPr>
          </a:p>
          <a:p>
            <a:endParaRPr lang="en-GB" sz="5000" dirty="0">
              <a:solidFill>
                <a:schemeClr val="accent1"/>
              </a:solidFill>
            </a:endParaRPr>
          </a:p>
          <a:p>
            <a:r>
              <a:rPr lang="cs-CZ" sz="5000" dirty="0" smtClean="0">
                <a:solidFill>
                  <a:schemeClr val="accent1"/>
                </a:solidFill>
              </a:rPr>
              <a:t>Ke stažení na </a:t>
            </a:r>
            <a:r>
              <a:rPr lang="cs-CZ" sz="5000" dirty="0" smtClean="0">
                <a:solidFill>
                  <a:schemeClr val="accent1"/>
                </a:solidFill>
                <a:hlinkClick r:id="rId2"/>
              </a:rPr>
              <a:t>webové stránce </a:t>
            </a:r>
            <a:r>
              <a:rPr lang="cs-CZ" sz="5000" dirty="0" smtClean="0">
                <a:solidFill>
                  <a:schemeClr val="accent1"/>
                </a:solidFill>
              </a:rPr>
              <a:t>projektu</a:t>
            </a:r>
            <a:endParaRPr lang="en-GB" sz="5000" dirty="0">
              <a:solidFill>
                <a:schemeClr val="accent1"/>
              </a:solidFill>
            </a:endParaRPr>
          </a:p>
          <a:p>
            <a:endParaRPr lang="en-GB" dirty="0"/>
          </a:p>
        </p:txBody>
      </p:sp>
      <p:sp>
        <p:nvSpPr>
          <p:cNvPr id="4" name="Footer Placeholder 3"/>
          <p:cNvSpPr>
            <a:spLocks noGrp="1"/>
          </p:cNvSpPr>
          <p:nvPr>
            <p:ph type="ftr" sz="quarter" idx="11"/>
          </p:nvPr>
        </p:nvSpPr>
        <p:spPr/>
        <p:txBody>
          <a:bodyPr/>
          <a:lstStyle/>
          <a:p>
            <a:r>
              <a:rPr lang="en-GB" dirty="0" smtClean="0"/>
              <a:t> 2015-1-UK01-KA204-013397 </a:t>
            </a:r>
            <a:endParaRPr lang="en-GB" dirty="0"/>
          </a:p>
        </p:txBody>
      </p:sp>
      <p:pic>
        <p:nvPicPr>
          <p:cNvPr id="7" name="Obrázek 6"/>
          <p:cNvPicPr>
            <a:picLocks noChangeAspect="1"/>
          </p:cNvPicPr>
          <p:nvPr/>
        </p:nvPicPr>
        <p:blipFill rotWithShape="1">
          <a:blip r:embed="rId3"/>
          <a:srcRect l="34474" t="15356" r="35784" b="17456"/>
          <a:stretch/>
        </p:blipFill>
        <p:spPr>
          <a:xfrm>
            <a:off x="8879173" y="2764220"/>
            <a:ext cx="2580379" cy="3629544"/>
          </a:xfrm>
          <a:prstGeom prst="rect">
            <a:avLst/>
          </a:prstGeom>
        </p:spPr>
      </p:pic>
    </p:spTree>
    <p:extLst>
      <p:ext uri="{BB962C8B-B14F-4D97-AF65-F5344CB8AC3E}">
        <p14:creationId xmlns:p14="http://schemas.microsoft.com/office/powerpoint/2010/main" val="1931622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3268AD"/>
      </a:dk1>
      <a:lt1>
        <a:srgbClr val="FFFFFF"/>
      </a:lt1>
      <a:dk2>
        <a:srgbClr val="4DA8DF"/>
      </a:dk2>
      <a:lt2>
        <a:srgbClr val="F3F2DC"/>
      </a:lt2>
      <a:accent1>
        <a:srgbClr val="292934"/>
      </a:accent1>
      <a:accent2>
        <a:srgbClr val="AD8F67"/>
      </a:accent2>
      <a:accent3>
        <a:srgbClr val="726056"/>
      </a:accent3>
      <a:accent4>
        <a:srgbClr val="00AFCB"/>
      </a:accent4>
      <a:accent5>
        <a:srgbClr val="808DA0"/>
      </a:accent5>
      <a:accent6>
        <a:srgbClr val="79463D"/>
      </a:accent6>
      <a:hlink>
        <a:srgbClr val="0000FF"/>
      </a:hlink>
      <a:folHlink>
        <a:srgbClr val="8A8AA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7AE1E23F8B5A245AC6E45F70F5382A9" ma:contentTypeVersion="7" ma:contentTypeDescription="Vytvoří nový dokument" ma:contentTypeScope="" ma:versionID="8f188600e4ddd56dacbb6a548df197eb">
  <xsd:schema xmlns:xsd="http://www.w3.org/2001/XMLSchema" xmlns:xs="http://www.w3.org/2001/XMLSchema" xmlns:p="http://schemas.microsoft.com/office/2006/metadata/properties" xmlns:ns2="7d809470-1a6e-4bfc-91db-225fb1e90d66" xmlns:ns3="cbf93933-7e34-445d-b573-df8b936ebd31" targetNamespace="http://schemas.microsoft.com/office/2006/metadata/properties" ma:root="true" ma:fieldsID="8de6e60e7054b2874c1c9b9e28ec946a" ns2:_="" ns3:_="">
    <xsd:import namespace="7d809470-1a6e-4bfc-91db-225fb1e90d66"/>
    <xsd:import namespace="cbf93933-7e34-445d-b573-df8b936ebd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809470-1a6e-4bfc-91db-225fb1e90d66"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f93933-7e34-445d-b573-df8b936ebd3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722672-EA2D-4F8E-8EEE-8CB3F364C140}"/>
</file>

<file path=customXml/itemProps2.xml><?xml version="1.0" encoding="utf-8"?>
<ds:datastoreItem xmlns:ds="http://schemas.openxmlformats.org/officeDocument/2006/customXml" ds:itemID="{69F3733F-68FE-4246-9A5D-1285C7B25747}">
  <ds:schemaRefs>
    <ds:schemaRef ds:uri="http://schemas.microsoft.com/sharepoint/v3/contenttype/forms"/>
  </ds:schemaRefs>
</ds:datastoreItem>
</file>

<file path=customXml/itemProps3.xml><?xml version="1.0" encoding="utf-8"?>
<ds:datastoreItem xmlns:ds="http://schemas.openxmlformats.org/officeDocument/2006/customXml" ds:itemID="{3344E4EC-8669-468A-9295-A527E512854C}">
  <ds:schemaRefs>
    <ds:schemaRef ds:uri="http://purl.org/dc/term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a971a1b4-650d-42e3-8b11-02ead6e7a351"/>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2292</TotalTime>
  <Words>227</Words>
  <Application>Microsoft Office PowerPoint</Application>
  <PresentationFormat>Širokoúhlá obrazovka</PresentationFormat>
  <Paragraphs>73</Paragraphs>
  <Slides>13</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Office Theme</vt:lpstr>
      <vt:lpstr>Prezentace aplikace PowerPoint</vt:lpstr>
      <vt:lpstr>Sen Employment Links:  Společně se zaměstnavateli a pedagogy podporujeme mladé lidi s postižením  při vstupu na trh práce</vt:lpstr>
      <vt:lpstr>O projektu SENEL</vt:lpstr>
      <vt:lpstr>Partnerské země:</vt:lpstr>
      <vt:lpstr>Výstupy:</vt:lpstr>
      <vt:lpstr>VÝSTAVA PŘÍKLADŮ DOBRÉ PRAXE</vt:lpstr>
      <vt:lpstr>Prezentace aplikace PowerPoint</vt:lpstr>
      <vt:lpstr>Prezentace aplikace PowerPoint</vt:lpstr>
      <vt:lpstr>Proč zaměstnávat? Protože je to normální. Průvodce pro zaměstnavatele  mladých lidí s postižením/znevýhodněním</vt:lpstr>
      <vt:lpstr>Prezentace aplikace PowerPoint</vt:lpstr>
      <vt:lpstr>Osobní a profesní profil</vt:lpstr>
      <vt:lpstr>Webová stránka SENEL</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Denny Simon</dc:creator>
  <cp:lastModifiedBy>Vadurova</cp:lastModifiedBy>
  <cp:revision>254</cp:revision>
  <cp:lastPrinted>2016-06-07T15:51:19Z</cp:lastPrinted>
  <dcterms:created xsi:type="dcterms:W3CDTF">2015-03-02T08:10:10Z</dcterms:created>
  <dcterms:modified xsi:type="dcterms:W3CDTF">2017-11-20T12:07:18Z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0x01010017AE1E23F8B5A245AC6E45F70F5382A9</vt:lpwstr>
  </property>
</Properties>
</file>